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customXml/itemProps144.xml" ContentType="application/vnd.openxmlformats-officedocument.customXmlProperties+xml"/>
  <Override PartName="/customXml/itemProps145.xml" ContentType="application/vnd.openxmlformats-officedocument.customXmlProperties+xml"/>
  <Override PartName="/customXml/itemProps146.xml" ContentType="application/vnd.openxmlformats-officedocument.customXmlProperties+xml"/>
  <Override PartName="/customXml/itemProps147.xml" ContentType="application/vnd.openxmlformats-officedocument.customXmlProperties+xml"/>
  <Override PartName="/customXml/itemProps148.xml" ContentType="application/vnd.openxmlformats-officedocument.customXmlProperties+xml"/>
  <Override PartName="/customXml/itemProps149.xml" ContentType="application/vnd.openxmlformats-officedocument.customXmlProperties+xml"/>
  <Override PartName="/customXml/itemProps150.xml" ContentType="application/vnd.openxmlformats-officedocument.customXmlProperties+xml"/>
  <Override PartName="/customXml/itemProps151.xml" ContentType="application/vnd.openxmlformats-officedocument.customXmlProperties+xml"/>
  <Override PartName="/customXml/itemProps152.xml" ContentType="application/vnd.openxmlformats-officedocument.customXmlProperties+xml"/>
  <Override PartName="/customXml/itemProps153.xml" ContentType="application/vnd.openxmlformats-officedocument.customXmlProperties+xml"/>
  <Override PartName="/customXml/itemProps154.xml" ContentType="application/vnd.openxmlformats-officedocument.customXmlProperties+xml"/>
  <Override PartName="/customXml/itemProps155.xml" ContentType="application/vnd.openxmlformats-officedocument.customXmlProperties+xml"/>
  <Override PartName="/customXml/itemProps156.xml" ContentType="application/vnd.openxmlformats-officedocument.customXmlProperties+xml"/>
  <Override PartName="/customXml/itemProps157.xml" ContentType="application/vnd.openxmlformats-officedocument.customXmlProperties+xml"/>
  <Override PartName="/customXml/itemProps158.xml" ContentType="application/vnd.openxmlformats-officedocument.customXmlProperties+xml"/>
  <Override PartName="/customXml/itemProps159.xml" ContentType="application/vnd.openxmlformats-officedocument.customXmlProperties+xml"/>
  <Override PartName="/customXml/itemProps160.xml" ContentType="application/vnd.openxmlformats-officedocument.customXmlProperties+xml"/>
  <Override PartName="/customXml/itemProps161.xml" ContentType="application/vnd.openxmlformats-officedocument.customXmlProperties+xml"/>
  <Override PartName="/customXml/itemProps162.xml" ContentType="application/vnd.openxmlformats-officedocument.customXmlProperties+xml"/>
  <Override PartName="/customXml/itemProps163.xml" ContentType="application/vnd.openxmlformats-officedocument.customXmlProperties+xml"/>
  <Override PartName="/customXml/itemProps164.xml" ContentType="application/vnd.openxmlformats-officedocument.customXmlProperties+xml"/>
  <Override PartName="/customXml/itemProps165.xml" ContentType="application/vnd.openxmlformats-officedocument.customXmlProperties+xml"/>
  <Override PartName="/customXml/itemProps166.xml" ContentType="application/vnd.openxmlformats-officedocument.customXmlProperties+xml"/>
  <Override PartName="/customXml/itemProps167.xml" ContentType="application/vnd.openxmlformats-officedocument.customXmlProperties+xml"/>
  <Override PartName="/customXml/itemProps168.xml" ContentType="application/vnd.openxmlformats-officedocument.customXmlProperties+xml"/>
  <Override PartName="/customXml/itemProps169.xml" ContentType="application/vnd.openxmlformats-officedocument.customXmlProperties+xml"/>
  <Override PartName="/customXml/itemProps170.xml" ContentType="application/vnd.openxmlformats-officedocument.customXmlProperties+xml"/>
  <Override PartName="/customXml/itemProps171.xml" ContentType="application/vnd.openxmlformats-officedocument.customXmlProperties+xml"/>
  <Override PartName="/customXml/itemProps172.xml" ContentType="application/vnd.openxmlformats-officedocument.customXmlProperties+xml"/>
  <Override PartName="/customXml/itemProps173.xml" ContentType="application/vnd.openxmlformats-officedocument.customXmlProperties+xml"/>
  <Override PartName="/customXml/itemProps174.xml" ContentType="application/vnd.openxmlformats-officedocument.customXmlProperties+xml"/>
  <Override PartName="/customXml/itemProps175.xml" ContentType="application/vnd.openxmlformats-officedocument.customXmlProperties+xml"/>
  <Override PartName="/customXml/itemProps176.xml" ContentType="application/vnd.openxmlformats-officedocument.customXmlProperties+xml"/>
  <Override PartName="/customXml/itemProps177.xml" ContentType="application/vnd.openxmlformats-officedocument.customXmlProperties+xml"/>
  <Override PartName="/customXml/itemProps178.xml" ContentType="application/vnd.openxmlformats-officedocument.customXmlProperties+xml"/>
  <Override PartName="/customXml/itemProps179.xml" ContentType="application/vnd.openxmlformats-officedocument.customXmlProperties+xml"/>
  <Override PartName="/customXml/itemProps180.xml" ContentType="application/vnd.openxmlformats-officedocument.customXmlProperties+xml"/>
  <Override PartName="/customXml/itemProps181.xml" ContentType="application/vnd.openxmlformats-officedocument.customXmlProperties+xml"/>
  <Override PartName="/customXml/itemProps182.xml" ContentType="application/vnd.openxmlformats-officedocument.customXmlProperties+xml"/>
  <Override PartName="/customXml/itemProps183.xml" ContentType="application/vnd.openxmlformats-officedocument.customXmlProperties+xml"/>
  <Override PartName="/customXml/itemProps184.xml" ContentType="application/vnd.openxmlformats-officedocument.customXmlProperties+xml"/>
  <Override PartName="/customXml/itemProps185.xml" ContentType="application/vnd.openxmlformats-officedocument.customXmlProperties+xml"/>
  <Override PartName="/customXml/itemProps186.xml" ContentType="application/vnd.openxmlformats-officedocument.customXmlProperties+xml"/>
  <Override PartName="/customXml/itemProps187.xml" ContentType="application/vnd.openxmlformats-officedocument.customXmlProperties+xml"/>
  <Override PartName="/customXml/itemProps188.xml" ContentType="application/vnd.openxmlformats-officedocument.customXmlProperties+xml"/>
  <Override PartName="/customXml/itemProps189.xml" ContentType="application/vnd.openxmlformats-officedocument.customXmlProperties+xml"/>
  <Override PartName="/customXml/itemProps190.xml" ContentType="application/vnd.openxmlformats-officedocument.customXmlProperties+xml"/>
  <Override PartName="/customXml/itemProps191.xml" ContentType="application/vnd.openxmlformats-officedocument.customXmlProperties+xml"/>
  <Override PartName="/customXml/itemProps192.xml" ContentType="application/vnd.openxmlformats-officedocument.customXmlProperties+xml"/>
  <Override PartName="/customXml/itemProps193.xml" ContentType="application/vnd.openxmlformats-officedocument.customXmlProperties+xml"/>
  <Override PartName="/customXml/itemProps194.xml" ContentType="application/vnd.openxmlformats-officedocument.customXmlProperties+xml"/>
  <Override PartName="/customXml/itemProps195.xml" ContentType="application/vnd.openxmlformats-officedocument.customXmlProperties+xml"/>
  <Override PartName="/customXml/itemProps196.xml" ContentType="application/vnd.openxmlformats-officedocument.customXmlProperties+xml"/>
  <Override PartName="/customXml/itemProps197.xml" ContentType="application/vnd.openxmlformats-officedocument.customXmlProperties+xml"/>
  <Override PartName="/customXml/itemProps198.xml" ContentType="application/vnd.openxmlformats-officedocument.customXmlProperties+xml"/>
  <Override PartName="/customXml/itemProps199.xml" ContentType="application/vnd.openxmlformats-officedocument.customXmlProperties+xml"/>
  <Override PartName="/customXml/itemProps200.xml" ContentType="application/vnd.openxmlformats-officedocument.customXmlProperties+xml"/>
  <Override PartName="/customXml/itemProps201.xml" ContentType="application/vnd.openxmlformats-officedocument.customXmlProperties+xml"/>
  <Override PartName="/customXml/itemProps202.xml" ContentType="application/vnd.openxmlformats-officedocument.customXmlProperties+xml"/>
  <Override PartName="/customXml/itemProps203.xml" ContentType="application/vnd.openxmlformats-officedocument.customXmlProperties+xml"/>
  <Override PartName="/customXml/itemProps204.xml" ContentType="application/vnd.openxmlformats-officedocument.customXmlProperties+xml"/>
  <Override PartName="/customXml/itemProps205.xml" ContentType="application/vnd.openxmlformats-officedocument.customXmlProperties+xml"/>
  <Override PartName="/customXml/itemProps206.xml" ContentType="application/vnd.openxmlformats-officedocument.customXmlProperties+xml"/>
  <Override PartName="/customXml/itemProps207.xml" ContentType="application/vnd.openxmlformats-officedocument.customXmlProperties+xml"/>
  <Override PartName="/customXml/itemProps208.xml" ContentType="application/vnd.openxmlformats-officedocument.customXmlProperties+xml"/>
  <Override PartName="/customXml/itemProps209.xml" ContentType="application/vnd.openxmlformats-officedocument.customXmlProperties+xml"/>
  <Override PartName="/customXml/itemProps210.xml" ContentType="application/vnd.openxmlformats-officedocument.customXmlProperties+xml"/>
  <Override PartName="/customXml/itemProps211.xml" ContentType="application/vnd.openxmlformats-officedocument.customXmlProperties+xml"/>
  <Override PartName="/customXml/itemProps212.xml" ContentType="application/vnd.openxmlformats-officedocument.customXmlProperties+xml"/>
  <Override PartName="/customXml/itemProps213.xml" ContentType="application/vnd.openxmlformats-officedocument.customXmlProperties+xml"/>
  <Override PartName="/customXml/itemProps214.xml" ContentType="application/vnd.openxmlformats-officedocument.customXmlProperties+xml"/>
  <Override PartName="/customXml/itemProps215.xml" ContentType="application/vnd.openxmlformats-officedocument.customXmlProperties+xml"/>
  <Override PartName="/customXml/itemProps216.xml" ContentType="application/vnd.openxmlformats-officedocument.customXmlProperties+xml"/>
  <Override PartName="/customXml/itemProps217.xml" ContentType="application/vnd.openxmlformats-officedocument.customXmlProperties+xml"/>
  <Override PartName="/customXml/itemProps218.xml" ContentType="application/vnd.openxmlformats-officedocument.customXmlProperties+xml"/>
  <Override PartName="/customXml/itemProps219.xml" ContentType="application/vnd.openxmlformats-officedocument.customXmlProperties+xml"/>
  <Override PartName="/customXml/itemProps220.xml" ContentType="application/vnd.openxmlformats-officedocument.customXmlProperties+xml"/>
  <Override PartName="/customXml/itemProps221.xml" ContentType="application/vnd.openxmlformats-officedocument.customXmlProperties+xml"/>
  <Override PartName="/customXml/itemProps222.xml" ContentType="application/vnd.openxmlformats-officedocument.customXmlProperties+xml"/>
  <Override PartName="/customXml/itemProps223.xml" ContentType="application/vnd.openxmlformats-officedocument.customXmlProperties+xml"/>
  <Override PartName="/customXml/itemProps224.xml" ContentType="application/vnd.openxmlformats-officedocument.customXmlProperties+xml"/>
  <Override PartName="/customXml/itemProps225.xml" ContentType="application/vnd.openxmlformats-officedocument.customXmlProperties+xml"/>
  <Override PartName="/customXml/itemProps226.xml" ContentType="application/vnd.openxmlformats-officedocument.customXmlProperties+xml"/>
  <Override PartName="/customXml/itemProps227.xml" ContentType="application/vnd.openxmlformats-officedocument.customXmlProperties+xml"/>
  <Override PartName="/customXml/itemProps228.xml" ContentType="application/vnd.openxmlformats-officedocument.customXmlProperties+xml"/>
  <Override PartName="/customXml/itemProps229.xml" ContentType="application/vnd.openxmlformats-officedocument.customXmlProperties+xml"/>
  <Override PartName="/customXml/itemProps230.xml" ContentType="application/vnd.openxmlformats-officedocument.customXmlProperties+xml"/>
  <Override PartName="/customXml/itemProps231.xml" ContentType="application/vnd.openxmlformats-officedocument.customXmlProperties+xml"/>
  <Override PartName="/customXml/itemProps232.xml" ContentType="application/vnd.openxmlformats-officedocument.customXmlProperties+xml"/>
  <Override PartName="/customXml/itemProps233.xml" ContentType="application/vnd.openxmlformats-officedocument.customXmlProperties+xml"/>
  <Override PartName="/customXml/itemProps234.xml" ContentType="application/vnd.openxmlformats-officedocument.customXmlProperties+xml"/>
  <Override PartName="/customXml/itemProps235.xml" ContentType="application/vnd.openxmlformats-officedocument.customXmlProperties+xml"/>
  <Override PartName="/customXml/itemProps236.xml" ContentType="application/vnd.openxmlformats-officedocument.customXmlProperties+xml"/>
  <Override PartName="/customXml/itemProps237.xml" ContentType="application/vnd.openxmlformats-officedocument.customXmlProperties+xml"/>
  <Override PartName="/customXml/itemProps238.xml" ContentType="application/vnd.openxmlformats-officedocument.customXmlProperties+xml"/>
  <Override PartName="/customXml/itemProps239.xml" ContentType="application/vnd.openxmlformats-officedocument.customXmlProperties+xml"/>
  <Override PartName="/customXml/itemProps240.xml" ContentType="application/vnd.openxmlformats-officedocument.customXmlProperties+xml"/>
  <Override PartName="/customXml/itemProps241.xml" ContentType="application/vnd.openxmlformats-officedocument.customXmlProperties+xml"/>
  <Override PartName="/customXml/itemProps242.xml" ContentType="application/vnd.openxmlformats-officedocument.customXmlProperties+xml"/>
  <Override PartName="/customXml/itemProps243.xml" ContentType="application/vnd.openxmlformats-officedocument.customXmlProperties+xml"/>
  <Override PartName="/customXml/itemProps244.xml" ContentType="application/vnd.openxmlformats-officedocument.customXmlProperties+xml"/>
  <Override PartName="/customXml/itemProps245.xml" ContentType="application/vnd.openxmlformats-officedocument.customXmlProperties+xml"/>
  <Override PartName="/customXml/itemProps246.xml" ContentType="application/vnd.openxmlformats-officedocument.customXmlProperties+xml"/>
  <Override PartName="/customXml/itemProps247.xml" ContentType="application/vnd.openxmlformats-officedocument.customXmlProperties+xml"/>
  <Override PartName="/customXml/itemProps248.xml" ContentType="application/vnd.openxmlformats-officedocument.customXmlProperties+xml"/>
  <Override PartName="/customXml/itemProps249.xml" ContentType="application/vnd.openxmlformats-officedocument.customXmlProperties+xml"/>
  <Override PartName="/customXml/itemProps250.xml" ContentType="application/vnd.openxmlformats-officedocument.customXmlProperties+xml"/>
  <Override PartName="/customXml/itemProps251.xml" ContentType="application/vnd.openxmlformats-officedocument.customXmlProperties+xml"/>
  <Override PartName="/customXml/itemProps252.xml" ContentType="application/vnd.openxmlformats-officedocument.customXmlProperties+xml"/>
  <Override PartName="/customXml/itemProps253.xml" ContentType="application/vnd.openxmlformats-officedocument.customXmlProperties+xml"/>
  <Override PartName="/customXml/itemProps254.xml" ContentType="application/vnd.openxmlformats-officedocument.customXmlProperties+xml"/>
  <Override PartName="/customXml/itemProps255.xml" ContentType="application/vnd.openxmlformats-officedocument.customXmlProperties+xml"/>
  <Override PartName="/customXml/itemProps256.xml" ContentType="application/vnd.openxmlformats-officedocument.customXmlProperties+xml"/>
  <Override PartName="/customXml/itemProps257.xml" ContentType="application/vnd.openxmlformats-officedocument.customXmlProperties+xml"/>
  <Override PartName="/customXml/itemProps258.xml" ContentType="application/vnd.openxmlformats-officedocument.customXmlProperties+xml"/>
  <Override PartName="/customXml/itemProps259.xml" ContentType="application/vnd.openxmlformats-officedocument.customXmlProperties+xml"/>
  <Override PartName="/customXml/itemProps260.xml" ContentType="application/vnd.openxmlformats-officedocument.customXmlProperties+xml"/>
  <Override PartName="/customXml/itemProps261.xml" ContentType="application/vnd.openxmlformats-officedocument.customXmlProperties+xml"/>
  <Override PartName="/customXml/itemProps262.xml" ContentType="application/vnd.openxmlformats-officedocument.customXmlProperties+xml"/>
  <Override PartName="/customXml/itemProps263.xml" ContentType="application/vnd.openxmlformats-officedocument.customXmlProperties+xml"/>
  <Override PartName="/customXml/itemProps264.xml" ContentType="application/vnd.openxmlformats-officedocument.customXmlProperties+xml"/>
  <Override PartName="/customXml/itemProps265.xml" ContentType="application/vnd.openxmlformats-officedocument.customXmlProperties+xml"/>
  <Override PartName="/customXml/itemProps266.xml" ContentType="application/vnd.openxmlformats-officedocument.customXmlProperties+xml"/>
  <Override PartName="/customXml/itemProps267.xml" ContentType="application/vnd.openxmlformats-officedocument.customXmlProperties+xml"/>
  <Override PartName="/customXml/itemProps268.xml" ContentType="application/vnd.openxmlformats-officedocument.customXmlProperties+xml"/>
  <Override PartName="/customXml/itemProps269.xml" ContentType="application/vnd.openxmlformats-officedocument.customXmlProperties+xml"/>
  <Override PartName="/customXml/itemProps270.xml" ContentType="application/vnd.openxmlformats-officedocument.customXmlProperties+xml"/>
  <Override PartName="/customXml/itemProps271.xml" ContentType="application/vnd.openxmlformats-officedocument.customXmlProperties+xml"/>
  <Override PartName="/customXml/itemProps272.xml" ContentType="application/vnd.openxmlformats-officedocument.customXmlProperties+xml"/>
  <Override PartName="/customXml/itemProps273.xml" ContentType="application/vnd.openxmlformats-officedocument.customXmlProperties+xml"/>
  <Override PartName="/customXml/itemProps274.xml" ContentType="application/vnd.openxmlformats-officedocument.customXmlProperties+xml"/>
  <Override PartName="/customXml/itemProps275.xml" ContentType="application/vnd.openxmlformats-officedocument.customXmlProperties+xml"/>
  <Override PartName="/customXml/itemProps276.xml" ContentType="application/vnd.openxmlformats-officedocument.customXmlProperties+xml"/>
  <Override PartName="/customXml/itemProps277.xml" ContentType="application/vnd.openxmlformats-officedocument.customXmlProperties+xml"/>
  <Override PartName="/customXml/itemProps278.xml" ContentType="application/vnd.openxmlformats-officedocument.customXmlProperties+xml"/>
  <Override PartName="/customXml/itemProps279.xml" ContentType="application/vnd.openxmlformats-officedocument.customXmlProperties+xml"/>
  <Override PartName="/customXml/itemProps280.xml" ContentType="application/vnd.openxmlformats-officedocument.customXmlProperties+xml"/>
  <Override PartName="/customXml/itemProps281.xml" ContentType="application/vnd.openxmlformats-officedocument.customXmlProperties+xml"/>
  <Override PartName="/customXml/itemProps282.xml" ContentType="application/vnd.openxmlformats-officedocument.customXmlProperties+xml"/>
  <Override PartName="/customXml/itemProps283.xml" ContentType="application/vnd.openxmlformats-officedocument.customXmlProperties+xml"/>
  <Override PartName="/customXml/itemProps284.xml" ContentType="application/vnd.openxmlformats-officedocument.customXmlProperties+xml"/>
  <Override PartName="/customXml/itemProps285.xml" ContentType="application/vnd.openxmlformats-officedocument.customXmlProperties+xml"/>
  <Override PartName="/customXml/itemProps286.xml" ContentType="application/vnd.openxmlformats-officedocument.customXmlProperties+xml"/>
  <Override PartName="/customXml/itemProps287.xml" ContentType="application/vnd.openxmlformats-officedocument.customXmlProperties+xml"/>
  <Override PartName="/customXml/itemProps288.xml" ContentType="application/vnd.openxmlformats-officedocument.customXmlProperties+xml"/>
  <Override PartName="/customXml/itemProps289.xml" ContentType="application/vnd.openxmlformats-officedocument.customXmlProperties+xml"/>
  <Override PartName="/customXml/itemProps290.xml" ContentType="application/vnd.openxmlformats-officedocument.customXmlProperties+xml"/>
  <Override PartName="/customXml/itemProps291.xml" ContentType="application/vnd.openxmlformats-officedocument.customXmlProperties+xml"/>
  <Override PartName="/customXml/itemProps29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0" r:id="rId293"/>
  </p:sldMasterIdLst>
  <p:notesMasterIdLst>
    <p:notesMasterId r:id="rId333"/>
  </p:notesMasterIdLst>
  <p:handoutMasterIdLst>
    <p:handoutMasterId r:id="rId334"/>
  </p:handoutMasterIdLst>
  <p:sldIdLst>
    <p:sldId id="785" r:id="rId294"/>
    <p:sldId id="907" r:id="rId295"/>
    <p:sldId id="908" r:id="rId296"/>
    <p:sldId id="861" r:id="rId297"/>
    <p:sldId id="862" r:id="rId298"/>
    <p:sldId id="899" r:id="rId299"/>
    <p:sldId id="900" r:id="rId300"/>
    <p:sldId id="901" r:id="rId301"/>
    <p:sldId id="863" r:id="rId302"/>
    <p:sldId id="864" r:id="rId303"/>
    <p:sldId id="865" r:id="rId304"/>
    <p:sldId id="866" r:id="rId305"/>
    <p:sldId id="867" r:id="rId306"/>
    <p:sldId id="868" r:id="rId307"/>
    <p:sldId id="906" r:id="rId308"/>
    <p:sldId id="902" r:id="rId309"/>
    <p:sldId id="903" r:id="rId310"/>
    <p:sldId id="904" r:id="rId311"/>
    <p:sldId id="905" r:id="rId312"/>
    <p:sldId id="869" r:id="rId313"/>
    <p:sldId id="874" r:id="rId314"/>
    <p:sldId id="873" r:id="rId315"/>
    <p:sldId id="877" r:id="rId316"/>
    <p:sldId id="879" r:id="rId317"/>
    <p:sldId id="880" r:id="rId318"/>
    <p:sldId id="881" r:id="rId319"/>
    <p:sldId id="882" r:id="rId320"/>
    <p:sldId id="884" r:id="rId321"/>
    <p:sldId id="885" r:id="rId322"/>
    <p:sldId id="888" r:id="rId323"/>
    <p:sldId id="889" r:id="rId324"/>
    <p:sldId id="890" r:id="rId325"/>
    <p:sldId id="892" r:id="rId326"/>
    <p:sldId id="893" r:id="rId327"/>
    <p:sldId id="895" r:id="rId328"/>
    <p:sldId id="896" r:id="rId329"/>
    <p:sldId id="897" r:id="rId330"/>
    <p:sldId id="852" r:id="rId331"/>
    <p:sldId id="794" r:id="rId332"/>
  </p:sldIdLst>
  <p:sldSz cx="9144000" cy="6858000" type="letter"/>
  <p:notesSz cx="6858000" cy="9296400"/>
  <p:defaultTex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16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AF"/>
    <a:srgbClr val="FF3300"/>
    <a:srgbClr val="9CB09F"/>
    <a:srgbClr val="D5FDD3"/>
    <a:srgbClr val="F3F8FB"/>
    <a:srgbClr val="FFFFFF"/>
    <a:srgbClr val="FFFF66"/>
    <a:srgbClr val="F3F7FB"/>
    <a:srgbClr val="FCFDFE"/>
    <a:srgbClr val="F0F6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37" autoAdjust="0"/>
    <p:restoredTop sz="75115" autoAdjust="0"/>
  </p:normalViewPr>
  <p:slideViewPr>
    <p:cSldViewPr>
      <p:cViewPr>
        <p:scale>
          <a:sx n="50" d="100"/>
          <a:sy n="50" d="100"/>
        </p:scale>
        <p:origin x="-1498"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48" d="100"/>
          <a:sy n="48" d="100"/>
        </p:scale>
        <p:origin x="-2722" y="-82"/>
      </p:cViewPr>
      <p:guideLst>
        <p:guide orient="horz" pos="2928"/>
        <p:guide pos="2161"/>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6.xml"/><Relationship Id="rId303" Type="http://schemas.openxmlformats.org/officeDocument/2006/relationships/slide" Target="slides/slide10.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customXml" Target="../customXml/item159.xml"/><Relationship Id="rId324" Type="http://schemas.openxmlformats.org/officeDocument/2006/relationships/slide" Target="slides/slide31.xml"/><Relationship Id="rId170" Type="http://schemas.openxmlformats.org/officeDocument/2006/relationships/customXml" Target="../customXml/item170.xml"/><Relationship Id="rId191" Type="http://schemas.openxmlformats.org/officeDocument/2006/relationships/customXml" Target="../customXml/item191.xml"/><Relationship Id="rId205" Type="http://schemas.openxmlformats.org/officeDocument/2006/relationships/customXml" Target="../customXml/item205.xml"/><Relationship Id="rId226" Type="http://schemas.openxmlformats.org/officeDocument/2006/relationships/customXml" Target="../customXml/item226.xml"/><Relationship Id="rId247" Type="http://schemas.openxmlformats.org/officeDocument/2006/relationships/customXml" Target="../customXml/item247.xml"/><Relationship Id="rId107" Type="http://schemas.openxmlformats.org/officeDocument/2006/relationships/customXml" Target="../customXml/item107.xml"/><Relationship Id="rId268" Type="http://schemas.openxmlformats.org/officeDocument/2006/relationships/customXml" Target="../customXml/item268.xml"/><Relationship Id="rId289" Type="http://schemas.openxmlformats.org/officeDocument/2006/relationships/customXml" Target="../customXml/item289.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21.xml"/><Relationship Id="rId335" Type="http://schemas.openxmlformats.org/officeDocument/2006/relationships/presProps" Target="presProps.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customXml" Target="../customXml/item216.xml"/><Relationship Id="rId237" Type="http://schemas.openxmlformats.org/officeDocument/2006/relationships/customXml" Target="../customXml/item237.xml"/><Relationship Id="rId258" Type="http://schemas.openxmlformats.org/officeDocument/2006/relationships/customXml" Target="../customXml/item258.xml"/><Relationship Id="rId279" Type="http://schemas.openxmlformats.org/officeDocument/2006/relationships/customXml" Target="../customXml/item279.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customXml" Target="../customXml/item290.xml"/><Relationship Id="rId304" Type="http://schemas.openxmlformats.org/officeDocument/2006/relationships/slide" Target="slides/slide11.xml"/><Relationship Id="rId325" Type="http://schemas.openxmlformats.org/officeDocument/2006/relationships/slide" Target="slides/slide32.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customXml" Target="../customXml/item206.xml"/><Relationship Id="rId227" Type="http://schemas.openxmlformats.org/officeDocument/2006/relationships/customXml" Target="../customXml/item227.xml"/><Relationship Id="rId248" Type="http://schemas.openxmlformats.org/officeDocument/2006/relationships/customXml" Target="../customXml/item248.xml"/><Relationship Id="rId269" Type="http://schemas.openxmlformats.org/officeDocument/2006/relationships/customXml" Target="../customXml/item269.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customXml" Target="../customXml/item280.xml"/><Relationship Id="rId315" Type="http://schemas.openxmlformats.org/officeDocument/2006/relationships/slide" Target="slides/slide22.xml"/><Relationship Id="rId336" Type="http://schemas.openxmlformats.org/officeDocument/2006/relationships/viewProps" Target="viewProps.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customXml" Target="../customXml/item217.xml"/><Relationship Id="rId6" Type="http://schemas.openxmlformats.org/officeDocument/2006/relationships/customXml" Target="../customXml/item6.xml"/><Relationship Id="rId238" Type="http://schemas.openxmlformats.org/officeDocument/2006/relationships/customXml" Target="../customXml/item238.xml"/><Relationship Id="rId259" Type="http://schemas.openxmlformats.org/officeDocument/2006/relationships/customXml" Target="../customXml/item259.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customXml" Target="../customXml/item270.xml"/><Relationship Id="rId291" Type="http://schemas.openxmlformats.org/officeDocument/2006/relationships/customXml" Target="../customXml/item291.xml"/><Relationship Id="rId305" Type="http://schemas.openxmlformats.org/officeDocument/2006/relationships/slide" Target="slides/slide12.xml"/><Relationship Id="rId326" Type="http://schemas.openxmlformats.org/officeDocument/2006/relationships/slide" Target="slides/slide33.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customXml" Target="../customXml/item228.xml"/><Relationship Id="rId249" Type="http://schemas.openxmlformats.org/officeDocument/2006/relationships/customXml" Target="../customXml/item249.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customXml" Target="../customXml/item260.xml"/><Relationship Id="rId281" Type="http://schemas.openxmlformats.org/officeDocument/2006/relationships/customXml" Target="../customXml/item281.xml"/><Relationship Id="rId316" Type="http://schemas.openxmlformats.org/officeDocument/2006/relationships/slide" Target="slides/slide23.xml"/><Relationship Id="rId337" Type="http://schemas.openxmlformats.org/officeDocument/2006/relationships/theme" Target="theme/theme1.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customXml" Target="../customXml/item239.xml"/><Relationship Id="rId250" Type="http://schemas.openxmlformats.org/officeDocument/2006/relationships/customXml" Target="../customXml/item250.xml"/><Relationship Id="rId271" Type="http://schemas.openxmlformats.org/officeDocument/2006/relationships/customXml" Target="../customXml/item271.xml"/><Relationship Id="rId292" Type="http://schemas.openxmlformats.org/officeDocument/2006/relationships/customXml" Target="../customXml/item292.xml"/><Relationship Id="rId306" Type="http://schemas.openxmlformats.org/officeDocument/2006/relationships/slide" Target="slides/slide13.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34.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customXml" Target="../customXml/item229.xml"/><Relationship Id="rId240" Type="http://schemas.openxmlformats.org/officeDocument/2006/relationships/customXml" Target="../customXml/item240.xml"/><Relationship Id="rId261" Type="http://schemas.openxmlformats.org/officeDocument/2006/relationships/customXml" Target="../customXml/item261.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customXml" Target="../customXml/item282.xml"/><Relationship Id="rId317" Type="http://schemas.openxmlformats.org/officeDocument/2006/relationships/slide" Target="slides/slide24.xml"/><Relationship Id="rId338" Type="http://schemas.openxmlformats.org/officeDocument/2006/relationships/tableStyles" Target="tableStyles.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 Type="http://schemas.openxmlformats.org/officeDocument/2006/relationships/customXml" Target="../customXml/item3.xml"/><Relationship Id="rId214" Type="http://schemas.openxmlformats.org/officeDocument/2006/relationships/customXml" Target="../customXml/item214.xml"/><Relationship Id="rId230" Type="http://schemas.openxmlformats.org/officeDocument/2006/relationships/customXml" Target="../customXml/item230.xml"/><Relationship Id="rId235" Type="http://schemas.openxmlformats.org/officeDocument/2006/relationships/customXml" Target="../customXml/item235.xml"/><Relationship Id="rId251" Type="http://schemas.openxmlformats.org/officeDocument/2006/relationships/customXml" Target="../customXml/item251.xml"/><Relationship Id="rId256" Type="http://schemas.openxmlformats.org/officeDocument/2006/relationships/customXml" Target="../customXml/item256.xml"/><Relationship Id="rId277" Type="http://schemas.openxmlformats.org/officeDocument/2006/relationships/customXml" Target="../customXml/item277.xml"/><Relationship Id="rId298" Type="http://schemas.openxmlformats.org/officeDocument/2006/relationships/slide" Target="slides/slide5.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272" Type="http://schemas.openxmlformats.org/officeDocument/2006/relationships/customXml" Target="../customXml/item272.xml"/><Relationship Id="rId293" Type="http://schemas.openxmlformats.org/officeDocument/2006/relationships/slideMaster" Target="slideMasters/slideMaster1.xml"/><Relationship Id="rId302" Type="http://schemas.openxmlformats.org/officeDocument/2006/relationships/slide" Target="slides/slide9.xml"/><Relationship Id="rId307" Type="http://schemas.openxmlformats.org/officeDocument/2006/relationships/slide" Target="slides/slide14.xml"/><Relationship Id="rId323" Type="http://schemas.openxmlformats.org/officeDocument/2006/relationships/slide" Target="slides/slide30.xml"/><Relationship Id="rId328" Type="http://schemas.openxmlformats.org/officeDocument/2006/relationships/slide" Target="slides/slide35.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79" Type="http://schemas.openxmlformats.org/officeDocument/2006/relationships/customXml" Target="../customXml/item179.xml"/><Relationship Id="rId195" Type="http://schemas.openxmlformats.org/officeDocument/2006/relationships/customXml" Target="../customXml/item195.xml"/><Relationship Id="rId209" Type="http://schemas.openxmlformats.org/officeDocument/2006/relationships/customXml" Target="../customXml/item209.xml"/><Relationship Id="rId190" Type="http://schemas.openxmlformats.org/officeDocument/2006/relationships/customXml" Target="../customXml/item190.xml"/><Relationship Id="rId204" Type="http://schemas.openxmlformats.org/officeDocument/2006/relationships/customXml" Target="../customXml/item204.xml"/><Relationship Id="rId220" Type="http://schemas.openxmlformats.org/officeDocument/2006/relationships/customXml" Target="../customXml/item220.xml"/><Relationship Id="rId225" Type="http://schemas.openxmlformats.org/officeDocument/2006/relationships/customXml" Target="../customXml/item225.xml"/><Relationship Id="rId241" Type="http://schemas.openxmlformats.org/officeDocument/2006/relationships/customXml" Target="../customXml/item241.xml"/><Relationship Id="rId246" Type="http://schemas.openxmlformats.org/officeDocument/2006/relationships/customXml" Target="../customXml/item246.xml"/><Relationship Id="rId267" Type="http://schemas.openxmlformats.org/officeDocument/2006/relationships/customXml" Target="../customXml/item267.xml"/><Relationship Id="rId288" Type="http://schemas.openxmlformats.org/officeDocument/2006/relationships/customXml" Target="../customXml/item288.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262" Type="http://schemas.openxmlformats.org/officeDocument/2006/relationships/customXml" Target="../customXml/item262.xml"/><Relationship Id="rId283" Type="http://schemas.openxmlformats.org/officeDocument/2006/relationships/customXml" Target="../customXml/item283.xml"/><Relationship Id="rId313" Type="http://schemas.openxmlformats.org/officeDocument/2006/relationships/slide" Target="slides/slide20.xml"/><Relationship Id="rId318" Type="http://schemas.openxmlformats.org/officeDocument/2006/relationships/slide" Target="slides/slide25.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customXml" Target="../customXml/item148.xml"/><Relationship Id="rId164" Type="http://schemas.openxmlformats.org/officeDocument/2006/relationships/customXml" Target="../customXml/item164.xml"/><Relationship Id="rId169" Type="http://schemas.openxmlformats.org/officeDocument/2006/relationships/customXml" Target="../customXml/item169.xml"/><Relationship Id="rId185" Type="http://schemas.openxmlformats.org/officeDocument/2006/relationships/customXml" Target="../customXml/item185.xml"/><Relationship Id="rId334"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customXml" Target="../customXml/item180.xml"/><Relationship Id="rId210" Type="http://schemas.openxmlformats.org/officeDocument/2006/relationships/customXml" Target="../customXml/item210.xml"/><Relationship Id="rId215" Type="http://schemas.openxmlformats.org/officeDocument/2006/relationships/customXml" Target="../customXml/item215.xml"/><Relationship Id="rId236" Type="http://schemas.openxmlformats.org/officeDocument/2006/relationships/customXml" Target="../customXml/item236.xml"/><Relationship Id="rId257" Type="http://schemas.openxmlformats.org/officeDocument/2006/relationships/customXml" Target="../customXml/item257.xml"/><Relationship Id="rId278" Type="http://schemas.openxmlformats.org/officeDocument/2006/relationships/customXml" Target="../customXml/item278.xml"/><Relationship Id="rId26" Type="http://schemas.openxmlformats.org/officeDocument/2006/relationships/customXml" Target="../customXml/item26.xml"/><Relationship Id="rId231" Type="http://schemas.openxmlformats.org/officeDocument/2006/relationships/customXml" Target="../customXml/item231.xml"/><Relationship Id="rId252" Type="http://schemas.openxmlformats.org/officeDocument/2006/relationships/customXml" Target="../customXml/item252.xml"/><Relationship Id="rId273" Type="http://schemas.openxmlformats.org/officeDocument/2006/relationships/customXml" Target="../customXml/item273.xml"/><Relationship Id="rId294" Type="http://schemas.openxmlformats.org/officeDocument/2006/relationships/slide" Target="slides/slide1.xml"/><Relationship Id="rId308" Type="http://schemas.openxmlformats.org/officeDocument/2006/relationships/slide" Target="slides/slide15.xml"/><Relationship Id="rId329" Type="http://schemas.openxmlformats.org/officeDocument/2006/relationships/slide" Target="slides/slide3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196" Type="http://schemas.openxmlformats.org/officeDocument/2006/relationships/customXml" Target="../customXml/item196.xml"/><Relationship Id="rId200" Type="http://schemas.openxmlformats.org/officeDocument/2006/relationships/customXml" Target="../customXml/item200.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customXml" Target="../customXml/item242.xml"/><Relationship Id="rId263" Type="http://schemas.openxmlformats.org/officeDocument/2006/relationships/customXml" Target="../customXml/item263.xml"/><Relationship Id="rId284" Type="http://schemas.openxmlformats.org/officeDocument/2006/relationships/customXml" Target="../customXml/item284.xml"/><Relationship Id="rId319" Type="http://schemas.openxmlformats.org/officeDocument/2006/relationships/slide" Target="slides/slide2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37.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211" Type="http://schemas.openxmlformats.org/officeDocument/2006/relationships/customXml" Target="../customXml/item211.xml"/><Relationship Id="rId232" Type="http://schemas.openxmlformats.org/officeDocument/2006/relationships/customXml" Target="../customXml/item232.xml"/><Relationship Id="rId253" Type="http://schemas.openxmlformats.org/officeDocument/2006/relationships/customXml" Target="../customXml/item253.xml"/><Relationship Id="rId274" Type="http://schemas.openxmlformats.org/officeDocument/2006/relationships/customXml" Target="../customXml/item274.xml"/><Relationship Id="rId295" Type="http://schemas.openxmlformats.org/officeDocument/2006/relationships/slide" Target="slides/slide2.xml"/><Relationship Id="rId309" Type="http://schemas.openxmlformats.org/officeDocument/2006/relationships/slide" Target="slides/slide16.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27.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customXml" Target="../customXml/item243.xml"/><Relationship Id="rId264" Type="http://schemas.openxmlformats.org/officeDocument/2006/relationships/customXml" Target="../customXml/item264.xml"/><Relationship Id="rId285" Type="http://schemas.openxmlformats.org/officeDocument/2006/relationships/customXml" Target="../customXml/item285.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7.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38.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customXml" Target="../customXml/item233.xml"/><Relationship Id="rId254" Type="http://schemas.openxmlformats.org/officeDocument/2006/relationships/customXml" Target="../customXml/item254.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customXml" Target="../customXml/item275.xml"/><Relationship Id="rId296" Type="http://schemas.openxmlformats.org/officeDocument/2006/relationships/slide" Target="slides/slide3.xml"/><Relationship Id="rId300" Type="http://schemas.openxmlformats.org/officeDocument/2006/relationships/slide" Target="slides/slide7.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28.xml"/><Relationship Id="rId202" Type="http://schemas.openxmlformats.org/officeDocument/2006/relationships/customXml" Target="../customXml/item202.xml"/><Relationship Id="rId223" Type="http://schemas.openxmlformats.org/officeDocument/2006/relationships/customXml" Target="../customXml/item223.xml"/><Relationship Id="rId244" Type="http://schemas.openxmlformats.org/officeDocument/2006/relationships/customXml" Target="../customXml/item244.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customXml" Target="../customXml/item265.xml"/><Relationship Id="rId286" Type="http://schemas.openxmlformats.org/officeDocument/2006/relationships/customXml" Target="../customXml/item286.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8.xml"/><Relationship Id="rId332" Type="http://schemas.openxmlformats.org/officeDocument/2006/relationships/slide" Target="slides/slide39.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customXml" Target="../customXml/item234.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customXml" Target="../customXml/item255.xml"/><Relationship Id="rId276" Type="http://schemas.openxmlformats.org/officeDocument/2006/relationships/customXml" Target="../customXml/item276.xml"/><Relationship Id="rId297" Type="http://schemas.openxmlformats.org/officeDocument/2006/relationships/slide" Target="slides/slide4.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8.xml"/><Relationship Id="rId322" Type="http://schemas.openxmlformats.org/officeDocument/2006/relationships/slide" Target="slides/slide29.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19" Type="http://schemas.openxmlformats.org/officeDocument/2006/relationships/customXml" Target="../customXml/item19.xml"/><Relationship Id="rId224" Type="http://schemas.openxmlformats.org/officeDocument/2006/relationships/customXml" Target="../customXml/item224.xml"/><Relationship Id="rId245" Type="http://schemas.openxmlformats.org/officeDocument/2006/relationships/customXml" Target="../customXml/item245.xml"/><Relationship Id="rId266" Type="http://schemas.openxmlformats.org/officeDocument/2006/relationships/customXml" Target="../customXml/item266.xml"/><Relationship Id="rId287" Type="http://schemas.openxmlformats.org/officeDocument/2006/relationships/customXml" Target="../customXml/item287.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9.xml"/><Relationship Id="rId333" Type="http://schemas.openxmlformats.org/officeDocument/2006/relationships/notesMaster" Target="notesMasters/notesMaster1.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6945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3"/>
          <p:cNvSpPr>
            <a:spLocks noGrp="1" noChangeArrowheads="1"/>
          </p:cNvSpPr>
          <p:nvPr>
            <p:ph type="dt" idx="1"/>
          </p:nvPr>
        </p:nvSpPr>
        <p:spPr bwMode="auto">
          <a:xfrm>
            <a:off x="3883463" y="0"/>
            <a:ext cx="2973365" cy="464820"/>
          </a:xfrm>
          <a:prstGeom prst="rect">
            <a:avLst/>
          </a:prstGeom>
          <a:noFill/>
          <a:ln w="9525">
            <a:noFill/>
            <a:miter lim="800000"/>
            <a:headEnd/>
            <a:tailEnd/>
          </a:ln>
          <a:effectLst/>
        </p:spPr>
        <p:txBody>
          <a:bodyPr vert="horz" wrap="square" lIns="93255" tIns="46628" rIns="93255" bIns="46628" numCol="1" anchor="t" anchorCtr="0" compatLnSpc="1">
            <a:prstTxWarp prst="textNoShape">
              <a:avLst/>
            </a:prstTxWarp>
          </a:bodyPr>
          <a:lstStyle>
            <a:lvl1pPr algn="r" defTabSz="933159">
              <a:defRPr sz="1200">
                <a:latin typeface="Constantia" pitchFamily="18" charset="0"/>
              </a:defRPr>
            </a:lvl1pPr>
          </a:lstStyle>
          <a:p>
            <a:pPr>
              <a:defRPr/>
            </a:pPr>
            <a:fld id="{DE4DFB1C-23E3-4739-9FBC-4A2DBE894A07}" type="datetime1">
              <a:rPr lang="en-US"/>
              <a:pPr>
                <a:defRPr/>
              </a:pPr>
              <a:t>7/3/2016</a:t>
            </a:fld>
            <a:endParaRPr lang="en-US"/>
          </a:p>
        </p:txBody>
      </p:sp>
      <p:sp>
        <p:nvSpPr>
          <p:cNvPr id="3072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684629" y="4415791"/>
            <a:ext cx="5488749" cy="4183380"/>
          </a:xfrm>
          <a:prstGeom prst="rect">
            <a:avLst/>
          </a:prstGeom>
          <a:noFill/>
          <a:ln w="9525">
            <a:noFill/>
            <a:miter lim="800000"/>
            <a:headEnd/>
            <a:tailEnd/>
          </a:ln>
          <a:effectLst/>
        </p:spPr>
        <p:txBody>
          <a:bodyPr vert="horz" wrap="square" lIns="93255" tIns="46628" rIns="93255" bIns="466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9" name="Rectangle 7"/>
          <p:cNvSpPr>
            <a:spLocks noGrp="1" noChangeArrowheads="1"/>
          </p:cNvSpPr>
          <p:nvPr>
            <p:ph type="sldNum" sz="quarter" idx="5"/>
          </p:nvPr>
        </p:nvSpPr>
        <p:spPr bwMode="auto">
          <a:xfrm>
            <a:off x="3883463" y="8829467"/>
            <a:ext cx="2973365" cy="464820"/>
          </a:xfrm>
          <a:prstGeom prst="rect">
            <a:avLst/>
          </a:prstGeom>
          <a:noFill/>
          <a:ln w="9525">
            <a:noFill/>
            <a:miter lim="800000"/>
            <a:headEnd/>
            <a:tailEnd/>
          </a:ln>
          <a:effectLst/>
        </p:spPr>
        <p:txBody>
          <a:bodyPr vert="horz" wrap="square" lIns="93255" tIns="46628" rIns="93255" bIns="46628" numCol="1" anchor="b" anchorCtr="0" compatLnSpc="1">
            <a:prstTxWarp prst="textNoShape">
              <a:avLst/>
            </a:prstTxWarp>
          </a:bodyPr>
          <a:lstStyle>
            <a:lvl1pPr algn="r" defTabSz="933159">
              <a:defRPr sz="1200">
                <a:latin typeface="Constantia" pitchFamily="18" charset="0"/>
              </a:defRPr>
            </a:lvl1pPr>
          </a:lstStyle>
          <a:p>
            <a:pPr>
              <a:defRPr/>
            </a:pPr>
            <a:fld id="{AEDDC3F6-7B8D-401F-8CE1-E87F7FF90607}" type="slidenum">
              <a:rPr lang="en-US"/>
              <a:pPr>
                <a:defRPr/>
              </a:pPr>
              <a:t>‹#›</a:t>
            </a:fld>
            <a:endParaRPr lang="en-US"/>
          </a:p>
        </p:txBody>
      </p:sp>
    </p:spTree>
    <p:extLst>
      <p:ext uri="{BB962C8B-B14F-4D97-AF65-F5344CB8AC3E}">
        <p14:creationId xmlns:p14="http://schemas.microsoft.com/office/powerpoint/2010/main" val="28870976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mailto:nhdplus-support@epa.gov"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Hello and welcome to the NHDPlus Version 2 training session on </a:t>
            </a:r>
            <a:r>
              <a:rPr lang="en-US" sz="1200" b="1" i="1" u="sng" kern="1200" dirty="0" smtClean="0">
                <a:solidFill>
                  <a:schemeClr val="tx1"/>
                </a:solidFill>
                <a:effectLst/>
                <a:latin typeface="Calibri" pitchFamily="34" charset="0"/>
                <a:ea typeface="+mn-ea"/>
                <a:cs typeface="+mn-cs"/>
              </a:rPr>
              <a:t>Data Curiosities and Anomalies</a:t>
            </a:r>
            <a:r>
              <a:rPr lang="en-US" sz="1200" kern="1200" dirty="0" smtClean="0">
                <a:solidFill>
                  <a:schemeClr val="tx1"/>
                </a:solidFill>
                <a:effectLst/>
                <a:latin typeface="Calibri" pitchFamily="34" charset="0"/>
                <a:ea typeface="+mn-ea"/>
                <a:cs typeface="+mn-cs"/>
              </a:rPr>
              <a:t>.</a:t>
            </a:r>
            <a:endParaRPr lang="en-US" dirty="0"/>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0</a:t>
            </a:fld>
            <a:endParaRPr lang="en-US"/>
          </a:p>
        </p:txBody>
      </p:sp>
    </p:spTree>
    <p:extLst>
      <p:ext uri="{BB962C8B-B14F-4D97-AF65-F5344CB8AC3E}">
        <p14:creationId xmlns:p14="http://schemas.microsoft.com/office/powerpoint/2010/main" val="896227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Occasionally we run into a flowline that is pointing in the wrong directions as in this example. Users and the medium resolution NHD steward (USEPA) have made considerable effort to correct these situations, and, as a result NHDPlus version 2 has far fewer such issues than were in NHDPlus Version 1. The artifact, however, may still be found.</a:t>
            </a:r>
            <a:br>
              <a:rPr lang="en-US" sz="1200" kern="1200" dirty="0" smtClean="0">
                <a:solidFill>
                  <a:schemeClr val="tx1"/>
                </a:solidFill>
                <a:effectLst/>
                <a:latin typeface="Calibri" pitchFamily="34"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9</a:t>
            </a:fld>
            <a:endParaRPr lang="en-US"/>
          </a:p>
        </p:txBody>
      </p:sp>
    </p:spTree>
    <p:extLst>
      <p:ext uri="{BB962C8B-B14F-4D97-AF65-F5344CB8AC3E}">
        <p14:creationId xmlns:p14="http://schemas.microsoft.com/office/powerpoint/2010/main" val="1022618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GNIS names refers to geographic names and information system. This is the system that is used to annotate our topographic maps with geographic names. GNIS stream names are associated with stream segments. Unfortunately, errors associated with the labeling of a stream segment may have ramifications to our NHDPlus data. A considerable effort has also been made to find and correct these errors, reducing associated errors in the NHDPlus data between NHDPlus Version 1 and NHDPlus Version 2. It is still possible, however, for some errors to be present.</a:t>
            </a:r>
            <a:br>
              <a:rPr lang="en-US" sz="1200" kern="1200" dirty="0" smtClean="0">
                <a:solidFill>
                  <a:schemeClr val="tx1"/>
                </a:solidFill>
                <a:effectLst/>
                <a:latin typeface="Calibri" pitchFamily="34" charset="0"/>
                <a:ea typeface="+mn-ea"/>
                <a:cs typeface="+mn-cs"/>
              </a:rPr>
            </a:br>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figure provides an example where the GNIS name, in this case “Rocky River” has been incorrectly assigned to a secondary path in the original NHD. [Point out main and secondary paths in the illustration.] The effect of this in the </a:t>
            </a:r>
            <a:r>
              <a:rPr lang="en-US" sz="1200" kern="1200" dirty="0" err="1" smtClean="0">
                <a:solidFill>
                  <a:schemeClr val="tx1"/>
                </a:solidFill>
                <a:effectLst/>
                <a:latin typeface="Calibri" pitchFamily="34" charset="0"/>
                <a:ea typeface="+mn-ea"/>
                <a:cs typeface="+mn-cs"/>
              </a:rPr>
              <a:t>NHHDPlus</a:t>
            </a:r>
            <a:r>
              <a:rPr lang="en-US" sz="1200" kern="1200" dirty="0" smtClean="0">
                <a:solidFill>
                  <a:schemeClr val="tx1"/>
                </a:solidFill>
                <a:effectLst/>
                <a:latin typeface="Calibri" pitchFamily="34" charset="0"/>
                <a:ea typeface="+mn-ea"/>
                <a:cs typeface="+mn-cs"/>
              </a:rPr>
              <a:t> data is that the path shown in red, which is now seldom flowing except possibly during high flows, is erroneously identified as the main path, and thus NHDPlus computations of streamflow send all the streamflow (and other accumulated attributes) down what should be a secondary path rather than the main path. If you encounter a situation where the flow is incorrectly sent down the wrong path, there is likely an error in the source dataset that can be corrected.</a:t>
            </a:r>
            <a:br>
              <a:rPr lang="en-US" sz="1200" kern="1200" dirty="0" smtClean="0">
                <a:solidFill>
                  <a:schemeClr val="tx1"/>
                </a:solidFill>
                <a:effectLst/>
                <a:latin typeface="Calibri" pitchFamily="34" charset="0"/>
                <a:ea typeface="+mn-ea"/>
                <a:cs typeface="+mn-cs"/>
              </a:rPr>
            </a:br>
            <a:endParaRPr lang="en-US" dirty="0"/>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pPr/>
              <a:t>11</a:t>
            </a:fld>
            <a:endParaRPr lang="en-US" altLang="en-US"/>
          </a:p>
        </p:txBody>
      </p:sp>
    </p:spTree>
    <p:extLst>
      <p:ext uri="{BB962C8B-B14F-4D97-AF65-F5344CB8AC3E}">
        <p14:creationId xmlns:p14="http://schemas.microsoft.com/office/powerpoint/2010/main" val="32674132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Some waterbody features are subdivided at 100K quadrangle boundary edges. These artifacts result from the subdivision of the source DLGs when these data were tiled to produce NHD. In the example above, there are 5 polygons that represent Kentucky Lake. Each polygon has its own unique </a:t>
            </a:r>
            <a:r>
              <a:rPr lang="en-US" sz="1200" kern="1200" dirty="0" err="1" smtClean="0">
                <a:solidFill>
                  <a:schemeClr val="tx1"/>
                </a:solidFill>
                <a:effectLst/>
                <a:latin typeface="Calibri" pitchFamily="34" charset="0"/>
                <a:ea typeface="+mn-ea"/>
                <a:cs typeface="+mn-cs"/>
              </a:rPr>
              <a:t>comid</a:t>
            </a:r>
            <a:r>
              <a:rPr lang="en-US" sz="1200" kern="1200" dirty="0" smtClean="0">
                <a:solidFill>
                  <a:schemeClr val="tx1"/>
                </a:solidFill>
                <a:effectLst/>
                <a:latin typeface="Calibri" pitchFamily="34" charset="0"/>
                <a:ea typeface="+mn-ea"/>
                <a:cs typeface="+mn-cs"/>
              </a:rPr>
              <a:t> as well as a unique reach code in the </a:t>
            </a:r>
            <a:r>
              <a:rPr lang="en-US" sz="1200" kern="1200" dirty="0" err="1" smtClean="0">
                <a:solidFill>
                  <a:schemeClr val="tx1"/>
                </a:solidFill>
                <a:effectLst/>
                <a:latin typeface="Calibri" pitchFamily="34" charset="0"/>
                <a:ea typeface="+mn-ea"/>
                <a:cs typeface="+mn-cs"/>
              </a:rPr>
              <a:t>NHDWaterbody</a:t>
            </a:r>
            <a:r>
              <a:rPr lang="en-US" sz="1200" kern="1200" dirty="0" smtClean="0">
                <a:solidFill>
                  <a:schemeClr val="tx1"/>
                </a:solidFill>
                <a:effectLst/>
                <a:latin typeface="Calibri" pitchFamily="34" charset="0"/>
                <a:ea typeface="+mn-ea"/>
                <a:cs typeface="+mn-cs"/>
              </a:rPr>
              <a:t> feature class table. The number of these artifacts have been greatly reduced between NHDPlusV1 and NHDPlusV2 (however, this example still exists).</a:t>
            </a:r>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Another idiosyncrasy in the NHD that carries over to NHDPlus is that some water bodies have been lumped together. In this case there are three adjacent water bodies that are in reality separate lakes but were assigned a single polygon in the water body feature class.</a:t>
            </a:r>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Other sources of artifacts that you might encounter are conflicts between medium resolution NHD and the HUC-12 watershed boundaries.</a:t>
            </a:r>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is an example of just such a conflict. Here a NHD flowline crosses a 12 digit HUC divide. Either data source could be in error, but, the 1:24,000-scale topographic map shows that the NHD seems to be in error in this example. </a:t>
            </a:r>
            <a:endParaRPr lang="en-US" dirty="0"/>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solidFill>
                  <a:prstClr val="black"/>
                </a:solidFill>
              </a:rPr>
              <a:pPr/>
              <a:t>15</a:t>
            </a:fld>
            <a:endParaRPr lang="en-US" altLang="en-US">
              <a:solidFill>
                <a:prstClr val="black"/>
              </a:solidFill>
            </a:endParaRPr>
          </a:p>
        </p:txBody>
      </p:sp>
    </p:spTree>
    <p:extLst>
      <p:ext uri="{BB962C8B-B14F-4D97-AF65-F5344CB8AC3E}">
        <p14:creationId xmlns:p14="http://schemas.microsoft.com/office/powerpoint/2010/main" val="3035843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same conflict in input data sets will typically carry over to the final NHDPlus product. In this example for the same area, the NHD flowline extends out of the NHDPlus catchment that's associated with that flowline</a:t>
            </a:r>
            <a:endParaRPr lang="en-US" dirty="0"/>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solidFill>
                  <a:prstClr val="black"/>
                </a:solidFill>
              </a:rPr>
              <a:pPr/>
              <a:t>16</a:t>
            </a:fld>
            <a:endParaRPr lang="en-US" altLang="en-US">
              <a:solidFill>
                <a:prstClr val="black"/>
              </a:solidFill>
            </a:endParaRPr>
          </a:p>
        </p:txBody>
      </p:sp>
    </p:spTree>
    <p:extLst>
      <p:ext uri="{BB962C8B-B14F-4D97-AF65-F5344CB8AC3E}">
        <p14:creationId xmlns:p14="http://schemas.microsoft.com/office/powerpoint/2010/main" val="2994596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In creating NHDPlus catchments we automatically trim back headwaters flowlines that are in conflict with HUC-12 divides by 70%, in order to force better agreement between the two datasets.</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[2 clicks]</a:t>
            </a:r>
            <a:br>
              <a:rPr lang="en-US" sz="1200" kern="1200" dirty="0" smtClean="0">
                <a:solidFill>
                  <a:schemeClr val="tx1"/>
                </a:solidFill>
                <a:effectLst/>
                <a:latin typeface="Calibri" pitchFamily="34" charset="0"/>
                <a:ea typeface="+mn-ea"/>
                <a:cs typeface="+mn-cs"/>
              </a:rPr>
            </a:br>
            <a:endParaRPr lang="en-US" dirty="0"/>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solidFill>
                  <a:prstClr val="black"/>
                </a:solidFill>
              </a:rPr>
              <a:pPr/>
              <a:t>17</a:t>
            </a:fld>
            <a:endParaRPr lang="en-US" altLang="en-US">
              <a:solidFill>
                <a:prstClr val="black"/>
              </a:solidFill>
            </a:endParaRPr>
          </a:p>
        </p:txBody>
      </p:sp>
    </p:spTree>
    <p:extLst>
      <p:ext uri="{BB962C8B-B14F-4D97-AF65-F5344CB8AC3E}">
        <p14:creationId xmlns:p14="http://schemas.microsoft.com/office/powerpoint/2010/main" val="50067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sz="1200" kern="1200" dirty="0" smtClean="0">
                <a:solidFill>
                  <a:schemeClr val="tx1"/>
                </a:solidFill>
                <a:effectLst/>
                <a:latin typeface="Calibri" pitchFamily="34" charset="0"/>
                <a:ea typeface="+mn-ea"/>
                <a:cs typeface="+mn-cs"/>
              </a:rPr>
              <a:t>self explanatory]</a:t>
            </a:r>
            <a:endParaRPr lang="en-US" dirty="0"/>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solidFill>
                  <a:prstClr val="black"/>
                </a:solidFill>
              </a:rPr>
              <a:pPr/>
              <a:t>18</a:t>
            </a:fld>
            <a:endParaRPr lang="en-US" altLang="en-US">
              <a:solidFill>
                <a:prstClr val="black"/>
              </a:solidFill>
            </a:endParaRPr>
          </a:p>
        </p:txBody>
      </p:sp>
    </p:spTree>
    <p:extLst>
      <p:ext uri="{BB962C8B-B14F-4D97-AF65-F5344CB8AC3E}">
        <p14:creationId xmlns:p14="http://schemas.microsoft.com/office/powerpoint/2010/main" val="1532750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The objective of this training is to provide to you examples of data curiosities and anomalies that you, as a NHDPlus user, may encounter. It is our hope that, by pointing these out ahead of time, you will avoid finding the anomalies confusing, if and when you encounter them.</a:t>
            </a:r>
            <a:endParaRPr lang="en-US" altLang="en-US" sz="16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Another curiosity is that the closure lines at the mouth of an estuary can differ from other sources that identify closure lines. For example, the Delaware River Estuary closure line from NOAA is different than the closure line in the NHD. The NOAA closure line seems more authoritative.</a:t>
            </a: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19</a:t>
            </a:fld>
            <a:endParaRPr lang="en-US"/>
          </a:p>
        </p:txBody>
      </p:sp>
    </p:spTree>
    <p:extLst>
      <p:ext uri="{BB962C8B-B14F-4D97-AF65-F5344CB8AC3E}">
        <p14:creationId xmlns:p14="http://schemas.microsoft.com/office/powerpoint/2010/main" val="2339843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A very common curiosity is found at the outlets of 12-digit HUCs. Here we often find a catchment associated with the flow line leaving the HUC-12 that does not end at HUC-12 boundary. This is because the flowline from which the catchment was based does not end at the HUC-12 boundary. This is typically the result of the HUC-12 boundary being defined by using 1:24,000 scale (or better) information. This more detailed information may show a small tributary flowing into the larger river and this confluence was selected to define the point where the HUC-12 boundary crosses the river. If this small tributary is not depicted on the 1:100,000 scale NHD then the NHD flowline is not broken and the resultant NHDPlus catchment straddles both 12-digit HUCs.</a:t>
            </a: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20</a:t>
            </a:fld>
            <a:endParaRPr lang="en-US"/>
          </a:p>
        </p:txBody>
      </p:sp>
    </p:spTree>
    <p:extLst>
      <p:ext uri="{BB962C8B-B14F-4D97-AF65-F5344CB8AC3E}">
        <p14:creationId xmlns:p14="http://schemas.microsoft.com/office/powerpoint/2010/main" val="1219389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This slide illustrates a conflict in information, in this case caused by an error in the HUC-12s. Here an NHD flowline crosses the divide of the WBD (in red). The NHD is correct. In this case, fortunately the trimming back of this headwater stream in </a:t>
            </a:r>
            <a:r>
              <a:rPr lang="en-US" sz="1200" kern="1200" dirty="0" err="1" smtClean="0">
                <a:solidFill>
                  <a:schemeClr val="tx1"/>
                </a:solidFill>
                <a:effectLst/>
                <a:latin typeface="Calibri" pitchFamily="34" charset="0"/>
                <a:ea typeface="+mn-ea"/>
                <a:cs typeface="+mn-cs"/>
              </a:rPr>
              <a:t>BurnLineEvent</a:t>
            </a:r>
            <a:r>
              <a:rPr lang="en-US" sz="1200" kern="1200" dirty="0" smtClean="0">
                <a:solidFill>
                  <a:schemeClr val="tx1"/>
                </a:solidFill>
                <a:effectLst/>
                <a:latin typeface="Calibri" pitchFamily="34" charset="0"/>
                <a:ea typeface="+mn-ea"/>
                <a:cs typeface="+mn-cs"/>
              </a:rPr>
              <a:t> still allowed for the NHD to breach the HUC 12 divide, causing it’s catchment to delineate a realistic drainage area for this flowline.</a:t>
            </a:r>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Here is the contact information for reporting source data issues. For the medium-resolution NHD EPA is the agency to which errors should be reported. And for the NED and WBD, USGS is the agency to which the errors should be reported. Having errors reported will help us to improve the source data sets as well as future versions of NHDPlus.</a:t>
            </a:r>
            <a:endParaRPr lang="en-US"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There are also artifacts and curiosities associated with the rasterization processes used in creating NHDPlus catchments and associated grids. Small flowline length relative to the size of the grid cell (30 m resolution) is one cause for this kind of artifact. The flowline with </a:t>
            </a:r>
            <a:r>
              <a:rPr lang="en-US" sz="1200" kern="1200" dirty="0" err="1" smtClean="0">
                <a:solidFill>
                  <a:schemeClr val="tx1"/>
                </a:solidFill>
                <a:effectLst/>
                <a:latin typeface="Calibri" pitchFamily="34" charset="0"/>
                <a:ea typeface="+mn-ea"/>
                <a:cs typeface="+mn-cs"/>
              </a:rPr>
              <a:t>ComID</a:t>
            </a:r>
            <a:r>
              <a:rPr lang="en-US" sz="1200" kern="1200" dirty="0" smtClean="0">
                <a:solidFill>
                  <a:schemeClr val="tx1"/>
                </a:solidFill>
                <a:effectLst/>
                <a:latin typeface="Calibri" pitchFamily="34" charset="0"/>
                <a:ea typeface="+mn-ea"/>
                <a:cs typeface="+mn-cs"/>
              </a:rPr>
              <a:t> 300 did not get included in the 30-meter grid cell representation of the flowlines because the surrounding flowlines took precedence. Note: when multiple flowlines overlap within a grid cell it is typically the flowline with the longest length within the cell that gets assigned to that cell (unless a priority field is used). Flowline with </a:t>
            </a:r>
            <a:r>
              <a:rPr lang="en-US" sz="1200" kern="1200" dirty="0" err="1" smtClean="0">
                <a:solidFill>
                  <a:schemeClr val="tx1"/>
                </a:solidFill>
                <a:effectLst/>
                <a:latin typeface="Calibri" pitchFamily="34" charset="0"/>
                <a:ea typeface="+mn-ea"/>
                <a:cs typeface="+mn-cs"/>
              </a:rPr>
              <a:t>ComID</a:t>
            </a:r>
            <a:r>
              <a:rPr lang="en-US" sz="1200" kern="1200" dirty="0" smtClean="0">
                <a:solidFill>
                  <a:schemeClr val="tx1"/>
                </a:solidFill>
                <a:effectLst/>
                <a:latin typeface="Calibri" pitchFamily="34" charset="0"/>
                <a:ea typeface="+mn-ea"/>
                <a:cs typeface="+mn-cs"/>
              </a:rPr>
              <a:t> 300 loses out here because it is rather small in length compared to the other flowlines competing for these two cells. </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[point out the two cells] </a:t>
            </a:r>
            <a:endParaRPr lang="en-US"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This absence of the short flowline being represented in the “</a:t>
            </a:r>
            <a:r>
              <a:rPr lang="en-US" sz="1200" kern="1200" dirty="0" err="1" smtClean="0">
                <a:solidFill>
                  <a:schemeClr val="tx1"/>
                </a:solidFill>
                <a:effectLst/>
                <a:latin typeface="Calibri" pitchFamily="34" charset="0"/>
                <a:ea typeface="+mn-ea"/>
                <a:cs typeface="+mn-cs"/>
              </a:rPr>
              <a:t>Catseed</a:t>
            </a:r>
            <a:r>
              <a:rPr lang="en-US" sz="1200" kern="1200" dirty="0" smtClean="0">
                <a:solidFill>
                  <a:schemeClr val="tx1"/>
                </a:solidFill>
                <a:effectLst/>
                <a:latin typeface="Calibri" pitchFamily="34" charset="0"/>
                <a:ea typeface="+mn-ea"/>
                <a:cs typeface="+mn-cs"/>
              </a:rPr>
              <a:t>” carries over to not having an associated catchment.</a:t>
            </a:r>
            <a:endParaRPr lang="en-US" altLang="en-US" dirty="0"/>
          </a:p>
          <a:p>
            <a:endParaRPr lang="en-US"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Another artifact that can result from the rasterization process is when a 12-digit HUC divide comes to within a grid cell of the NHD flowline but the stream is not intended to breach the divide. On the inset at the top of the figure, we can see how the rasterized version of the flowline overlaps with the rasterized version of the HUC-12 boundary. In these cases the software picks the flowline cell over the wall cell, thereby creating a breach of the wall. The NHDPlus catchment erroneously extends over a significant area on the wrongs side of the HUC-12 divide.</a:t>
            </a:r>
            <a:br>
              <a:rPr lang="en-US" sz="1200" kern="1200" dirty="0" smtClean="0">
                <a:solidFill>
                  <a:schemeClr val="tx1"/>
                </a:solidFill>
                <a:effectLst/>
                <a:latin typeface="Calibri" pitchFamily="34"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25</a:t>
            </a:fld>
            <a:endParaRPr lang="en-US"/>
          </a:p>
        </p:txBody>
      </p:sp>
    </p:spTree>
    <p:extLst>
      <p:ext uri="{BB962C8B-B14F-4D97-AF65-F5344CB8AC3E}">
        <p14:creationId xmlns:p14="http://schemas.microsoft.com/office/powerpoint/2010/main" val="1269997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slide illustrates a rare artifact from rasterization. The artifact is found in NHDPlus version 2 and is a result of a new process to alleviate a much more common data problem found in NHDPlus Version 1. In this figure the pink lines are catchment divides. The blue lines are flowlines that go with the catchments. And the cyan line highlights the catchment that goes with the flowline on the left of the pair of blue lines in the center of the figure. The highlighted catchment shows an interlacing pattern into the adjacent catchment to the east.</a:t>
            </a:r>
            <a:br>
              <a:rPr lang="en-US" sz="1200" kern="1200" dirty="0" smtClean="0">
                <a:solidFill>
                  <a:schemeClr val="tx1"/>
                </a:solidFill>
                <a:effectLst/>
                <a:latin typeface="Calibri" pitchFamily="34"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26</a:t>
            </a:fld>
            <a:endParaRPr lang="en-US"/>
          </a:p>
        </p:txBody>
      </p:sp>
    </p:spTree>
    <p:extLst>
      <p:ext uri="{BB962C8B-B14F-4D97-AF65-F5344CB8AC3E}">
        <p14:creationId xmlns:p14="http://schemas.microsoft.com/office/powerpoint/2010/main" val="21163185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artifact was created because the associated flowlines are located within 30-m grid </a:t>
            </a:r>
            <a:r>
              <a:rPr lang="en-US" sz="1200" kern="1200" dirty="0" err="1" smtClean="0">
                <a:solidFill>
                  <a:schemeClr val="tx1"/>
                </a:solidFill>
                <a:effectLst/>
                <a:latin typeface="Calibri" pitchFamily="34" charset="0"/>
                <a:ea typeface="+mn-ea"/>
                <a:cs typeface="+mn-cs"/>
              </a:rPr>
              <a:t>spacings</a:t>
            </a:r>
            <a:r>
              <a:rPr lang="en-US" sz="1200" kern="1200" dirty="0" smtClean="0">
                <a:solidFill>
                  <a:schemeClr val="tx1"/>
                </a:solidFill>
                <a:effectLst/>
                <a:latin typeface="Calibri" pitchFamily="34" charset="0"/>
                <a:ea typeface="+mn-ea"/>
                <a:cs typeface="+mn-cs"/>
              </a:rPr>
              <a:t> of one another. The flowline on the left has a lower stream level and was given a higher priority than the one on the right.</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[3 clicks]</a:t>
            </a:r>
            <a:br>
              <a:rPr lang="en-US" sz="1200" kern="1200" dirty="0" smtClean="0">
                <a:solidFill>
                  <a:schemeClr val="tx1"/>
                </a:solidFill>
                <a:effectLst/>
                <a:latin typeface="Calibri" pitchFamily="34"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27</a:t>
            </a:fld>
            <a:endParaRPr lang="en-US"/>
          </a:p>
        </p:txBody>
      </p:sp>
    </p:spTree>
    <p:extLst>
      <p:ext uri="{BB962C8B-B14F-4D97-AF65-F5344CB8AC3E}">
        <p14:creationId xmlns:p14="http://schemas.microsoft.com/office/powerpoint/2010/main" val="860579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This prioritization and the overlap between the stream cells affects resultant catchment, producing this interlacing pattern. This is a rare artifact and the NHDPlus software has already been revised to prevent this kind of error in future versions of NHDPlus.</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[2 clicks]</a:t>
            </a:r>
            <a:br>
              <a:rPr lang="en-US" sz="1200" kern="1200" dirty="0" smtClean="0">
                <a:solidFill>
                  <a:schemeClr val="tx1"/>
                </a:solidFill>
                <a:effectLst/>
                <a:latin typeface="Calibri" pitchFamily="34"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28</a:t>
            </a:fld>
            <a:endParaRPr lang="en-US"/>
          </a:p>
        </p:txBody>
      </p:sp>
    </p:spTree>
    <p:extLst>
      <p:ext uri="{BB962C8B-B14F-4D97-AF65-F5344CB8AC3E}">
        <p14:creationId xmlns:p14="http://schemas.microsoft.com/office/powerpoint/2010/main" val="3074171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mn-ea"/>
                <a:cs typeface="+mn-cs"/>
              </a:rPr>
              <a:t>For our agenda, we will discuss artifacts that exist in the source ingredient datasets. These include: anomalies in stream density of flowlines; the presence or absence of intermittent streams; divergent and main flow paths; some peculiarities about water bodies; and conflicts between source data sets. We will also cover artifacts from the raster creation process. These result primarily from limitations of the grid resolution and include the effects of source data conflicts operating at that resolution and the limitations of handling divergent streamflows. Finally, we will go over where to find more information about anomalies you may encounter as you use the NHDPlus v2.</a:t>
            </a:r>
            <a:endParaRPr lang="en-US" dirty="0"/>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2</a:t>
            </a:fld>
            <a:endParaRPr lang="en-US"/>
          </a:p>
        </p:txBody>
      </p:sp>
    </p:spTree>
    <p:extLst>
      <p:ext uri="{BB962C8B-B14F-4D97-AF65-F5344CB8AC3E}">
        <p14:creationId xmlns:p14="http://schemas.microsoft.com/office/powerpoint/2010/main" val="2388328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xfrm>
            <a:off x="0" y="8829467"/>
            <a:ext cx="2973365" cy="464820"/>
          </a:xfrm>
          <a:prstGeom prst="rect">
            <a:avLst/>
          </a:prstGeom>
          <a:ln/>
        </p:spPr>
        <p:txBody>
          <a:bodyPr/>
          <a:lstStyle/>
          <a:p>
            <a:r>
              <a:rPr lang="en-US" altLang="en-US"/>
              <a:t>Day of Week, time am/pm</a:t>
            </a:r>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mn-ea"/>
                <a:cs typeface="+mn-cs"/>
              </a:rPr>
              <a:t>The effect of NHD rasterization on NHDPlus flow grids is greatly influenced by the 66,000 divergences nationally in the medium resolution NHD. NHDPlusV2 accumulation and flow direction grids are now in much better agreement with the NHDPlus attribute information stored with these divergent flows that identify the main path.</a:t>
            </a:r>
          </a:p>
          <a:p>
            <a:endParaRPr lang="en-US"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xfrm>
            <a:off x="0" y="8829467"/>
            <a:ext cx="2973365" cy="464820"/>
          </a:xfrm>
          <a:prstGeom prst="rect">
            <a:avLst/>
          </a:prstGeom>
          <a:ln/>
        </p:spPr>
        <p:txBody>
          <a:bodyPr/>
          <a:lstStyle/>
          <a:p>
            <a:r>
              <a:rPr lang="en-US" altLang="en-US"/>
              <a:t>Day of Week, time am/pm</a:t>
            </a:r>
          </a:p>
        </p:txBody>
      </p:sp>
      <p:sp>
        <p:nvSpPr>
          <p:cNvPr id="199682" name="Rectangle 2"/>
          <p:cNvSpPr>
            <a:spLocks noGrp="1" noRot="1" noChangeAspect="1" noChangeArrowheads="1" noTextEdit="1"/>
          </p:cNvSpPr>
          <p:nvPr>
            <p:ph type="sldImg"/>
          </p:nvPr>
        </p:nvSpPr>
        <p:spPr>
          <a:ln/>
        </p:spPr>
      </p:sp>
      <p:sp>
        <p:nvSpPr>
          <p:cNvPr id="199683"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The next few slides illustrate this. This figure shows a divergent flow at a particular cell [point out cell]. Here there are two possible downstream directions but unfortunately the software does not support anything more than a single down flow direction. One of these two directions needs to be selected. In NHDPlus V1 the selection was fairly random.</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[2 clicks]</a:t>
            </a:r>
            <a:br>
              <a:rPr lang="en-US" sz="1200" kern="1200" dirty="0" smtClean="0">
                <a:solidFill>
                  <a:schemeClr val="tx1"/>
                </a:solidFill>
                <a:effectLst/>
                <a:latin typeface="Calibri" pitchFamily="34" charset="0"/>
                <a:ea typeface="+mn-ea"/>
                <a:cs typeface="+mn-cs"/>
              </a:rPr>
            </a:br>
            <a:endParaRPr lang="en-US"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xfrm>
            <a:off x="0" y="8829467"/>
            <a:ext cx="2973365" cy="464820"/>
          </a:xfrm>
          <a:prstGeom prst="rect">
            <a:avLst/>
          </a:prstGeom>
          <a:ln/>
        </p:spPr>
        <p:txBody>
          <a:bodyPr/>
          <a:lstStyle/>
          <a:p>
            <a:r>
              <a:rPr lang="en-US" altLang="en-US"/>
              <a:t>Day of Week, time am/pm</a:t>
            </a:r>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In NHDPlusV2, however, the value-added attribute “divergence” that identifies the main path is used to help select which direction the </a:t>
            </a:r>
            <a:r>
              <a:rPr lang="en-US" sz="1200" kern="1200" dirty="0" err="1" smtClean="0">
                <a:solidFill>
                  <a:schemeClr val="tx1"/>
                </a:solidFill>
                <a:effectLst/>
                <a:latin typeface="Calibri" pitchFamily="34" charset="0"/>
                <a:ea typeface="+mn-ea"/>
                <a:cs typeface="+mn-cs"/>
              </a:rPr>
              <a:t>flowdirection</a:t>
            </a:r>
            <a:r>
              <a:rPr lang="en-US" sz="1200" kern="1200" dirty="0" smtClean="0">
                <a:solidFill>
                  <a:schemeClr val="tx1"/>
                </a:solidFill>
                <a:effectLst/>
                <a:latin typeface="Calibri" pitchFamily="34" charset="0"/>
                <a:ea typeface="+mn-ea"/>
                <a:cs typeface="+mn-cs"/>
              </a:rPr>
              <a:t> grid should point. The VAA attribute “divergence” has a value of 1 for the main path and 2 for the secondary paths. The goal is to direct the flow down the main path.</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[12 clicks]</a:t>
            </a:r>
            <a:endParaRPr lang="en-US"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To accomplish this goal, we basically trim back secondary paths from the point of diversion, before creating the </a:t>
            </a:r>
            <a:r>
              <a:rPr lang="en-US" sz="1200" kern="1200" dirty="0" err="1" smtClean="0">
                <a:solidFill>
                  <a:schemeClr val="tx1"/>
                </a:solidFill>
                <a:effectLst/>
                <a:latin typeface="Calibri" pitchFamily="34" charset="0"/>
                <a:ea typeface="+mn-ea"/>
                <a:cs typeface="+mn-cs"/>
              </a:rPr>
              <a:t>catseed</a:t>
            </a:r>
            <a:r>
              <a:rPr lang="en-US" sz="1200" kern="1200" dirty="0" smtClean="0">
                <a:solidFill>
                  <a:schemeClr val="tx1"/>
                </a:solidFill>
                <a:effectLst/>
                <a:latin typeface="Calibri" pitchFamily="34" charset="0"/>
                <a:ea typeface="+mn-ea"/>
                <a:cs typeface="+mn-cs"/>
              </a:rPr>
              <a:t> and </a:t>
            </a:r>
            <a:r>
              <a:rPr lang="en-US" sz="1200" kern="1200" dirty="0" err="1" smtClean="0">
                <a:solidFill>
                  <a:schemeClr val="tx1"/>
                </a:solidFill>
                <a:effectLst/>
                <a:latin typeface="Calibri" pitchFamily="34" charset="0"/>
                <a:ea typeface="+mn-ea"/>
                <a:cs typeface="+mn-cs"/>
              </a:rPr>
              <a:t>canyonization</a:t>
            </a:r>
            <a:r>
              <a:rPr lang="en-US" sz="1200" kern="1200" dirty="0" smtClean="0">
                <a:solidFill>
                  <a:schemeClr val="tx1"/>
                </a:solidFill>
                <a:effectLst/>
                <a:latin typeface="Calibri" pitchFamily="34" charset="0"/>
                <a:ea typeface="+mn-ea"/>
                <a:cs typeface="+mn-cs"/>
              </a:rPr>
              <a:t> of the </a:t>
            </a:r>
            <a:r>
              <a:rPr lang="en-US" sz="1200" kern="1200" dirty="0" err="1" smtClean="0">
                <a:solidFill>
                  <a:schemeClr val="tx1"/>
                </a:solidFill>
                <a:effectLst/>
                <a:latin typeface="Calibri" pitchFamily="34" charset="0"/>
                <a:ea typeface="+mn-ea"/>
                <a:cs typeface="+mn-cs"/>
              </a:rPr>
              <a:t>hydrodem</a:t>
            </a:r>
            <a:r>
              <a:rPr lang="en-US" sz="1200" kern="1200" dirty="0" smtClean="0">
                <a:solidFill>
                  <a:schemeClr val="tx1"/>
                </a:solidFill>
                <a:effectLst/>
                <a:latin typeface="Calibri" pitchFamily="34" charset="0"/>
                <a:ea typeface="+mn-ea"/>
                <a:cs typeface="+mn-cs"/>
              </a:rPr>
              <a:t>. In this way the flow represented in the grids is directed down the main path. This works well in most cases but not always.</a:t>
            </a:r>
            <a:endParaRPr lang="en-US" dirty="0"/>
          </a:p>
        </p:txBody>
      </p:sp>
      <p:sp>
        <p:nvSpPr>
          <p:cNvPr id="4" name="Footer Placeholder 3"/>
          <p:cNvSpPr>
            <a:spLocks noGrp="1"/>
          </p:cNvSpPr>
          <p:nvPr>
            <p:ph type="ftr" sz="quarter" idx="10"/>
          </p:nvPr>
        </p:nvSpPr>
        <p:spPr>
          <a:xfrm>
            <a:off x="0" y="8829467"/>
            <a:ext cx="2973365" cy="464820"/>
          </a:xfrm>
          <a:prstGeom prst="rect">
            <a:avLst/>
          </a:prstGeom>
        </p:spPr>
        <p:txBody>
          <a:bodyPr/>
          <a:lstStyle/>
          <a:p>
            <a:r>
              <a:rPr lang="en-US" altLang="en-US" smtClean="0"/>
              <a:t>Day of Week, time am/pm</a:t>
            </a:r>
            <a:endParaRPr lang="en-US" altLang="en-US"/>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pPr/>
              <a:t>32</a:t>
            </a:fld>
            <a:endParaRPr lang="en-US" altLang="en-US"/>
          </a:p>
        </p:txBody>
      </p:sp>
    </p:spTree>
    <p:extLst>
      <p:ext uri="{BB962C8B-B14F-4D97-AF65-F5344CB8AC3E}">
        <p14:creationId xmlns:p14="http://schemas.microsoft.com/office/powerpoint/2010/main" val="6220679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Just downstream of that same area, in this example, you can see another kind of artifact. The main path of the river meanders within a 30-meter grid cell width of the secondary path flowline (DIVERGENCE = 2). Because the stream grid cells touch, the flow direction randomly favored the secondary path (see yellow box outline area). This results in flow jumping over to the secondary path.</a:t>
            </a:r>
            <a:endParaRPr lang="en-US" baseline="0" dirty="0" smtClean="0"/>
          </a:p>
          <a:p>
            <a:endParaRPr lang="en-US" baseline="0" dirty="0" smtClean="0"/>
          </a:p>
        </p:txBody>
      </p:sp>
      <p:sp>
        <p:nvSpPr>
          <p:cNvPr id="4" name="Footer Placeholder 3"/>
          <p:cNvSpPr>
            <a:spLocks noGrp="1"/>
          </p:cNvSpPr>
          <p:nvPr>
            <p:ph type="ftr" sz="quarter" idx="10"/>
          </p:nvPr>
        </p:nvSpPr>
        <p:spPr>
          <a:xfrm>
            <a:off x="0" y="8829467"/>
            <a:ext cx="2973365" cy="464820"/>
          </a:xfrm>
          <a:prstGeom prst="rect">
            <a:avLst/>
          </a:prstGeom>
        </p:spPr>
        <p:txBody>
          <a:bodyPr/>
          <a:lstStyle/>
          <a:p>
            <a:r>
              <a:rPr lang="en-US" altLang="en-US" smtClean="0"/>
              <a:t>Day of Week, time am/pm</a:t>
            </a:r>
            <a:endParaRPr lang="en-US" altLang="en-US"/>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pPr/>
              <a:t>33</a:t>
            </a:fld>
            <a:endParaRPr lang="en-US" altLang="en-US"/>
          </a:p>
        </p:txBody>
      </p:sp>
    </p:spTree>
    <p:extLst>
      <p:ext uri="{BB962C8B-B14F-4D97-AF65-F5344CB8AC3E}">
        <p14:creationId xmlns:p14="http://schemas.microsoft.com/office/powerpoint/2010/main" val="27111700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xfrm>
            <a:off x="0" y="8829467"/>
            <a:ext cx="2973365" cy="464820"/>
          </a:xfrm>
          <a:prstGeom prst="rect">
            <a:avLst/>
          </a:prstGeom>
          <a:ln/>
        </p:spPr>
        <p:txBody>
          <a:bodyPr/>
          <a:lstStyle/>
          <a:p>
            <a:r>
              <a:rPr lang="en-US" altLang="en-US"/>
              <a:t>Day of Week, time am/pm</a:t>
            </a:r>
          </a:p>
        </p:txBody>
      </p:sp>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An important place to look to find anomalies that we have encountered are the NHDPlus release notes. These are released with each VPU. The release notes can be downloaded from the very top of the of the VPU list on the download page.</a:t>
            </a:r>
            <a:endParaRPr lang="en-US"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Here is an example of release notes from the VPU10L (Lower </a:t>
            </a:r>
            <a:r>
              <a:rPr lang="en-US" sz="1200" kern="1200" dirty="0" err="1" smtClean="0">
                <a:solidFill>
                  <a:schemeClr val="tx1"/>
                </a:solidFill>
                <a:effectLst/>
                <a:latin typeface="Calibri" pitchFamily="34" charset="0"/>
                <a:ea typeface="+mn-ea"/>
                <a:cs typeface="+mn-cs"/>
              </a:rPr>
              <a:t>Missiouri</a:t>
            </a:r>
            <a:r>
              <a:rPr lang="en-US" sz="1200" kern="1200" dirty="0" smtClean="0">
                <a:solidFill>
                  <a:schemeClr val="tx1"/>
                </a:solidFill>
                <a:effectLst/>
                <a:latin typeface="Calibri" pitchFamily="34" charset="0"/>
                <a:ea typeface="+mn-ea"/>
                <a:cs typeface="+mn-cs"/>
              </a:rPr>
              <a:t>). The notes say that “Thirty Pipeline </a:t>
            </a:r>
            <a:r>
              <a:rPr lang="en-US" sz="1200" kern="1200" dirty="0" err="1" smtClean="0">
                <a:solidFill>
                  <a:schemeClr val="tx1"/>
                </a:solidFill>
                <a:effectLst/>
                <a:latin typeface="Calibri" pitchFamily="34" charset="0"/>
                <a:ea typeface="+mn-ea"/>
                <a:cs typeface="+mn-cs"/>
              </a:rPr>
              <a:t>NHDFlowline</a:t>
            </a:r>
            <a:r>
              <a:rPr lang="en-US" sz="1200" kern="1200" dirty="0" smtClean="0">
                <a:solidFill>
                  <a:schemeClr val="tx1"/>
                </a:solidFill>
                <a:effectLst/>
                <a:latin typeface="Calibri" pitchFamily="34" charset="0"/>
                <a:ea typeface="+mn-ea"/>
                <a:cs typeface="+mn-cs"/>
              </a:rPr>
              <a:t> features were set to “N” (no) for the Catchment attribute in </a:t>
            </a:r>
            <a:r>
              <a:rPr lang="en-US" sz="1200" kern="1200" dirty="0" err="1" smtClean="0">
                <a:solidFill>
                  <a:schemeClr val="tx1"/>
                </a:solidFill>
                <a:effectLst/>
                <a:latin typeface="Calibri" pitchFamily="34" charset="0"/>
                <a:ea typeface="+mn-ea"/>
                <a:cs typeface="+mn-cs"/>
              </a:rPr>
              <a:t>BurnLineEvent</a:t>
            </a:r>
            <a:r>
              <a:rPr lang="en-US" sz="1200" kern="1200" dirty="0" smtClean="0">
                <a:solidFill>
                  <a:schemeClr val="tx1"/>
                </a:solidFill>
                <a:effectLst/>
                <a:latin typeface="Calibri" pitchFamily="34" charset="0"/>
                <a:ea typeface="+mn-ea"/>
                <a:cs typeface="+mn-cs"/>
              </a:rPr>
              <a:t>. “. So catchments were not created for these features.</a:t>
            </a:r>
            <a:endParaRPr lang="en-US" dirty="0"/>
          </a:p>
        </p:txBody>
      </p:sp>
      <p:sp>
        <p:nvSpPr>
          <p:cNvPr id="4" name="Footer Placeholder 3"/>
          <p:cNvSpPr>
            <a:spLocks noGrp="1"/>
          </p:cNvSpPr>
          <p:nvPr>
            <p:ph type="ftr" sz="quarter" idx="10"/>
          </p:nvPr>
        </p:nvSpPr>
        <p:spPr>
          <a:xfrm>
            <a:off x="0" y="8829467"/>
            <a:ext cx="2973365" cy="464820"/>
          </a:xfrm>
          <a:prstGeom prst="rect">
            <a:avLst/>
          </a:prstGeom>
        </p:spPr>
        <p:txBody>
          <a:bodyPr/>
          <a:lstStyle/>
          <a:p>
            <a:r>
              <a:rPr lang="en-US" altLang="en-US" smtClean="0"/>
              <a:t>Day of Week, time am/pm</a:t>
            </a:r>
            <a:endParaRPr lang="en-US" altLang="en-US"/>
          </a:p>
        </p:txBody>
      </p:sp>
      <p:sp>
        <p:nvSpPr>
          <p:cNvPr id="5" name="Slide Number Placeholder 4"/>
          <p:cNvSpPr>
            <a:spLocks noGrp="1"/>
          </p:cNvSpPr>
          <p:nvPr>
            <p:ph type="sldNum" sz="quarter" idx="11"/>
          </p:nvPr>
        </p:nvSpPr>
        <p:spPr/>
        <p:txBody>
          <a:bodyPr/>
          <a:lstStyle/>
          <a:p>
            <a:fld id="{F1A78D12-95EC-429C-A91C-A6EEE75C12F0}" type="slidenum">
              <a:rPr lang="en-US" altLang="en-US" smtClean="0"/>
              <a:pPr/>
              <a:t>35</a:t>
            </a:fld>
            <a:endParaRPr lang="en-US" altLang="en-US"/>
          </a:p>
        </p:txBody>
      </p:sp>
    </p:spTree>
    <p:extLst>
      <p:ext uri="{BB962C8B-B14F-4D97-AF65-F5344CB8AC3E}">
        <p14:creationId xmlns:p14="http://schemas.microsoft.com/office/powerpoint/2010/main" val="18068598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xfrm>
            <a:off x="0" y="8829467"/>
            <a:ext cx="2973365" cy="464820"/>
          </a:xfrm>
          <a:prstGeom prst="rect">
            <a:avLst/>
          </a:prstGeom>
          <a:ln/>
        </p:spPr>
        <p:txBody>
          <a:bodyPr/>
          <a:lstStyle/>
          <a:p>
            <a:r>
              <a:rPr lang="en-US" altLang="en-US"/>
              <a:t>Day of Week, time am/pm</a:t>
            </a:r>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For more information on how the NHDPlus data was built and resultant curiosities and anomalies, I refer you to the NHDPlusV2 Users Guide.</a:t>
            </a:r>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Additional information on NHDPlus is available from the NHDPlus website documentation page. You are encouraged to read and refer to the NHDPlusV21 User Guide and other NHDPlus documentation. </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The NHDPlus team maintains a user email list and periodically sends emails regarding new tools, data, documentation, and events. If you would like to be on the user list, send an email to </a:t>
            </a:r>
            <a:r>
              <a:rPr lang="en-US" sz="1200" u="sng" kern="1200" dirty="0" smtClean="0">
                <a:solidFill>
                  <a:schemeClr val="tx1"/>
                </a:solidFill>
                <a:effectLst/>
                <a:latin typeface="Calibri" pitchFamily="34" charset="0"/>
                <a:ea typeface="+mn-ea"/>
                <a:cs typeface="+mn-cs"/>
                <a:hlinkClick r:id="rId3"/>
              </a:rPr>
              <a:t>nhdplus-support@epa.gov</a:t>
            </a:r>
            <a:r>
              <a:rPr lang="en-US" sz="1200" kern="1200" dirty="0" smtClean="0">
                <a:solidFill>
                  <a:schemeClr val="tx1"/>
                </a:solidFill>
                <a:effectLst/>
                <a:latin typeface="Calibri" pitchFamily="34" charset="0"/>
                <a:ea typeface="+mn-ea"/>
                <a:cs typeface="+mn-cs"/>
              </a:rPr>
              <a:t>. </a:t>
            </a:r>
          </a:p>
          <a:p>
            <a:endParaRPr lang="en-US" sz="1200" kern="1200" dirty="0" smtClean="0">
              <a:solidFill>
                <a:schemeClr val="tx1"/>
              </a:solidFill>
              <a:effectLst/>
              <a:latin typeface="Calibri" pitchFamily="34" charset="0"/>
              <a:ea typeface="+mn-ea"/>
              <a:cs typeface="+mn-cs"/>
            </a:endParaRPr>
          </a:p>
          <a:p>
            <a:r>
              <a:rPr lang="en-US" sz="1200" kern="1200" dirty="0" smtClean="0">
                <a:solidFill>
                  <a:schemeClr val="tx1"/>
                </a:solidFill>
                <a:effectLst/>
                <a:latin typeface="Calibri" pitchFamily="34" charset="0"/>
                <a:ea typeface="+mn-ea"/>
                <a:cs typeface="+mn-cs"/>
              </a:rPr>
              <a:t>The NHDPlus team also provides technical support to users of the data and tools. If you have a technical support question, please send a detailed email to </a:t>
            </a:r>
            <a:r>
              <a:rPr lang="en-US" sz="1200" u="sng" kern="1200" dirty="0" smtClean="0">
                <a:solidFill>
                  <a:schemeClr val="tx1"/>
                </a:solidFill>
                <a:effectLst/>
                <a:latin typeface="Calibri" pitchFamily="34" charset="0"/>
                <a:ea typeface="+mn-ea"/>
                <a:cs typeface="+mn-cs"/>
                <a:hlinkClick r:id="rId3"/>
              </a:rPr>
              <a:t>nhdplus-support@epa.gov</a:t>
            </a:r>
            <a:r>
              <a:rPr lang="en-US" sz="1200" kern="1200" dirty="0" smtClean="0">
                <a:solidFill>
                  <a:schemeClr val="tx1"/>
                </a:solidFill>
                <a:effectLst/>
                <a:latin typeface="Calibri" pitchFamily="34" charset="0"/>
                <a:ea typeface="+mn-ea"/>
                <a:cs typeface="+mn-cs"/>
              </a:rPr>
              <a:t>.</a:t>
            </a:r>
            <a:endParaRPr lang="en-US" sz="770" baseline="0" dirty="0">
              <a:effectLst/>
              <a:latin typeface="Calibri"/>
              <a:ea typeface="Calibri"/>
              <a:cs typeface="Times New Roman"/>
            </a:endParaRPr>
          </a:p>
        </p:txBody>
      </p:sp>
      <p:sp>
        <p:nvSpPr>
          <p:cNvPr id="4" name="Footer Placeholder 3"/>
          <p:cNvSpPr>
            <a:spLocks noGrp="1"/>
          </p:cNvSpPr>
          <p:nvPr>
            <p:ph type="ftr" sz="quarter" idx="10"/>
          </p:nvPr>
        </p:nvSpPr>
        <p:spPr>
          <a:xfrm>
            <a:off x="0" y="8829467"/>
            <a:ext cx="2973365" cy="464820"/>
          </a:xfrm>
          <a:prstGeom prst="rect">
            <a:avLst/>
          </a:prstGeom>
        </p:spPr>
        <p:txBody>
          <a:bodyPr/>
          <a:lstStyle/>
          <a:p>
            <a:pPr>
              <a:defRPr/>
            </a:pPr>
            <a:r>
              <a:rPr lang="en-US" smtClean="0"/>
              <a:t>Day of Week, time am/pm</a:t>
            </a:r>
            <a:endParaRPr lang="en-US"/>
          </a:p>
        </p:txBody>
      </p:sp>
      <p:sp>
        <p:nvSpPr>
          <p:cNvPr id="5" name="Slide Number Placeholder 4"/>
          <p:cNvSpPr>
            <a:spLocks noGrp="1"/>
          </p:cNvSpPr>
          <p:nvPr>
            <p:ph type="sldNum" sz="quarter" idx="11"/>
          </p:nvPr>
        </p:nvSpPr>
        <p:spPr/>
        <p:txBody>
          <a:bodyPr/>
          <a:lstStyle/>
          <a:p>
            <a:pPr>
              <a:defRPr/>
            </a:pPr>
            <a:fld id="{AEDDC3F6-7B8D-401F-8CE1-E87F7FF90607}" type="slidenum">
              <a:rPr lang="en-US" smtClean="0"/>
              <a:pPr>
                <a:defRPr/>
              </a:pPr>
              <a:t>37</a:t>
            </a:fld>
            <a:endParaRPr lang="en-US"/>
          </a:p>
        </p:txBody>
      </p:sp>
    </p:spTree>
    <p:extLst>
      <p:ext uri="{BB962C8B-B14F-4D97-AF65-F5344CB8AC3E}">
        <p14:creationId xmlns:p14="http://schemas.microsoft.com/office/powerpoint/2010/main" val="1145062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Calibri" pitchFamily="34" charset="0"/>
                <a:ea typeface="+mn-ea"/>
                <a:cs typeface="+mn-cs"/>
              </a:rPr>
              <a:t>Thank you. </a:t>
            </a:r>
            <a:r>
              <a:rPr lang="en-US" sz="1200" kern="1200" smtClean="0">
                <a:solidFill>
                  <a:schemeClr val="tx1"/>
                </a:solidFill>
                <a:effectLst/>
                <a:latin typeface="Calibri" pitchFamily="34" charset="0"/>
                <a:ea typeface="+mn-ea"/>
                <a:cs typeface="+mn-cs"/>
              </a:rPr>
              <a:t>This concludes our training session on NHDPlus curiosities and anomalies.</a:t>
            </a:r>
            <a:endParaRPr lang="en-US" sz="1200" kern="1200" dirty="0">
              <a:solidFill>
                <a:schemeClr val="tx1"/>
              </a:solidFill>
              <a:effectLst/>
              <a:latin typeface="Calibri" pitchFamily="34" charset="0"/>
              <a:ea typeface="+mn-ea"/>
              <a:cs typeface="+mn-cs"/>
            </a:endParaRPr>
          </a:p>
        </p:txBody>
      </p:sp>
      <p:sp>
        <p:nvSpPr>
          <p:cNvPr id="4" name="Slide Number Placeholder 3"/>
          <p:cNvSpPr>
            <a:spLocks noGrp="1"/>
          </p:cNvSpPr>
          <p:nvPr>
            <p:ph type="sldNum" sz="quarter" idx="10"/>
          </p:nvPr>
        </p:nvSpPr>
        <p:spPr/>
        <p:txBody>
          <a:bodyPr/>
          <a:lstStyle/>
          <a:p>
            <a:fld id="{3D249409-31DF-4202-B7F0-B02A84FF32F4}" type="slidenum">
              <a:rPr lang="en-US" smtClean="0"/>
              <a:pPr/>
              <a:t>38</a:t>
            </a:fld>
            <a:endParaRPr lang="en-US"/>
          </a:p>
        </p:txBody>
      </p:sp>
    </p:spTree>
    <p:extLst>
      <p:ext uri="{BB962C8B-B14F-4D97-AF65-F5344CB8AC3E}">
        <p14:creationId xmlns:p14="http://schemas.microsoft.com/office/powerpoint/2010/main" val="783573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Inconsistent stream density within the NHD is an example of an artifact in a source dataset. In the NHD, stream density varies not only by hydrologic characteristics of the landscape, but it can also vary by 1:100,000-scale quadrangle map.</a:t>
            </a:r>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This illustration shows tiles of 1:100,000-scale maps showing the flow lines depicted in the medium resolution national hydrography data set. From this you can see there are inconsistencies in stream densities that originate in the source data maps. It's apparent that different densities are associated with the different 1:100,000-scale quadrangles. These different densities could result from different source scale maps from which the 1:100,000-scale maps were originally created. The 100,000 scale topographic maps were created in the mid to late 1980s. At the time, if there were complete coverage for that 1:100,000-scale quadrangle area with hydrography from 1:24,000 topographic maps then the hydrography was based on a compilation of 1:24,000 scale maps reduced to 1:100,000-scale. If, however, even just one quadrangle 1:24,000-scale quadrangle map was not yet available, then the hydrography for the entire 1:100,000 scale quadrangle was done at the less detailed 1: 62,500 scale. It's also possible that different generalization techniques were employed and contributed to the inconsistent stream densities.</a:t>
            </a:r>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Here is another curiosity. This figure shows NHDPlus flowlines in an area in the Midwest . If you were to click on a headwater flowline, you may be surprised to see that you only get part of what appears to be a single stream river feature. Reviewing the attributes of this feature you may also see that the attributes are identical in many respects, suggesting that it should be one feature. Both parts of this line are coded as a stream river with the same identifying </a:t>
            </a:r>
            <a:r>
              <a:rPr lang="en-US" sz="1200" kern="1200" dirty="0" err="1" smtClean="0">
                <a:solidFill>
                  <a:schemeClr val="tx1"/>
                </a:solidFill>
                <a:effectLst/>
                <a:latin typeface="Calibri" pitchFamily="34" charset="0"/>
                <a:ea typeface="+mn-ea"/>
                <a:cs typeface="+mn-cs"/>
              </a:rPr>
              <a:t>reachcode</a:t>
            </a:r>
            <a:r>
              <a:rPr lang="en-US" sz="1200" kern="1200" dirty="0" smtClean="0">
                <a:solidFill>
                  <a:schemeClr val="tx1"/>
                </a:solidFill>
                <a:effectLst/>
                <a:latin typeface="Calibri" pitchFamily="34" charset="0"/>
                <a:ea typeface="+mn-ea"/>
                <a:cs typeface="+mn-cs"/>
              </a:rPr>
              <a:t>. So why are these two features rather than one?</a:t>
            </a: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5</a:t>
            </a:fld>
            <a:endParaRPr lang="en-US"/>
          </a:p>
        </p:txBody>
      </p:sp>
    </p:spTree>
    <p:extLst>
      <p:ext uri="{BB962C8B-B14F-4D97-AF65-F5344CB8AC3E}">
        <p14:creationId xmlns:p14="http://schemas.microsoft.com/office/powerpoint/2010/main" val="2181804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The explanation is that there is an important attribute change between the northern and southern part of this headwater reach. I have selected here all flowlines where the </a:t>
            </a:r>
            <a:r>
              <a:rPr lang="en-US" sz="1200" kern="1200" dirty="0" err="1" smtClean="0">
                <a:solidFill>
                  <a:schemeClr val="tx1"/>
                </a:solidFill>
                <a:effectLst/>
                <a:latin typeface="Calibri" pitchFamily="34" charset="0"/>
                <a:ea typeface="+mn-ea"/>
                <a:cs typeface="+mn-cs"/>
              </a:rPr>
              <a:t>FCode</a:t>
            </a:r>
            <a:r>
              <a:rPr lang="en-US" sz="1200" kern="1200" dirty="0" smtClean="0">
                <a:solidFill>
                  <a:schemeClr val="tx1"/>
                </a:solidFill>
                <a:effectLst/>
                <a:latin typeface="Calibri" pitchFamily="34" charset="0"/>
                <a:ea typeface="+mn-ea"/>
                <a:cs typeface="+mn-cs"/>
              </a:rPr>
              <a:t> equals 46003 which is an intermittent stream. These are shown in the figure in light blue. The rest of the flowlines shown in this figure, shown in dark blue, are perennials streams with an </a:t>
            </a:r>
            <a:r>
              <a:rPr lang="en-US" sz="1200" kern="1200" dirty="0" err="1" smtClean="0">
                <a:solidFill>
                  <a:schemeClr val="tx1"/>
                </a:solidFill>
                <a:effectLst/>
                <a:latin typeface="Calibri" pitchFamily="34" charset="0"/>
                <a:ea typeface="+mn-ea"/>
                <a:cs typeface="+mn-cs"/>
              </a:rPr>
              <a:t>FCode</a:t>
            </a:r>
            <a:r>
              <a:rPr lang="en-US" sz="1200" kern="1200" dirty="0" smtClean="0">
                <a:solidFill>
                  <a:schemeClr val="tx1"/>
                </a:solidFill>
                <a:effectLst/>
                <a:latin typeface="Calibri" pitchFamily="34" charset="0"/>
                <a:ea typeface="+mn-ea"/>
                <a:cs typeface="+mn-cs"/>
              </a:rPr>
              <a:t> of 46006. So what we're seeing here are numerous examples where flow is intermittent in the upper parts of the headwater flowlines while flow is perennial in the lower parts. This is an important hydrologic distinction in the flow regime.</a:t>
            </a: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6</a:t>
            </a:fld>
            <a:endParaRPr lang="en-US"/>
          </a:p>
        </p:txBody>
      </p:sp>
    </p:spTree>
    <p:extLst>
      <p:ext uri="{BB962C8B-B14F-4D97-AF65-F5344CB8AC3E}">
        <p14:creationId xmlns:p14="http://schemas.microsoft.com/office/powerpoint/2010/main" val="1817145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mn-ea"/>
                <a:cs typeface="+mn-cs"/>
              </a:rPr>
              <a:t>Using the same selection criteria you can see in this figure that intermittent streams (</a:t>
            </a:r>
            <a:r>
              <a:rPr lang="en-US" sz="1200" kern="1200" dirty="0" err="1" smtClean="0">
                <a:solidFill>
                  <a:schemeClr val="tx1"/>
                </a:solidFill>
                <a:effectLst/>
                <a:latin typeface="Calibri" pitchFamily="34" charset="0"/>
                <a:ea typeface="+mn-ea"/>
                <a:cs typeface="+mn-cs"/>
              </a:rPr>
              <a:t>FCode</a:t>
            </a:r>
            <a:r>
              <a:rPr lang="en-US" sz="1200" kern="1200" dirty="0" smtClean="0">
                <a:solidFill>
                  <a:schemeClr val="tx1"/>
                </a:solidFill>
                <a:effectLst/>
                <a:latin typeface="Calibri" pitchFamily="34" charset="0"/>
                <a:ea typeface="+mn-ea"/>
                <a:cs typeface="+mn-cs"/>
              </a:rPr>
              <a:t> = 46003) can be found throughout the United States. It is also obvious that intermittent streams are identified and represented inconsistently at the 1:100,000 scale. For example, there are very few intermittent streams identified in the Northeast or in parts of the Southeast. Some of this again is likely due to the scale of the original data source from which the 100,000 scale maps were made.</a:t>
            </a:r>
            <a:endParaRPr lang="en-US" dirty="0"/>
          </a:p>
        </p:txBody>
      </p:sp>
      <p:sp>
        <p:nvSpPr>
          <p:cNvPr id="4" name="Slide Number Placeholder 3"/>
          <p:cNvSpPr>
            <a:spLocks noGrp="1"/>
          </p:cNvSpPr>
          <p:nvPr>
            <p:ph type="sldNum" sz="quarter" idx="10"/>
          </p:nvPr>
        </p:nvSpPr>
        <p:spPr/>
        <p:txBody>
          <a:bodyPr/>
          <a:lstStyle/>
          <a:p>
            <a:pPr>
              <a:defRPr/>
            </a:pPr>
            <a:fld id="{AEDDC3F6-7B8D-401F-8CE1-E87F7FF90607}" type="slidenum">
              <a:rPr lang="en-US" smtClean="0"/>
              <a:pPr>
                <a:defRPr/>
              </a:pPr>
              <a:t>7</a:t>
            </a:fld>
            <a:endParaRPr lang="en-US"/>
          </a:p>
        </p:txBody>
      </p:sp>
    </p:spTree>
    <p:extLst>
      <p:ext uri="{BB962C8B-B14F-4D97-AF65-F5344CB8AC3E}">
        <p14:creationId xmlns:p14="http://schemas.microsoft.com/office/powerpoint/2010/main" val="2363589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p:txBody>
          <a:bodyPr/>
          <a:lstStyle/>
          <a:p>
            <a:r>
              <a:rPr lang="en-US" sz="1200" kern="1200" dirty="0" smtClean="0">
                <a:solidFill>
                  <a:schemeClr val="tx1"/>
                </a:solidFill>
                <a:effectLst/>
                <a:latin typeface="Calibri" pitchFamily="34" charset="0"/>
                <a:ea typeface="+mn-ea"/>
                <a:cs typeface="+mn-cs"/>
              </a:rPr>
              <a:t>Other artifacts that can be found in the medium resolution NHD relate to coordinate ordering of the flowlines and also to the GNIS name assignments.</a:t>
            </a:r>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fontAlgn="auto">
              <a:spcBef>
                <a:spcPts val="0"/>
              </a:spcBef>
              <a:spcAft>
                <a:spcPts val="0"/>
              </a:spcAft>
            </a:pP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fontAlgn="auto">
                <a:spcBef>
                  <a:spcPts val="0"/>
                </a:spcBef>
                <a:spcAft>
                  <a:spcPts val="0"/>
                </a:spcAft>
              </a:pP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039FA0A-2579-4EB8-9DED-51C4E0881AE2}" type="datetime1">
              <a:rPr lang="en-US" smtClean="0"/>
              <a:t>7/3/2016</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2E4544E-872D-47C4-B6EA-CDF45227CBFD}" type="slidenum">
              <a:rPr lang="en-US" smtClean="0"/>
              <a:pPr/>
              <a:t>‹#›</a:t>
            </a:fld>
            <a:endParaRPr lang="en-US"/>
          </a:p>
        </p:txBody>
      </p:sp>
    </p:spTree>
    <p:extLst>
      <p:ext uri="{BB962C8B-B14F-4D97-AF65-F5344CB8AC3E}">
        <p14:creationId xmlns:p14="http://schemas.microsoft.com/office/powerpoint/2010/main" val="2362149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4D7E2BE-CE2F-4871-A443-DBA6C6F67090}" type="datetime1">
              <a:rPr lang="en-US" smtClean="0"/>
              <a:t>7/3/2016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2E4544E-872D-47C4-B6EA-CDF45227CBFD}" type="slidenum">
              <a:rPr lang="en-US" smtClean="0"/>
              <a:pPr/>
              <a:t>‹#›</a:t>
            </a:fld>
            <a:endParaRPr lang="en-US"/>
          </a:p>
        </p:txBody>
      </p:sp>
    </p:spTree>
    <p:extLst>
      <p:ext uri="{BB962C8B-B14F-4D97-AF65-F5344CB8AC3E}">
        <p14:creationId xmlns:p14="http://schemas.microsoft.com/office/powerpoint/2010/main" val="41353937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pic>
        <p:nvPicPr>
          <p:cNvPr id="5" name="Picture 7" descr="colorchange_epa_seal pantone trim"/>
          <p:cNvPicPr>
            <a:picLocks noChangeAspect="1" noChangeArrowheads="1"/>
          </p:cNvPicPr>
          <p:nvPr/>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a:xfrm>
            <a:off x="457200" y="6356352"/>
            <a:ext cx="2133600" cy="365125"/>
          </a:xfrm>
          <a:prstGeom prst="rect">
            <a:avLst/>
          </a:prstGeom>
        </p:spPr>
        <p:txBody>
          <a:bodyPr/>
          <a:lstStyle>
            <a:lvl1pPr>
              <a:defRPr/>
            </a:lvl1pPr>
          </a:lstStyle>
          <a:p>
            <a:fld id="{EFB78AFE-E20D-4E36-9900-EAAA331C645A}" type="datetime1">
              <a:rPr lang="en-US" smtClean="0"/>
              <a:t>7/3/2016</a:t>
            </a:fld>
            <a:endParaRPr lang="en-US"/>
          </a:p>
        </p:txBody>
      </p:sp>
      <p:sp>
        <p:nvSpPr>
          <p:cNvPr id="7" name="Footer Placeholder 5"/>
          <p:cNvSpPr>
            <a:spLocks noGrp="1"/>
          </p:cNvSpPr>
          <p:nvPr>
            <p:ph type="ftr" sz="quarter" idx="11"/>
          </p:nvPr>
        </p:nvSpPr>
        <p:spPr/>
        <p:txBody>
          <a:bodyPr/>
          <a:lstStyle>
            <a:lvl1pPr>
              <a:defRPr/>
            </a:lvl1pPr>
          </a:lstStyle>
          <a:p>
            <a:endParaRPr lang="en-US"/>
          </a:p>
        </p:txBody>
      </p:sp>
      <p:sp>
        <p:nvSpPr>
          <p:cNvPr id="8" name="Slide Number Placeholder 6"/>
          <p:cNvSpPr>
            <a:spLocks noGrp="1"/>
          </p:cNvSpPr>
          <p:nvPr>
            <p:ph type="sldNum" sz="quarter" idx="12"/>
          </p:nvPr>
        </p:nvSpPr>
        <p:spPr>
          <a:xfrm>
            <a:off x="6553200" y="6356352"/>
            <a:ext cx="2133600" cy="365125"/>
          </a:xfrm>
          <a:prstGeom prst="rect">
            <a:avLst/>
          </a:prstGeom>
        </p:spPr>
        <p:txBody>
          <a:bodyPr/>
          <a:lstStyle>
            <a:lvl1pPr>
              <a:defRPr/>
            </a:lvl1pPr>
          </a:lstStyle>
          <a:p>
            <a:fld id="{754BEAFC-9BBB-4653-984F-2D8495642ECC}" type="slidenum">
              <a:rPr lang="en-US" smtClean="0"/>
              <a:t>‹#›</a:t>
            </a:fld>
            <a:endParaRPr lang="en-US"/>
          </a:p>
        </p:txBody>
      </p:sp>
    </p:spTree>
    <p:extLst>
      <p:ext uri="{BB962C8B-B14F-4D97-AF65-F5344CB8AC3E}">
        <p14:creationId xmlns:p14="http://schemas.microsoft.com/office/powerpoint/2010/main" val="1947610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fontAlgn="base">
              <a:spcBef>
                <a:spcPct val="0"/>
              </a:spcBef>
              <a:spcAft>
                <a:spcPct val="0"/>
              </a:spcAft>
              <a:defRPr/>
            </a:pPr>
            <a:fld id="{A3E33FB8-07CB-4901-A042-9821F69EB4D9}" type="slidenum">
              <a:rPr lang="en-US" smtClean="0">
                <a:solidFill>
                  <a:prstClr val="white"/>
                </a:solidFill>
                <a:cs typeface="Arial" charset="0"/>
              </a:rPr>
              <a:pPr fontAlgn="base">
                <a:spcBef>
                  <a:spcPct val="0"/>
                </a:spcBef>
                <a:spcAft>
                  <a:spcPct val="0"/>
                </a:spcAft>
                <a:defRPr/>
              </a:pPr>
              <a:t>‹#›</a:t>
            </a:fld>
            <a:endParaRPr lang="en-US">
              <a:solidFill>
                <a:prstClr val="white"/>
              </a:solidFill>
              <a:cs typeface="Arial" charset="0"/>
            </a:endParaRPr>
          </a:p>
        </p:txBody>
      </p:sp>
    </p:spTree>
    <p:extLst>
      <p:ext uri="{BB962C8B-B14F-4D97-AF65-F5344CB8AC3E}">
        <p14:creationId xmlns:p14="http://schemas.microsoft.com/office/powerpoint/2010/main" val="200293829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4" name="Freeform 3"/>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lgn="l" fontAlgn="auto">
              <a:spcBef>
                <a:spcPts val="0"/>
              </a:spcBef>
              <a:spcAft>
                <a:spcPts val="0"/>
              </a:spcAft>
              <a:defRPr/>
            </a:pPr>
            <a:endParaRPr lang="en-US">
              <a:latin typeface="+mn-lt"/>
              <a:cs typeface="+mn-cs"/>
            </a:endParaRPr>
          </a:p>
        </p:txBody>
      </p:sp>
      <p:sp>
        <p:nvSpPr>
          <p:cNvPr id="5" name="Freeform 4"/>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lgn="l" fontAlgn="auto">
              <a:spcBef>
                <a:spcPts val="0"/>
              </a:spcBef>
              <a:spcAft>
                <a:spcPts val="0"/>
              </a:spcAft>
              <a:defRPr/>
            </a:pPr>
            <a:endParaRPr lang="en-US">
              <a:latin typeface="+mn-lt"/>
              <a:cs typeface="+mn-cs"/>
            </a:endParaRPr>
          </a:p>
        </p:txBody>
      </p:sp>
      <p:grpSp>
        <p:nvGrpSpPr>
          <p:cNvPr id="6" name="Group 1"/>
          <p:cNvGrpSpPr>
            <a:grpSpLocks/>
          </p:cNvGrpSpPr>
          <p:nvPr/>
        </p:nvGrpSpPr>
        <p:grpSpPr bwMode="auto">
          <a:xfrm>
            <a:off x="-19050" y="203200"/>
            <a:ext cx="9180513" cy="647700"/>
            <a:chOff x="-19045" y="216550"/>
            <a:chExt cx="9180548" cy="649224"/>
          </a:xfrm>
        </p:grpSpPr>
        <p:sp>
          <p:nvSpPr>
            <p:cNvPr id="7" name="Freeform 6"/>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lgn="l" fontAlgn="auto">
                <a:spcBef>
                  <a:spcPts val="0"/>
                </a:spcBef>
                <a:spcAft>
                  <a:spcPts val="0"/>
                </a:spcAft>
                <a:defRPr/>
              </a:pPr>
              <a:endParaRPr lang="en-US">
                <a:latin typeface="+mn-lt"/>
                <a:cs typeface="+mn-cs"/>
              </a:endParaRPr>
            </a:p>
          </p:txBody>
        </p:sp>
        <p:sp>
          <p:nvSpPr>
            <p:cNvPr id="8" name="Freeform 7"/>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lgn="l" fontAlgn="auto">
                <a:spcBef>
                  <a:spcPts val="0"/>
                </a:spcBef>
                <a:spcAft>
                  <a:spcPts val="0"/>
                </a:spcAft>
                <a:defRPr/>
              </a:pPr>
              <a:endParaRPr lang="en-US">
                <a:latin typeface="+mn-lt"/>
                <a:cs typeface="+mn-cs"/>
              </a:endParaRPr>
            </a:p>
          </p:txBody>
        </p:sp>
      </p:grpSp>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Slide Number Placeholder 5"/>
          <p:cNvSpPr>
            <a:spLocks noGrp="1"/>
          </p:cNvSpPr>
          <p:nvPr>
            <p:ph type="sldNum" sz="quarter" idx="10"/>
          </p:nvPr>
        </p:nvSpPr>
        <p:spPr/>
        <p:txBody>
          <a:bodyPr/>
          <a:lstStyle>
            <a:lvl1pPr>
              <a:defRPr/>
            </a:lvl1pPr>
          </a:lstStyle>
          <a:p>
            <a:fld id="{40BB5BDF-E9F2-4BA0-8CCD-EDF6B1BBEF1E}" type="slidenum">
              <a:rPr lang="en-US" altLang="en-US"/>
              <a:pPr/>
              <a:t>‹#›</a:t>
            </a:fld>
            <a:endParaRPr lang="en-US" altLang="en-US"/>
          </a:p>
        </p:txBody>
      </p:sp>
    </p:spTree>
    <p:extLst>
      <p:ext uri="{BB962C8B-B14F-4D97-AF65-F5344CB8AC3E}">
        <p14:creationId xmlns:p14="http://schemas.microsoft.com/office/powerpoint/2010/main" val="147120341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marL="515938" indent="-45720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3CC3CD6-BE87-4EF6-B12C-606520201F45}" type="slidenum">
              <a:rPr lang="en-US" altLang="en-US"/>
              <a:pPr/>
              <a:t>‹#›</a:t>
            </a:fld>
            <a:endParaRPr lang="en-US" altLang="en-US"/>
          </a:p>
        </p:txBody>
      </p:sp>
    </p:spTree>
    <p:extLst>
      <p:ext uri="{BB962C8B-B14F-4D97-AF65-F5344CB8AC3E}">
        <p14:creationId xmlns:p14="http://schemas.microsoft.com/office/powerpoint/2010/main" val="172877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l" fontAlgn="auto">
              <a:spcBef>
                <a:spcPts val="0"/>
              </a:spcBef>
              <a:spcAft>
                <a:spcPts val="0"/>
              </a:spcAft>
            </a:pPr>
            <a:endParaRPr lang="en-US">
              <a:solidFill>
                <a:prstClr val="black"/>
              </a:solidFill>
              <a:latin typeface="Lucida Sans Unicode"/>
            </a:endParaRPr>
          </a:p>
        </p:txBody>
      </p:sp>
      <p:sp>
        <p:nvSpPr>
          <p:cNvPr id="14" name="Right Triangle 13"/>
          <p:cNvSpPr>
            <a:spLocks/>
          </p:cNvSpPr>
          <p:nvPr/>
        </p:nvSpPr>
        <p:spPr bwMode="auto">
          <a:xfrm>
            <a:off x="-6042" y="5791253"/>
            <a:ext cx="3402314" cy="1080868"/>
          </a:xfrm>
          <a:prstGeom prst="rtTriangle">
            <a:avLst/>
          </a:prstGeom>
          <a:blipFill>
            <a:blip r:embed="rId8"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fontAlgn="auto">
              <a:spcBef>
                <a:spcPts val="0"/>
              </a:spcBef>
              <a:spcAft>
                <a:spcPts val="0"/>
              </a:spcAft>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fontAlgn="auto">
              <a:spcBef>
                <a:spcPts val="0"/>
              </a:spcBef>
              <a:spcAft>
                <a:spcPts val="0"/>
              </a:spcAft>
            </a:pPr>
            <a:fld id="{FCB64E1D-89D4-4A7E-9004-C64B5FC9B855}" type="datetime1">
              <a:rPr lang="en-US" smtClean="0">
                <a:solidFill>
                  <a:prstClr val="black"/>
                </a:solidFill>
                <a:latin typeface="Lucida Sans Unicode"/>
              </a:rPr>
              <a:t>7/3/2016</a:t>
            </a:fld>
            <a:endParaRPr lang="en-US">
              <a:solidFill>
                <a:prstClr val="black"/>
              </a:solidFill>
              <a:latin typeface="Lucida Sans Unicode"/>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fontAlgn="auto">
              <a:spcBef>
                <a:spcPts val="0"/>
              </a:spcBef>
              <a:spcAft>
                <a:spcPts val="0"/>
              </a:spcAft>
            </a:pPr>
            <a:endParaRPr lang="en-US">
              <a:solidFill>
                <a:prstClr val="black"/>
              </a:solidFill>
              <a:latin typeface="Lucida Sans Unicode"/>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fontAlgn="auto">
              <a:spcBef>
                <a:spcPts val="0"/>
              </a:spcBef>
              <a:spcAft>
                <a:spcPts val="0"/>
              </a:spcAft>
            </a:pPr>
            <a:fld id="{02E4544E-872D-47C4-B6EA-CDF45227CBFD}" type="slidenum">
              <a:rPr lang="en-US" smtClean="0">
                <a:solidFill>
                  <a:prstClr val="black"/>
                </a:solidFill>
                <a:latin typeface="Lucida Sans Unicode"/>
              </a:rPr>
              <a:pPr fontAlgn="auto">
                <a:spcBef>
                  <a:spcPts val="0"/>
                </a:spcBef>
                <a:spcAft>
                  <a:spcPts val="0"/>
                </a:spcAft>
              </a:pPr>
              <a:t>‹#›</a:t>
            </a:fld>
            <a:endParaRPr lang="en-US">
              <a:solidFill>
                <a:prstClr val="black"/>
              </a:solidFill>
              <a:latin typeface="Lucida Sans Unicode"/>
            </a:endParaRPr>
          </a:p>
        </p:txBody>
      </p:sp>
    </p:spTree>
    <p:extLst>
      <p:ext uri="{BB962C8B-B14F-4D97-AF65-F5344CB8AC3E}">
        <p14:creationId xmlns:p14="http://schemas.microsoft.com/office/powerpoint/2010/main" val="957237809"/>
      </p:ext>
    </p:extLst>
  </p:cSld>
  <p:clrMap bg1="lt1" tx1="dk1" bg2="lt2" tx2="dk2" accent1="accent1" accent2="accent2" accent3="accent3" accent4="accent4" accent5="accent5" accent6="accent6" hlink="hlink" folHlink="folHlink"/>
  <p:sldLayoutIdLst>
    <p:sldLayoutId id="2147483731" r:id="rId1"/>
    <p:sldLayoutId id="2147483736" r:id="rId2"/>
    <p:sldLayoutId id="2147483738" r:id="rId3"/>
    <p:sldLayoutId id="2147483739" r:id="rId4"/>
    <p:sldLayoutId id="2147483743" r:id="rId5"/>
    <p:sldLayoutId id="2147483744" r:id="rId6"/>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Arial" panose="020B0604020202020204" pitchFamily="34" charset="0"/>
          <a:ea typeface="+mn-ea"/>
          <a:cs typeface="Arial" panose="020B0604020202020204" pitchFamily="34" charset="0"/>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Arial" panose="020B0604020202020204" pitchFamily="34" charset="0"/>
          <a:ea typeface="+mn-ea"/>
          <a:cs typeface="Arial" panose="020B0604020202020204" pitchFamily="34" charset="0"/>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Arial" panose="020B0604020202020204" pitchFamily="34" charset="0"/>
          <a:ea typeface="+mn-ea"/>
          <a:cs typeface="Arial" panose="020B0604020202020204" pitchFamily="34" charset="0"/>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Arial" panose="020B0604020202020204" pitchFamily="34" charset="0"/>
          <a:ea typeface="+mn-ea"/>
          <a:cs typeface="Arial" panose="020B0604020202020204" pitchFamily="34" charset="0"/>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Arial" panose="020B0604020202020204" pitchFamily="34" charset="0"/>
          <a:ea typeface="+mn-ea"/>
          <a:cs typeface="Arial" panose="020B0604020202020204"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hyperlink" Target="https://www.epa.gov/waterdata/forms/contact-us-about-water-data-and-tools"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hyperlink" Target="http://nhd.usgs.gov/wbd.html" TargetMode="External"/><Relationship Id="rId4" Type="http://schemas.openxmlformats.org/officeDocument/2006/relationships/hyperlink" Target="mailto:tnm_help@usgs.gov"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9.t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epa.gov/waterdata/nhdplus-national-hydrography-dataset-plus"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mailto:nhdplus-support@epa.gov"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609600"/>
            <a:ext cx="6629400" cy="4495800"/>
          </a:xfrm>
        </p:spPr>
        <p:txBody>
          <a:bodyPr>
            <a:normAutofit/>
          </a:bodyPr>
          <a:lstStyle/>
          <a:p>
            <a:pPr algn="l"/>
            <a:r>
              <a:rPr lang="en-US" sz="4400" dirty="0" smtClean="0">
                <a:solidFill>
                  <a:schemeClr val="bg2">
                    <a:lumMod val="50000"/>
                  </a:schemeClr>
                </a:solidFill>
                <a:effectLst/>
                <a:latin typeface="Arial" panose="020B0604020202020204" pitchFamily="34" charset="0"/>
                <a:cs typeface="Arial" panose="020B0604020202020204" pitchFamily="34" charset="0"/>
              </a:rPr>
              <a:t>NHD</a:t>
            </a:r>
            <a:r>
              <a:rPr lang="en-US" sz="4400" i="1" dirty="0" smtClean="0">
                <a:solidFill>
                  <a:schemeClr val="bg2">
                    <a:lumMod val="50000"/>
                  </a:schemeClr>
                </a:solidFill>
                <a:effectLst/>
                <a:latin typeface="Arial" panose="020B0604020202020204" pitchFamily="34" charset="0"/>
                <a:cs typeface="Arial" panose="020B0604020202020204" pitchFamily="34" charset="0"/>
              </a:rPr>
              <a:t>Plus</a:t>
            </a:r>
            <a:r>
              <a:rPr lang="en-US" sz="4400" dirty="0" smtClean="0">
                <a:solidFill>
                  <a:schemeClr val="bg2">
                    <a:lumMod val="50000"/>
                  </a:schemeClr>
                </a:solidFill>
                <a:effectLst/>
                <a:latin typeface="Arial" panose="020B0604020202020204" pitchFamily="34" charset="0"/>
                <a:cs typeface="Arial" panose="020B0604020202020204" pitchFamily="34" charset="0"/>
              </a:rPr>
              <a:t>V2 </a:t>
            </a:r>
            <a:r>
              <a:rPr lang="en-US" sz="4400" dirty="0">
                <a:solidFill>
                  <a:schemeClr val="bg2">
                    <a:lumMod val="50000"/>
                  </a:schemeClr>
                </a:solidFill>
                <a:effectLst/>
                <a:latin typeface="Arial" panose="020B0604020202020204" pitchFamily="34" charset="0"/>
                <a:cs typeface="Arial" panose="020B0604020202020204" pitchFamily="34" charset="0"/>
              </a:rPr>
              <a:t>Data Curiosities </a:t>
            </a:r>
            <a:r>
              <a:rPr lang="en-US" sz="4400" dirty="0" smtClean="0">
                <a:solidFill>
                  <a:schemeClr val="bg2">
                    <a:lumMod val="50000"/>
                  </a:schemeClr>
                </a:solidFill>
                <a:effectLst/>
                <a:latin typeface="Arial" panose="020B0604020202020204" pitchFamily="34" charset="0"/>
                <a:cs typeface="Arial" panose="020B0604020202020204" pitchFamily="34" charset="0"/>
              </a:rPr>
              <a:t>&amp; Anomalies</a:t>
            </a:r>
            <a:r>
              <a:rPr lang="en-US" dirty="0" smtClean="0">
                <a:solidFill>
                  <a:schemeClr val="bg2">
                    <a:lumMod val="50000"/>
                  </a:schemeClr>
                </a:solidFill>
                <a:effectLst/>
                <a:latin typeface="Arial" panose="020B0604020202020204" pitchFamily="34" charset="0"/>
                <a:cs typeface="Arial" panose="020B0604020202020204" pitchFamily="34" charset="0"/>
              </a:rPr>
              <a:t/>
            </a:r>
            <a:br>
              <a:rPr lang="en-US" dirty="0" smtClean="0">
                <a:solidFill>
                  <a:schemeClr val="bg2">
                    <a:lumMod val="50000"/>
                  </a:schemeClr>
                </a:solidFill>
                <a:effectLst/>
                <a:latin typeface="Arial" panose="020B0604020202020204" pitchFamily="34" charset="0"/>
                <a:cs typeface="Arial" panose="020B0604020202020204" pitchFamily="34" charset="0"/>
              </a:rPr>
            </a:br>
            <a:r>
              <a:rPr lang="en-US" dirty="0" smtClean="0">
                <a:solidFill>
                  <a:schemeClr val="bg2">
                    <a:lumMod val="50000"/>
                  </a:schemeClr>
                </a:solidFill>
                <a:effectLst/>
                <a:latin typeface="Arial" panose="020B0604020202020204" pitchFamily="34" charset="0"/>
                <a:cs typeface="Arial" panose="020B0604020202020204" pitchFamily="34" charset="0"/>
              </a:rPr>
              <a:t>		</a:t>
            </a:r>
            <a:br>
              <a:rPr lang="en-US" dirty="0" smtClean="0">
                <a:solidFill>
                  <a:schemeClr val="bg2">
                    <a:lumMod val="50000"/>
                  </a:schemeClr>
                </a:solidFill>
                <a:effectLst/>
                <a:latin typeface="Arial" panose="020B0604020202020204" pitchFamily="34" charset="0"/>
                <a:cs typeface="Arial" panose="020B0604020202020204" pitchFamily="34" charset="0"/>
              </a:rPr>
            </a:br>
            <a:r>
              <a:rPr lang="en-US" dirty="0">
                <a:solidFill>
                  <a:schemeClr val="bg2">
                    <a:lumMod val="50000"/>
                  </a:schemeClr>
                </a:solidFill>
                <a:effectLst/>
                <a:latin typeface="Arial" panose="020B0604020202020204" pitchFamily="34" charset="0"/>
                <a:cs typeface="Arial" panose="020B0604020202020204" pitchFamily="34" charset="0"/>
              </a:rPr>
              <a:t>	</a:t>
            </a:r>
            <a:r>
              <a:rPr lang="en-US" dirty="0" smtClean="0">
                <a:solidFill>
                  <a:schemeClr val="bg2">
                    <a:lumMod val="50000"/>
                  </a:schemeClr>
                </a:solidFill>
                <a:effectLst/>
                <a:latin typeface="Arial" panose="020B0604020202020204" pitchFamily="34" charset="0"/>
                <a:cs typeface="Arial" panose="020B0604020202020204" pitchFamily="34" charset="0"/>
              </a:rPr>
              <a:t/>
            </a:r>
            <a:br>
              <a:rPr lang="en-US" dirty="0" smtClean="0">
                <a:solidFill>
                  <a:schemeClr val="bg2">
                    <a:lumMod val="50000"/>
                  </a:schemeClr>
                </a:solidFill>
                <a:effectLst/>
                <a:latin typeface="Arial" panose="020B0604020202020204" pitchFamily="34" charset="0"/>
                <a:cs typeface="Arial" panose="020B0604020202020204" pitchFamily="34" charset="0"/>
              </a:rPr>
            </a:br>
            <a:r>
              <a:rPr lang="en-US" dirty="0" smtClean="0">
                <a:solidFill>
                  <a:schemeClr val="bg2">
                    <a:lumMod val="50000"/>
                  </a:schemeClr>
                </a:solidFill>
                <a:effectLst/>
                <a:latin typeface="Arial" panose="020B0604020202020204" pitchFamily="34" charset="0"/>
                <a:cs typeface="Arial" panose="020B0604020202020204" pitchFamily="34" charset="0"/>
              </a:rPr>
              <a:t/>
            </a:r>
            <a:br>
              <a:rPr lang="en-US" dirty="0" smtClean="0">
                <a:solidFill>
                  <a:schemeClr val="bg2">
                    <a:lumMod val="50000"/>
                  </a:schemeClr>
                </a:solidFill>
                <a:effectLst/>
                <a:latin typeface="Arial" panose="020B0604020202020204" pitchFamily="34" charset="0"/>
                <a:cs typeface="Arial" panose="020B0604020202020204" pitchFamily="34" charset="0"/>
              </a:rPr>
            </a:br>
            <a:endParaRPr lang="en-US" sz="3200" dirty="0">
              <a:solidFill>
                <a:schemeClr val="bg2">
                  <a:lumMod val="50000"/>
                </a:schemeClr>
              </a:solidFill>
              <a:effectLst/>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a:xfrm>
            <a:off x="-228600" y="5786624"/>
            <a:ext cx="5334000" cy="666304"/>
          </a:xfrm>
        </p:spPr>
        <p:txBody>
          <a:bodyPr>
            <a:normAutofit/>
          </a:bodyPr>
          <a:lstStyle/>
          <a:p>
            <a:pPr algn="ctr"/>
            <a:r>
              <a:rPr lang="en-US" dirty="0" err="1" smtClean="0">
                <a:solidFill>
                  <a:schemeClr val="bg1"/>
                </a:solidFill>
                <a:latin typeface="Arial" panose="020B0604020202020204" pitchFamily="34" charset="0"/>
                <a:cs typeface="Arial" panose="020B0604020202020204" pitchFamily="34" charset="0"/>
              </a:rPr>
              <a:t>NHD</a:t>
            </a:r>
            <a:r>
              <a:rPr lang="en-US" i="1" dirty="0" err="1" smtClean="0">
                <a:solidFill>
                  <a:schemeClr val="bg1"/>
                </a:solidFill>
                <a:latin typeface="Arial" panose="020B0604020202020204" pitchFamily="34" charset="0"/>
                <a:cs typeface="Arial" panose="020B0604020202020204" pitchFamily="34" charset="0"/>
              </a:rPr>
              <a:t>Plus</a:t>
            </a:r>
            <a:r>
              <a:rPr lang="en-US" dirty="0" smtClean="0">
                <a:solidFill>
                  <a:schemeClr val="bg1"/>
                </a:solidFill>
                <a:latin typeface="Arial" panose="020B0604020202020204" pitchFamily="34" charset="0"/>
                <a:cs typeface="Arial" panose="020B0604020202020204" pitchFamily="34" charset="0"/>
              </a:rPr>
              <a:t> Training Series</a:t>
            </a:r>
          </a:p>
        </p:txBody>
      </p:sp>
      <p:pic>
        <p:nvPicPr>
          <p:cNvPr id="4" name="Picture 4"/>
          <p:cNvPicPr>
            <a:picLocks noChangeAspect="1" noChangeArrowheads="1"/>
          </p:cNvPicPr>
          <p:nvPr/>
        </p:nvPicPr>
        <p:blipFill>
          <a:blip r:embed="rId3">
            <a:clrChange>
              <a:clrFrom>
                <a:srgbClr val="314F43"/>
              </a:clrFrom>
              <a:clrTo>
                <a:srgbClr val="314F43">
                  <a:alpha val="0"/>
                </a:srgbClr>
              </a:clrTo>
            </a:clrChange>
            <a:extLst>
              <a:ext uri="{28A0092B-C50C-407E-A947-70E740481C1C}">
                <a14:useLocalDpi xmlns:a14="http://schemas.microsoft.com/office/drawing/2010/main" val="0"/>
              </a:ext>
            </a:extLst>
          </a:blip>
          <a:srcRect/>
          <a:stretch>
            <a:fillRect/>
          </a:stretch>
        </p:blipFill>
        <p:spPr bwMode="auto">
          <a:xfrm>
            <a:off x="7667104" y="6259830"/>
            <a:ext cx="1172095" cy="366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b="50609"/>
          <a:stretch/>
        </p:blipFill>
        <p:spPr bwMode="auto">
          <a:xfrm>
            <a:off x="6413269" y="6279746"/>
            <a:ext cx="1691152" cy="3297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938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6" name="Text Placeholder 5"/>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0BB5BDF-E9F2-4BA0-8CCD-EDF6B1BBEF1E}" type="slidenum">
              <a:rPr lang="en-US" altLang="en-US" smtClean="0"/>
              <a:pPr/>
              <a:t>9</a:t>
            </a:fld>
            <a:endParaRPr lang="en-US" altLang="en-US"/>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60" y="180975"/>
            <a:ext cx="9153526" cy="667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5594" y="12412"/>
            <a:ext cx="9156560" cy="584775"/>
          </a:xfrm>
          <a:prstGeom prst="rect">
            <a:avLst/>
          </a:prstGeom>
          <a:solidFill>
            <a:schemeClr val="tx1"/>
          </a:solidFill>
        </p:spPr>
        <p:txBody>
          <a:bodyPr wrap="square" rtlCol="0">
            <a:spAutoFit/>
          </a:bodyPr>
          <a:lstStyle/>
          <a:p>
            <a:r>
              <a:rPr lang="en-US" sz="3200" dirty="0" smtClean="0">
                <a:solidFill>
                  <a:schemeClr val="bg1"/>
                </a:solidFill>
              </a:rPr>
              <a:t>Incorrect Coordinate Ordering</a:t>
            </a:r>
            <a:endParaRPr lang="en-US" sz="3200" dirty="0">
              <a:solidFill>
                <a:schemeClr val="bg1"/>
              </a:solidFill>
            </a:endParaRPr>
          </a:p>
        </p:txBody>
      </p:sp>
      <p:cxnSp>
        <p:nvCxnSpPr>
          <p:cNvPr id="7" name="Straight Arrow Connector 6"/>
          <p:cNvCxnSpPr/>
          <p:nvPr/>
        </p:nvCxnSpPr>
        <p:spPr>
          <a:xfrm flipH="1">
            <a:off x="6019800" y="4953000"/>
            <a:ext cx="533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6096000" y="4991100"/>
            <a:ext cx="457200" cy="6477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466472" y="4876800"/>
            <a:ext cx="2542684" cy="584775"/>
          </a:xfrm>
          <a:prstGeom prst="rect">
            <a:avLst/>
          </a:prstGeom>
          <a:solidFill>
            <a:schemeClr val="tx1"/>
          </a:solidFill>
        </p:spPr>
        <p:txBody>
          <a:bodyPr wrap="none" rtlCol="0">
            <a:spAutoFit/>
          </a:bodyPr>
          <a:lstStyle/>
          <a:p>
            <a:pPr algn="l"/>
            <a:r>
              <a:rPr lang="en-US" sz="1600" dirty="0" smtClean="0">
                <a:solidFill>
                  <a:schemeClr val="bg1"/>
                </a:solidFill>
              </a:rPr>
              <a:t>These 2 </a:t>
            </a:r>
            <a:r>
              <a:rPr lang="en-US" sz="1600" dirty="0" err="1" smtClean="0">
                <a:solidFill>
                  <a:schemeClr val="bg1"/>
                </a:solidFill>
              </a:rPr>
              <a:t>flowlines</a:t>
            </a:r>
            <a:r>
              <a:rPr lang="en-US" sz="1600" dirty="0" smtClean="0">
                <a:solidFill>
                  <a:schemeClr val="bg1"/>
                </a:solidFill>
              </a:rPr>
              <a:t> </a:t>
            </a:r>
          </a:p>
          <a:p>
            <a:pPr algn="l"/>
            <a:r>
              <a:rPr lang="en-US" sz="1600" dirty="0" smtClean="0">
                <a:solidFill>
                  <a:schemeClr val="bg1"/>
                </a:solidFill>
              </a:rPr>
              <a:t>flowing in wrong direction </a:t>
            </a:r>
          </a:p>
        </p:txBody>
      </p:sp>
    </p:spTree>
    <p:extLst>
      <p:ext uri="{BB962C8B-B14F-4D97-AF65-F5344CB8AC3E}">
        <p14:creationId xmlns:p14="http://schemas.microsoft.com/office/powerpoint/2010/main" val="19498813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5" name="Rectangle 5"/>
          <p:cNvSpPr>
            <a:spLocks noGrp="1"/>
          </p:cNvSpPr>
          <p:nvPr>
            <p:ph type="title"/>
          </p:nvPr>
        </p:nvSpPr>
        <p:spPr/>
        <p:txBody>
          <a:bodyPr/>
          <a:lstStyle/>
          <a:p>
            <a:r>
              <a:rPr lang="en-US" altLang="en-US" smtClean="0"/>
              <a:t>GNIS NAMES </a:t>
            </a:r>
          </a:p>
        </p:txBody>
      </p:sp>
      <p:sp>
        <p:nvSpPr>
          <p:cNvPr id="81923" name="Rectangle 3"/>
          <p:cNvSpPr>
            <a:spLocks noGrp="1"/>
          </p:cNvSpPr>
          <p:nvPr>
            <p:ph idx="1"/>
          </p:nvPr>
        </p:nvSpPr>
        <p:spPr/>
        <p:txBody>
          <a:bodyPr/>
          <a:lstStyle/>
          <a:p>
            <a:r>
              <a:rPr lang="en-US" altLang="en-US" dirty="0" smtClean="0"/>
              <a:t>Name attribute from the Geographic Names Information System (GNIS)</a:t>
            </a:r>
          </a:p>
          <a:p>
            <a:r>
              <a:rPr lang="en-US" altLang="en-US" dirty="0" smtClean="0"/>
              <a:t>In building VAAs, names resolve which path to identify as the main path when a divergence is encountered </a:t>
            </a:r>
          </a:p>
          <a:p>
            <a:pPr lvl="1"/>
            <a:endParaRPr lang="en-US" altLang="en-US" dirty="0" smtClean="0"/>
          </a:p>
        </p:txBody>
      </p:sp>
      <p:sp>
        <p:nvSpPr>
          <p:cNvPr id="4" name="Slide Number Placeholder 5"/>
          <p:cNvSpPr>
            <a:spLocks noGrp="1"/>
          </p:cNvSpPr>
          <p:nvPr>
            <p:ph type="sldNum" sz="quarter" idx="12"/>
          </p:nvPr>
        </p:nvSpPr>
        <p:spPr/>
        <p:txBody>
          <a:bodyPr/>
          <a:lstStyle/>
          <a:p>
            <a:fld id="{76AB8B52-39B7-4230-8DF1-AE9E66934A3A}" type="slidenum">
              <a:rPr lang="en-US" altLang="en-US" smtClean="0"/>
              <a:pPr/>
              <a:t>10</a:t>
            </a:fld>
            <a:endParaRPr lang="en-US" altLang="en-US"/>
          </a:p>
        </p:txBody>
      </p:sp>
      <p:sp>
        <p:nvSpPr>
          <p:cNvPr id="11" name="Rectangle 10"/>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40BB5BDF-E9F2-4BA0-8CCD-EDF6B1BBEF1E}" type="slidenum">
              <a:rPr lang="en-US" altLang="en-US" smtClean="0"/>
              <a:pPr/>
              <a:t>11</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03" y="-457200"/>
            <a:ext cx="9373536" cy="7243187"/>
          </a:xfrm>
          <a:prstGeom prst="rect">
            <a:avLst/>
          </a:prstGeom>
        </p:spPr>
      </p:pic>
      <p:sp>
        <p:nvSpPr>
          <p:cNvPr id="6" name="Rectangle 5"/>
          <p:cNvSpPr/>
          <p:nvPr/>
        </p:nvSpPr>
        <p:spPr>
          <a:xfrm>
            <a:off x="304800" y="562946"/>
            <a:ext cx="3962400" cy="1189654"/>
          </a:xfrm>
          <a:prstGeom prst="rect">
            <a:avLst/>
          </a:prstGeom>
          <a:solidFill>
            <a:srgbClr val="FFF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ysClr val="windowText" lastClr="000000"/>
                </a:solidFill>
              </a:rPr>
              <a:t>SQL Query</a:t>
            </a:r>
          </a:p>
          <a:p>
            <a:pPr algn="ctr"/>
            <a:endParaRPr lang="en-US" sz="2000" dirty="0">
              <a:solidFill>
                <a:sysClr val="windowText" lastClr="000000"/>
              </a:solidFill>
            </a:endParaRPr>
          </a:p>
          <a:p>
            <a:pPr algn="ctr"/>
            <a:r>
              <a:rPr lang="en-US" sz="2000" dirty="0" smtClean="0">
                <a:solidFill>
                  <a:sysClr val="windowText" lastClr="000000"/>
                </a:solidFill>
              </a:rPr>
              <a:t>GNIS_NAME = ‘Rocky River’</a:t>
            </a:r>
            <a:endParaRPr lang="en-US" sz="2000" dirty="0">
              <a:solidFill>
                <a:sysClr val="windowText" lastClr="000000"/>
              </a:solidFill>
            </a:endParaRPr>
          </a:p>
        </p:txBody>
      </p:sp>
      <p:sp>
        <p:nvSpPr>
          <p:cNvPr id="7" name="TextBox 6"/>
          <p:cNvSpPr txBox="1"/>
          <p:nvPr/>
        </p:nvSpPr>
        <p:spPr>
          <a:xfrm>
            <a:off x="6904055" y="3505200"/>
            <a:ext cx="2076209" cy="523220"/>
          </a:xfrm>
          <a:prstGeom prst="rect">
            <a:avLst/>
          </a:prstGeom>
          <a:noFill/>
        </p:spPr>
        <p:txBody>
          <a:bodyPr wrap="none" rtlCol="0">
            <a:spAutoFit/>
          </a:bodyPr>
          <a:lstStyle/>
          <a:p>
            <a:pPr algn="l"/>
            <a:r>
              <a:rPr lang="en-US" sz="1400" dirty="0" smtClean="0">
                <a:solidFill>
                  <a:schemeClr val="bg1"/>
                </a:solidFill>
              </a:rPr>
              <a:t>Selected </a:t>
            </a:r>
            <a:r>
              <a:rPr lang="en-US" sz="1400" dirty="0" err="1" smtClean="0">
                <a:solidFill>
                  <a:schemeClr val="bg1"/>
                </a:solidFill>
              </a:rPr>
              <a:t>flowlines</a:t>
            </a:r>
            <a:r>
              <a:rPr lang="en-US" sz="1400" dirty="0" smtClean="0">
                <a:solidFill>
                  <a:schemeClr val="bg1"/>
                </a:solidFill>
              </a:rPr>
              <a:t> from </a:t>
            </a:r>
          </a:p>
          <a:p>
            <a:pPr algn="l"/>
            <a:r>
              <a:rPr lang="en-US" sz="1400" dirty="0">
                <a:solidFill>
                  <a:schemeClr val="bg1"/>
                </a:solidFill>
              </a:rPr>
              <a:t>q</a:t>
            </a:r>
            <a:r>
              <a:rPr lang="en-US" sz="1400" dirty="0" smtClean="0">
                <a:solidFill>
                  <a:schemeClr val="bg1"/>
                </a:solidFill>
              </a:rPr>
              <a:t>uery expression</a:t>
            </a:r>
            <a:endParaRPr lang="en-US" sz="1400" dirty="0">
              <a:solidFill>
                <a:schemeClr val="bg1"/>
              </a:solidFill>
            </a:endParaRPr>
          </a:p>
        </p:txBody>
      </p:sp>
      <p:sp>
        <p:nvSpPr>
          <p:cNvPr id="8" name="TextBox 7"/>
          <p:cNvSpPr txBox="1"/>
          <p:nvPr/>
        </p:nvSpPr>
        <p:spPr>
          <a:xfrm>
            <a:off x="6938577" y="4165658"/>
            <a:ext cx="1976823" cy="307777"/>
          </a:xfrm>
          <a:prstGeom prst="rect">
            <a:avLst/>
          </a:prstGeom>
          <a:noFill/>
        </p:spPr>
        <p:txBody>
          <a:bodyPr wrap="none" rtlCol="0">
            <a:spAutoFit/>
          </a:bodyPr>
          <a:lstStyle/>
          <a:p>
            <a:pPr algn="l"/>
            <a:r>
              <a:rPr lang="en-US" sz="1400" dirty="0" smtClean="0">
                <a:solidFill>
                  <a:schemeClr val="bg1"/>
                </a:solidFill>
              </a:rPr>
              <a:t>Non-selected </a:t>
            </a:r>
            <a:r>
              <a:rPr lang="en-US" sz="1400" dirty="0" err="1" smtClean="0">
                <a:solidFill>
                  <a:schemeClr val="bg1"/>
                </a:solidFill>
              </a:rPr>
              <a:t>flowlines</a:t>
            </a:r>
            <a:endParaRPr lang="en-US" sz="1400" dirty="0">
              <a:solidFill>
                <a:schemeClr val="bg1"/>
              </a:solidFill>
            </a:endParaRPr>
          </a:p>
        </p:txBody>
      </p:sp>
      <p:cxnSp>
        <p:nvCxnSpPr>
          <p:cNvPr id="10" name="Straight Arrow Connector 9"/>
          <p:cNvCxnSpPr/>
          <p:nvPr/>
        </p:nvCxnSpPr>
        <p:spPr>
          <a:xfrm flipV="1">
            <a:off x="5715000" y="1828800"/>
            <a:ext cx="457200" cy="533400"/>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3162300" y="5181600"/>
            <a:ext cx="190500" cy="609600"/>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601577" y="2680375"/>
            <a:ext cx="533400" cy="253722"/>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5258219" y="3276600"/>
            <a:ext cx="0" cy="609600"/>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4329213" y="5105400"/>
            <a:ext cx="609600" cy="381000"/>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6248400" y="4648200"/>
            <a:ext cx="533400" cy="253722"/>
          </a:xfrm>
          <a:prstGeom prst="straightConnector1">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934200" y="4650294"/>
            <a:ext cx="1459054" cy="307777"/>
          </a:xfrm>
          <a:prstGeom prst="rect">
            <a:avLst/>
          </a:prstGeom>
          <a:noFill/>
        </p:spPr>
        <p:txBody>
          <a:bodyPr wrap="none" rtlCol="0">
            <a:spAutoFit/>
          </a:bodyPr>
          <a:lstStyle/>
          <a:p>
            <a:pPr algn="l"/>
            <a:r>
              <a:rPr lang="en-US" sz="1400" dirty="0" smtClean="0">
                <a:solidFill>
                  <a:schemeClr val="bg1"/>
                </a:solidFill>
              </a:rPr>
              <a:t>Direction of flow</a:t>
            </a:r>
            <a:endParaRPr lang="en-US" sz="1400" dirty="0">
              <a:solidFill>
                <a:schemeClr val="bg1"/>
              </a:solidFill>
            </a:endParaRPr>
          </a:p>
        </p:txBody>
      </p:sp>
      <p:sp>
        <p:nvSpPr>
          <p:cNvPr id="28" name="TextBox 27"/>
          <p:cNvSpPr txBox="1"/>
          <p:nvPr/>
        </p:nvSpPr>
        <p:spPr>
          <a:xfrm rot="20258518">
            <a:off x="3193462" y="3766810"/>
            <a:ext cx="312907" cy="369332"/>
          </a:xfrm>
          <a:prstGeom prst="rect">
            <a:avLst/>
          </a:prstGeom>
          <a:noFill/>
        </p:spPr>
        <p:txBody>
          <a:bodyPr wrap="none" rtlCol="0">
            <a:spAutoFit/>
          </a:bodyPr>
          <a:lstStyle/>
          <a:p>
            <a:r>
              <a:rPr lang="en-US" b="1" dirty="0" smtClean="0">
                <a:solidFill>
                  <a:srgbClr val="0070C0"/>
                </a:solidFill>
              </a:rPr>
              <a:t>2</a:t>
            </a:r>
            <a:endParaRPr lang="en-US" b="1" dirty="0">
              <a:solidFill>
                <a:srgbClr val="0070C0"/>
              </a:solidFill>
            </a:endParaRPr>
          </a:p>
        </p:txBody>
      </p:sp>
      <p:sp>
        <p:nvSpPr>
          <p:cNvPr id="29" name="TextBox 28"/>
          <p:cNvSpPr txBox="1"/>
          <p:nvPr/>
        </p:nvSpPr>
        <p:spPr>
          <a:xfrm rot="17692586">
            <a:off x="1277683" y="2749431"/>
            <a:ext cx="312907" cy="369332"/>
          </a:xfrm>
          <a:prstGeom prst="rect">
            <a:avLst/>
          </a:prstGeom>
          <a:noFill/>
        </p:spPr>
        <p:txBody>
          <a:bodyPr wrap="none" rtlCol="0">
            <a:spAutoFit/>
          </a:bodyPr>
          <a:lstStyle/>
          <a:p>
            <a:r>
              <a:rPr lang="en-US" b="1" dirty="0">
                <a:solidFill>
                  <a:srgbClr val="0070C0"/>
                </a:solidFill>
              </a:rPr>
              <a:t>1</a:t>
            </a:r>
          </a:p>
        </p:txBody>
      </p:sp>
      <p:sp>
        <p:nvSpPr>
          <p:cNvPr id="30" name="TextBox 29"/>
          <p:cNvSpPr txBox="1"/>
          <p:nvPr/>
        </p:nvSpPr>
        <p:spPr>
          <a:xfrm rot="17692586">
            <a:off x="2784583" y="5361142"/>
            <a:ext cx="369728" cy="369332"/>
          </a:xfrm>
          <a:prstGeom prst="rect">
            <a:avLst/>
          </a:prstGeom>
          <a:noFill/>
        </p:spPr>
        <p:txBody>
          <a:bodyPr wrap="square" rtlCol="0">
            <a:spAutoFit/>
          </a:bodyPr>
          <a:lstStyle/>
          <a:p>
            <a:r>
              <a:rPr lang="en-US" b="1" dirty="0">
                <a:solidFill>
                  <a:srgbClr val="0070C0"/>
                </a:solidFill>
              </a:rPr>
              <a:t>1</a:t>
            </a:r>
          </a:p>
        </p:txBody>
      </p:sp>
      <p:sp>
        <p:nvSpPr>
          <p:cNvPr id="31" name="TextBox 30"/>
          <p:cNvSpPr txBox="1"/>
          <p:nvPr/>
        </p:nvSpPr>
        <p:spPr>
          <a:xfrm rot="17692586">
            <a:off x="5015707" y="2513544"/>
            <a:ext cx="312907" cy="369332"/>
          </a:xfrm>
          <a:prstGeom prst="rect">
            <a:avLst/>
          </a:prstGeom>
          <a:noFill/>
        </p:spPr>
        <p:txBody>
          <a:bodyPr wrap="none" rtlCol="0">
            <a:spAutoFit/>
          </a:bodyPr>
          <a:lstStyle/>
          <a:p>
            <a:r>
              <a:rPr lang="en-US" b="1" dirty="0">
                <a:solidFill>
                  <a:srgbClr val="0070C0"/>
                </a:solidFill>
              </a:rPr>
              <a:t>1</a:t>
            </a:r>
          </a:p>
        </p:txBody>
      </p:sp>
      <p:sp>
        <p:nvSpPr>
          <p:cNvPr id="32" name="TextBox 31"/>
          <p:cNvSpPr txBox="1"/>
          <p:nvPr/>
        </p:nvSpPr>
        <p:spPr>
          <a:xfrm rot="21106149">
            <a:off x="3105547" y="4709414"/>
            <a:ext cx="369728" cy="369332"/>
          </a:xfrm>
          <a:prstGeom prst="rect">
            <a:avLst/>
          </a:prstGeom>
          <a:noFill/>
        </p:spPr>
        <p:txBody>
          <a:bodyPr wrap="square" rtlCol="0">
            <a:spAutoFit/>
          </a:bodyPr>
          <a:lstStyle/>
          <a:p>
            <a:r>
              <a:rPr lang="en-US" b="1" dirty="0">
                <a:solidFill>
                  <a:srgbClr val="0070C0"/>
                </a:solidFill>
              </a:rPr>
              <a:t>1</a:t>
            </a:r>
          </a:p>
        </p:txBody>
      </p:sp>
      <p:sp>
        <p:nvSpPr>
          <p:cNvPr id="33" name="TextBox 32"/>
          <p:cNvSpPr txBox="1"/>
          <p:nvPr/>
        </p:nvSpPr>
        <p:spPr>
          <a:xfrm rot="20258518">
            <a:off x="4692497" y="3949418"/>
            <a:ext cx="312907" cy="369332"/>
          </a:xfrm>
          <a:prstGeom prst="rect">
            <a:avLst/>
          </a:prstGeom>
          <a:noFill/>
        </p:spPr>
        <p:txBody>
          <a:bodyPr wrap="none" rtlCol="0">
            <a:spAutoFit/>
          </a:bodyPr>
          <a:lstStyle/>
          <a:p>
            <a:r>
              <a:rPr lang="en-US" b="1" dirty="0" smtClean="0">
                <a:solidFill>
                  <a:srgbClr val="0070C0"/>
                </a:solidFill>
              </a:rPr>
              <a:t>2</a:t>
            </a:r>
            <a:endParaRPr lang="en-US" b="1" dirty="0">
              <a:solidFill>
                <a:srgbClr val="0070C0"/>
              </a:solidFill>
            </a:endParaRPr>
          </a:p>
        </p:txBody>
      </p:sp>
      <p:sp>
        <p:nvSpPr>
          <p:cNvPr id="34" name="TextBox 33"/>
          <p:cNvSpPr txBox="1"/>
          <p:nvPr/>
        </p:nvSpPr>
        <p:spPr>
          <a:xfrm>
            <a:off x="4016306" y="4958071"/>
            <a:ext cx="312907" cy="369332"/>
          </a:xfrm>
          <a:prstGeom prst="rect">
            <a:avLst/>
          </a:prstGeom>
          <a:noFill/>
        </p:spPr>
        <p:txBody>
          <a:bodyPr wrap="none" rtlCol="0">
            <a:spAutoFit/>
          </a:bodyPr>
          <a:lstStyle/>
          <a:p>
            <a:r>
              <a:rPr lang="en-US" b="1" dirty="0" smtClean="0">
                <a:solidFill>
                  <a:srgbClr val="0070C0"/>
                </a:solidFill>
              </a:rPr>
              <a:t>2</a:t>
            </a:r>
            <a:endParaRPr lang="en-US" b="1" dirty="0">
              <a:solidFill>
                <a:srgbClr val="0070C0"/>
              </a:solidFill>
            </a:endParaRPr>
          </a:p>
        </p:txBody>
      </p:sp>
      <p:sp>
        <p:nvSpPr>
          <p:cNvPr id="35" name="TextBox 34"/>
          <p:cNvSpPr txBox="1"/>
          <p:nvPr/>
        </p:nvSpPr>
        <p:spPr>
          <a:xfrm>
            <a:off x="6351639" y="5181600"/>
            <a:ext cx="369728" cy="369332"/>
          </a:xfrm>
          <a:prstGeom prst="rect">
            <a:avLst/>
          </a:prstGeom>
          <a:noFill/>
        </p:spPr>
        <p:txBody>
          <a:bodyPr wrap="square" rtlCol="0">
            <a:spAutoFit/>
          </a:bodyPr>
          <a:lstStyle/>
          <a:p>
            <a:r>
              <a:rPr lang="en-US" b="1" dirty="0">
                <a:solidFill>
                  <a:srgbClr val="0070C0"/>
                </a:solidFill>
              </a:rPr>
              <a:t>1</a:t>
            </a:r>
          </a:p>
        </p:txBody>
      </p:sp>
      <p:sp>
        <p:nvSpPr>
          <p:cNvPr id="36" name="TextBox 35"/>
          <p:cNvSpPr txBox="1"/>
          <p:nvPr/>
        </p:nvSpPr>
        <p:spPr>
          <a:xfrm>
            <a:off x="6928900" y="5103310"/>
            <a:ext cx="2026517" cy="523220"/>
          </a:xfrm>
          <a:prstGeom prst="rect">
            <a:avLst/>
          </a:prstGeom>
          <a:noFill/>
        </p:spPr>
        <p:txBody>
          <a:bodyPr wrap="none" rtlCol="0">
            <a:spAutoFit/>
          </a:bodyPr>
          <a:lstStyle/>
          <a:p>
            <a:pPr algn="l"/>
            <a:r>
              <a:rPr lang="en-US" sz="1400" dirty="0" smtClean="0">
                <a:solidFill>
                  <a:schemeClr val="bg1"/>
                </a:solidFill>
              </a:rPr>
              <a:t>Assigned Stream Level</a:t>
            </a:r>
          </a:p>
          <a:p>
            <a:pPr algn="l"/>
            <a:r>
              <a:rPr lang="en-US" sz="1400" dirty="0" smtClean="0">
                <a:solidFill>
                  <a:schemeClr val="bg1"/>
                </a:solidFill>
              </a:rPr>
              <a:t>(</a:t>
            </a:r>
            <a:r>
              <a:rPr lang="en-US" sz="1400" dirty="0" err="1" smtClean="0">
                <a:solidFill>
                  <a:schemeClr val="bg1"/>
                </a:solidFill>
              </a:rPr>
              <a:t>NHDPlus</a:t>
            </a:r>
            <a:r>
              <a:rPr lang="en-US" sz="1400" dirty="0" smtClean="0">
                <a:solidFill>
                  <a:schemeClr val="bg1"/>
                </a:solidFill>
              </a:rPr>
              <a:t>)</a:t>
            </a:r>
            <a:endParaRPr lang="en-US" sz="1400" dirty="0">
              <a:solidFill>
                <a:schemeClr val="bg1"/>
              </a:solidFill>
            </a:endParaRPr>
          </a:p>
        </p:txBody>
      </p:sp>
      <p:sp>
        <p:nvSpPr>
          <p:cNvPr id="37" name="TextBox 36"/>
          <p:cNvSpPr txBox="1"/>
          <p:nvPr/>
        </p:nvSpPr>
        <p:spPr>
          <a:xfrm rot="18221138">
            <a:off x="7350820" y="1644134"/>
            <a:ext cx="312907" cy="369332"/>
          </a:xfrm>
          <a:prstGeom prst="rect">
            <a:avLst/>
          </a:prstGeom>
          <a:noFill/>
        </p:spPr>
        <p:txBody>
          <a:bodyPr wrap="none" rtlCol="0">
            <a:spAutoFit/>
          </a:bodyPr>
          <a:lstStyle/>
          <a:p>
            <a:r>
              <a:rPr lang="en-US" b="1" dirty="0" smtClean="0">
                <a:solidFill>
                  <a:srgbClr val="0070C0"/>
                </a:solidFill>
              </a:rPr>
              <a:t>2</a:t>
            </a:r>
            <a:endParaRPr lang="en-US" b="1" dirty="0">
              <a:solidFill>
                <a:srgbClr val="0070C0"/>
              </a:solidFill>
            </a:endParaRPr>
          </a:p>
        </p:txBody>
      </p:sp>
      <p:sp>
        <p:nvSpPr>
          <p:cNvPr id="38" name="TextBox 37"/>
          <p:cNvSpPr txBox="1"/>
          <p:nvPr/>
        </p:nvSpPr>
        <p:spPr>
          <a:xfrm rot="21311709">
            <a:off x="1879045" y="2560587"/>
            <a:ext cx="761747" cy="307777"/>
          </a:xfrm>
          <a:prstGeom prst="rect">
            <a:avLst/>
          </a:prstGeom>
          <a:noFill/>
        </p:spPr>
        <p:txBody>
          <a:bodyPr wrap="none" rtlCol="0">
            <a:spAutoFit/>
          </a:bodyPr>
          <a:lstStyle/>
          <a:p>
            <a:r>
              <a:rPr lang="en-US" sz="1400" dirty="0" smtClean="0">
                <a:solidFill>
                  <a:srgbClr val="FF00FF"/>
                </a:solidFill>
              </a:rPr>
              <a:t>328 </a:t>
            </a:r>
            <a:r>
              <a:rPr lang="en-US" sz="1400" dirty="0" err="1" smtClean="0">
                <a:solidFill>
                  <a:srgbClr val="FF00FF"/>
                </a:solidFill>
              </a:rPr>
              <a:t>cfs</a:t>
            </a:r>
            <a:endParaRPr lang="en-US" sz="1400" dirty="0">
              <a:solidFill>
                <a:srgbClr val="FF00FF"/>
              </a:solidFill>
            </a:endParaRPr>
          </a:p>
        </p:txBody>
      </p:sp>
      <p:sp>
        <p:nvSpPr>
          <p:cNvPr id="39" name="TextBox 38"/>
          <p:cNvSpPr txBox="1"/>
          <p:nvPr/>
        </p:nvSpPr>
        <p:spPr>
          <a:xfrm rot="19745004">
            <a:off x="3159133" y="4099457"/>
            <a:ext cx="811441" cy="307777"/>
          </a:xfrm>
          <a:prstGeom prst="rect">
            <a:avLst/>
          </a:prstGeom>
          <a:noFill/>
        </p:spPr>
        <p:txBody>
          <a:bodyPr wrap="none" rtlCol="0">
            <a:spAutoFit/>
          </a:bodyPr>
          <a:lstStyle/>
          <a:p>
            <a:r>
              <a:rPr lang="en-US" sz="1400" dirty="0" smtClean="0">
                <a:solidFill>
                  <a:srgbClr val="FF00FF"/>
                </a:solidFill>
              </a:rPr>
              <a:t>0.03 </a:t>
            </a:r>
            <a:r>
              <a:rPr lang="en-US" sz="1400" dirty="0" err="1" smtClean="0">
                <a:solidFill>
                  <a:srgbClr val="FF00FF"/>
                </a:solidFill>
              </a:rPr>
              <a:t>cfs</a:t>
            </a:r>
            <a:endParaRPr lang="en-US" sz="1400" dirty="0">
              <a:solidFill>
                <a:srgbClr val="FF00FF"/>
              </a:solidFill>
            </a:endParaRPr>
          </a:p>
        </p:txBody>
      </p:sp>
      <p:sp>
        <p:nvSpPr>
          <p:cNvPr id="40" name="TextBox 39"/>
          <p:cNvSpPr txBox="1"/>
          <p:nvPr/>
        </p:nvSpPr>
        <p:spPr>
          <a:xfrm rot="20281753">
            <a:off x="2423083" y="5895726"/>
            <a:ext cx="761748" cy="307777"/>
          </a:xfrm>
          <a:prstGeom prst="rect">
            <a:avLst/>
          </a:prstGeom>
          <a:noFill/>
        </p:spPr>
        <p:txBody>
          <a:bodyPr wrap="none" rtlCol="0">
            <a:spAutoFit/>
          </a:bodyPr>
          <a:lstStyle/>
          <a:p>
            <a:r>
              <a:rPr lang="en-US" sz="1400" dirty="0" smtClean="0">
                <a:solidFill>
                  <a:srgbClr val="FF00FF"/>
                </a:solidFill>
              </a:rPr>
              <a:t>231 </a:t>
            </a:r>
            <a:r>
              <a:rPr lang="en-US" sz="1400" dirty="0" err="1" smtClean="0">
                <a:solidFill>
                  <a:srgbClr val="FF00FF"/>
                </a:solidFill>
              </a:rPr>
              <a:t>cfs</a:t>
            </a:r>
            <a:endParaRPr lang="en-US" sz="1400" dirty="0">
              <a:solidFill>
                <a:srgbClr val="FF00FF"/>
              </a:solidFill>
            </a:endParaRPr>
          </a:p>
        </p:txBody>
      </p:sp>
      <p:sp>
        <p:nvSpPr>
          <p:cNvPr id="41" name="TextBox 40"/>
          <p:cNvSpPr txBox="1"/>
          <p:nvPr/>
        </p:nvSpPr>
        <p:spPr>
          <a:xfrm rot="1779191">
            <a:off x="4243688" y="5249096"/>
            <a:ext cx="662362" cy="307777"/>
          </a:xfrm>
          <a:prstGeom prst="rect">
            <a:avLst/>
          </a:prstGeom>
          <a:noFill/>
        </p:spPr>
        <p:txBody>
          <a:bodyPr wrap="none" rtlCol="0">
            <a:spAutoFit/>
          </a:bodyPr>
          <a:lstStyle/>
          <a:p>
            <a:r>
              <a:rPr lang="en-US" sz="1400" dirty="0" smtClean="0">
                <a:solidFill>
                  <a:srgbClr val="FF00FF"/>
                </a:solidFill>
              </a:rPr>
              <a:t>94 </a:t>
            </a:r>
            <a:r>
              <a:rPr lang="en-US" sz="1400" dirty="0" err="1" smtClean="0">
                <a:solidFill>
                  <a:srgbClr val="FF00FF"/>
                </a:solidFill>
              </a:rPr>
              <a:t>cfs</a:t>
            </a:r>
            <a:endParaRPr lang="en-US" sz="1400" dirty="0">
              <a:solidFill>
                <a:srgbClr val="FF00FF"/>
              </a:solidFill>
            </a:endParaRPr>
          </a:p>
        </p:txBody>
      </p:sp>
      <p:sp>
        <p:nvSpPr>
          <p:cNvPr id="43" name="TextBox 42"/>
          <p:cNvSpPr txBox="1"/>
          <p:nvPr/>
        </p:nvSpPr>
        <p:spPr>
          <a:xfrm rot="18909068">
            <a:off x="5578340" y="1442304"/>
            <a:ext cx="761748" cy="307777"/>
          </a:xfrm>
          <a:prstGeom prst="rect">
            <a:avLst/>
          </a:prstGeom>
          <a:noFill/>
        </p:spPr>
        <p:txBody>
          <a:bodyPr wrap="none" rtlCol="0">
            <a:spAutoFit/>
          </a:bodyPr>
          <a:lstStyle/>
          <a:p>
            <a:r>
              <a:rPr lang="en-US" sz="1400" dirty="0" smtClean="0">
                <a:solidFill>
                  <a:srgbClr val="FF00FF"/>
                </a:solidFill>
              </a:rPr>
              <a:t>329 </a:t>
            </a:r>
            <a:r>
              <a:rPr lang="en-US" sz="1400" dirty="0" err="1" smtClean="0">
                <a:solidFill>
                  <a:srgbClr val="FF00FF"/>
                </a:solidFill>
              </a:rPr>
              <a:t>cfs</a:t>
            </a:r>
            <a:endParaRPr lang="en-US" sz="1400" dirty="0">
              <a:solidFill>
                <a:srgbClr val="FF00FF"/>
              </a:solidFill>
            </a:endParaRPr>
          </a:p>
        </p:txBody>
      </p:sp>
      <p:sp>
        <p:nvSpPr>
          <p:cNvPr id="44" name="TextBox 43"/>
          <p:cNvSpPr txBox="1"/>
          <p:nvPr/>
        </p:nvSpPr>
        <p:spPr>
          <a:xfrm>
            <a:off x="6130757" y="5731934"/>
            <a:ext cx="761748" cy="307777"/>
          </a:xfrm>
          <a:prstGeom prst="rect">
            <a:avLst/>
          </a:prstGeom>
          <a:noFill/>
        </p:spPr>
        <p:txBody>
          <a:bodyPr wrap="none" rtlCol="0">
            <a:spAutoFit/>
          </a:bodyPr>
          <a:lstStyle/>
          <a:p>
            <a:r>
              <a:rPr lang="en-US" sz="1400" dirty="0" smtClean="0">
                <a:solidFill>
                  <a:srgbClr val="FF00FF"/>
                </a:solidFill>
              </a:rPr>
              <a:t>329 </a:t>
            </a:r>
            <a:r>
              <a:rPr lang="en-US" sz="1400" dirty="0" err="1" smtClean="0">
                <a:solidFill>
                  <a:srgbClr val="FF00FF"/>
                </a:solidFill>
              </a:rPr>
              <a:t>cfs</a:t>
            </a:r>
            <a:endParaRPr lang="en-US" sz="1400" dirty="0">
              <a:solidFill>
                <a:srgbClr val="FF00FF"/>
              </a:solidFill>
            </a:endParaRPr>
          </a:p>
        </p:txBody>
      </p:sp>
      <p:sp>
        <p:nvSpPr>
          <p:cNvPr id="45" name="TextBox 44"/>
          <p:cNvSpPr txBox="1"/>
          <p:nvPr/>
        </p:nvSpPr>
        <p:spPr>
          <a:xfrm>
            <a:off x="6904055" y="5719374"/>
            <a:ext cx="1997663" cy="523220"/>
          </a:xfrm>
          <a:prstGeom prst="rect">
            <a:avLst/>
          </a:prstGeom>
          <a:noFill/>
        </p:spPr>
        <p:txBody>
          <a:bodyPr wrap="none" rtlCol="0">
            <a:spAutoFit/>
          </a:bodyPr>
          <a:lstStyle/>
          <a:p>
            <a:pPr algn="l"/>
            <a:r>
              <a:rPr lang="en-US" sz="1400" dirty="0" smtClean="0">
                <a:solidFill>
                  <a:schemeClr val="bg1"/>
                </a:solidFill>
              </a:rPr>
              <a:t>Estimate mean</a:t>
            </a:r>
          </a:p>
          <a:p>
            <a:pPr algn="l"/>
            <a:r>
              <a:rPr lang="en-US" sz="1400" dirty="0" smtClean="0">
                <a:solidFill>
                  <a:schemeClr val="bg1"/>
                </a:solidFill>
              </a:rPr>
              <a:t>annual flow (</a:t>
            </a:r>
            <a:r>
              <a:rPr lang="en-US" sz="1400" dirty="0" err="1" smtClean="0">
                <a:solidFill>
                  <a:schemeClr val="bg1"/>
                </a:solidFill>
              </a:rPr>
              <a:t>NHDPlus</a:t>
            </a:r>
            <a:r>
              <a:rPr lang="en-US" sz="1400" dirty="0" smtClean="0">
                <a:solidFill>
                  <a:schemeClr val="bg1"/>
                </a:solidFill>
              </a:rPr>
              <a:t>)</a:t>
            </a:r>
            <a:endParaRPr lang="en-US" sz="1400" dirty="0">
              <a:solidFill>
                <a:schemeClr val="bg1"/>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7070" y="-457199"/>
            <a:ext cx="5242830" cy="3293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609600"/>
            <a:ext cx="5269724" cy="3403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663727" y="2847265"/>
            <a:ext cx="239159" cy="3278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1043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p:cNvSpPr>
          <p:nvPr>
            <p:ph type="title"/>
          </p:nvPr>
        </p:nvSpPr>
        <p:spPr/>
        <p:txBody>
          <a:bodyPr/>
          <a:lstStyle/>
          <a:p>
            <a:r>
              <a:rPr lang="en-US" altLang="en-US" dirty="0" err="1" smtClean="0"/>
              <a:t>Waterbodies</a:t>
            </a:r>
            <a:r>
              <a:rPr lang="en-US" altLang="en-US" dirty="0" smtClean="0"/>
              <a:t> in the NHD</a:t>
            </a:r>
          </a:p>
        </p:txBody>
      </p:sp>
      <p:sp>
        <p:nvSpPr>
          <p:cNvPr id="6" name="Slide Number Placeholder 5"/>
          <p:cNvSpPr>
            <a:spLocks noGrp="1"/>
          </p:cNvSpPr>
          <p:nvPr>
            <p:ph type="sldNum" sz="quarter" idx="12"/>
          </p:nvPr>
        </p:nvSpPr>
        <p:spPr/>
        <p:txBody>
          <a:bodyPr/>
          <a:lstStyle/>
          <a:p>
            <a:fld id="{487FE71B-1F45-4BAF-9C44-44480C8F81BA}" type="slidenum">
              <a:rPr lang="en-US" altLang="en-US"/>
              <a:pPr/>
              <a:t>12</a:t>
            </a:fld>
            <a:endParaRPr lang="en-US" altLang="en-US"/>
          </a:p>
        </p:txBody>
      </p:sp>
      <p:sp>
        <p:nvSpPr>
          <p:cNvPr id="89093" name="Text Box 5"/>
          <p:cNvSpPr txBox="1">
            <a:spLocks noChangeArrowheads="1"/>
          </p:cNvSpPr>
          <p:nvPr/>
        </p:nvSpPr>
        <p:spPr bwMode="auto">
          <a:xfrm>
            <a:off x="60324" y="2286000"/>
            <a:ext cx="3521075"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dirty="0"/>
              <a:t>Some </a:t>
            </a:r>
            <a:r>
              <a:rPr lang="en-US" altLang="en-US" dirty="0" smtClean="0"/>
              <a:t>waterbodies have quadrangle boundaries </a:t>
            </a:r>
          </a:p>
          <a:p>
            <a:pPr algn="l"/>
            <a:endParaRPr lang="en-US" altLang="en-US" dirty="0"/>
          </a:p>
          <a:p>
            <a:pPr algn="l"/>
            <a:r>
              <a:rPr lang="en-US" altLang="en-US" dirty="0" smtClean="0"/>
              <a:t>Quad boundary artifacts split single waterbody into multiple features</a:t>
            </a:r>
          </a:p>
          <a:p>
            <a:pPr algn="l"/>
            <a:endParaRPr lang="en-US" altLang="en-US" dirty="0"/>
          </a:p>
          <a:p>
            <a:pPr algn="l"/>
            <a:r>
              <a:rPr lang="en-US" altLang="en-US" dirty="0"/>
              <a:t>Greatly </a:t>
            </a:r>
            <a:r>
              <a:rPr lang="en-US" altLang="en-US" dirty="0" smtClean="0"/>
              <a:t>improved between </a:t>
            </a:r>
            <a:r>
              <a:rPr lang="en-US" altLang="en-US" dirty="0"/>
              <a:t>NHDPlusV1 </a:t>
            </a:r>
            <a:r>
              <a:rPr lang="en-US" altLang="en-US" dirty="0" smtClean="0"/>
              <a:t>and </a:t>
            </a:r>
            <a:r>
              <a:rPr lang="en-US" altLang="en-US" dirty="0"/>
              <a:t>NHDPlusV2</a:t>
            </a:r>
          </a:p>
          <a:p>
            <a:pPr algn="l"/>
            <a:endParaRPr lang="en-US" altLang="en-US" dirty="0"/>
          </a:p>
          <a:p>
            <a:pPr algn="l"/>
            <a:endParaRPr lang="en-US" altLang="en-US" dirty="0"/>
          </a:p>
          <a:p>
            <a:pPr algn="l"/>
            <a:endParaRPr lang="en-US" altLang="en-US" dirty="0"/>
          </a:p>
          <a:p>
            <a:pPr algn="l"/>
            <a:endParaRPr lang="en-US" altLang="en-US" dirty="0"/>
          </a:p>
          <a:p>
            <a:pPr algn="l"/>
            <a:endParaRPr lang="en-US"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1313348"/>
            <a:ext cx="5029200" cy="54355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9091" name="Rectangle 3"/>
          <p:cNvSpPr>
            <a:spLocks noGrp="1"/>
          </p:cNvSpPr>
          <p:nvPr>
            <p:ph idx="1"/>
          </p:nvPr>
        </p:nvSpPr>
        <p:spPr>
          <a:xfrm>
            <a:off x="0" y="1295400"/>
            <a:ext cx="4648200" cy="4711891"/>
          </a:xfrm>
        </p:spPr>
        <p:txBody>
          <a:bodyPr>
            <a:normAutofit/>
          </a:bodyPr>
          <a:lstStyle/>
          <a:p>
            <a:pPr marL="58738" indent="0">
              <a:buNone/>
            </a:pPr>
            <a:r>
              <a:rPr lang="en-US" altLang="en-US" sz="2400" dirty="0" smtClean="0"/>
              <a:t>Quadrangle boundary artifacts in waterbodies</a:t>
            </a:r>
          </a:p>
        </p:txBody>
      </p:sp>
      <p:sp>
        <p:nvSpPr>
          <p:cNvPr id="2" name="TextBox 1"/>
          <p:cNvSpPr txBox="1"/>
          <p:nvPr/>
        </p:nvSpPr>
        <p:spPr>
          <a:xfrm>
            <a:off x="6705600" y="2551152"/>
            <a:ext cx="1343637" cy="246221"/>
          </a:xfrm>
          <a:prstGeom prst="rect">
            <a:avLst/>
          </a:prstGeom>
          <a:noFill/>
        </p:spPr>
        <p:txBody>
          <a:bodyPr wrap="none" rtlCol="0">
            <a:spAutoFit/>
          </a:bodyPr>
          <a:lstStyle/>
          <a:p>
            <a:r>
              <a:rPr lang="en-US" sz="1000" dirty="0" smtClean="0">
                <a:solidFill>
                  <a:srgbClr val="FF0000"/>
                </a:solidFill>
              </a:rPr>
              <a:t>100k quad boundary</a:t>
            </a:r>
          </a:p>
        </p:txBody>
      </p:sp>
      <p:sp>
        <p:nvSpPr>
          <p:cNvPr id="3" name="TextBox 2"/>
          <p:cNvSpPr txBox="1"/>
          <p:nvPr/>
        </p:nvSpPr>
        <p:spPr>
          <a:xfrm>
            <a:off x="5976245" y="2340373"/>
            <a:ext cx="1579278" cy="246221"/>
          </a:xfrm>
          <a:prstGeom prst="rect">
            <a:avLst/>
          </a:prstGeom>
          <a:noFill/>
        </p:spPr>
        <p:txBody>
          <a:bodyPr wrap="none" rtlCol="0">
            <a:spAutoFit/>
          </a:bodyPr>
          <a:lstStyle/>
          <a:p>
            <a:r>
              <a:rPr lang="en-US" sz="1000" dirty="0" err="1" smtClean="0">
                <a:solidFill>
                  <a:schemeClr val="bg1"/>
                </a:solidFill>
              </a:rPr>
              <a:t>NHDWaterbody</a:t>
            </a:r>
            <a:r>
              <a:rPr lang="en-US" sz="1000" dirty="0" smtClean="0">
                <a:solidFill>
                  <a:schemeClr val="bg1"/>
                </a:solidFill>
              </a:rPr>
              <a:t> </a:t>
            </a:r>
            <a:r>
              <a:rPr lang="en-US" sz="1000" dirty="0" err="1" smtClean="0">
                <a:solidFill>
                  <a:schemeClr val="bg1"/>
                </a:solidFill>
              </a:rPr>
              <a:t>ComIDs</a:t>
            </a:r>
            <a:endParaRPr lang="en-US" sz="1000" dirty="0">
              <a:solidFill>
                <a:schemeClr val="bg1"/>
              </a:solidFill>
            </a:endParaRPr>
          </a:p>
        </p:txBody>
      </p:sp>
      <p:sp>
        <p:nvSpPr>
          <p:cNvPr id="10" name="TextBox 9"/>
          <p:cNvSpPr txBox="1"/>
          <p:nvPr/>
        </p:nvSpPr>
        <p:spPr>
          <a:xfrm rot="5400000">
            <a:off x="5744597" y="6063071"/>
            <a:ext cx="1343637" cy="246221"/>
          </a:xfrm>
          <a:prstGeom prst="rect">
            <a:avLst/>
          </a:prstGeom>
          <a:noFill/>
        </p:spPr>
        <p:txBody>
          <a:bodyPr wrap="none" rtlCol="0">
            <a:spAutoFit/>
          </a:bodyPr>
          <a:lstStyle/>
          <a:p>
            <a:r>
              <a:rPr lang="en-US" sz="1000" dirty="0" smtClean="0">
                <a:solidFill>
                  <a:srgbClr val="FF0000"/>
                </a:solidFill>
              </a:rPr>
              <a:t>100k quad boundary</a:t>
            </a:r>
          </a:p>
        </p:txBody>
      </p:sp>
      <p:sp>
        <p:nvSpPr>
          <p:cNvPr id="11" name="Rectangle 10"/>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p:cNvSpPr>
          <p:nvPr>
            <p:ph type="title"/>
          </p:nvPr>
        </p:nvSpPr>
        <p:spPr/>
        <p:txBody>
          <a:bodyPr>
            <a:normAutofit fontScale="90000"/>
          </a:bodyPr>
          <a:lstStyle/>
          <a:p>
            <a:r>
              <a:rPr lang="en-US" altLang="en-US" smtClean="0"/>
              <a:t>Multiple lakes as one single lake</a:t>
            </a:r>
            <a:br>
              <a:rPr lang="en-US" altLang="en-US" smtClean="0"/>
            </a:br>
            <a:endParaRPr lang="en-US" altLang="en-US" dirty="0" smtClean="0"/>
          </a:p>
        </p:txBody>
      </p:sp>
      <p:sp>
        <p:nvSpPr>
          <p:cNvPr id="5" name="Slide Number Placeholder 5"/>
          <p:cNvSpPr>
            <a:spLocks noGrp="1"/>
          </p:cNvSpPr>
          <p:nvPr>
            <p:ph type="sldNum" sz="quarter" idx="12"/>
          </p:nvPr>
        </p:nvSpPr>
        <p:spPr/>
        <p:txBody>
          <a:bodyPr/>
          <a:lstStyle/>
          <a:p>
            <a:fld id="{88440985-05B1-427B-A70A-2467B111265E}" type="slidenum">
              <a:rPr lang="en-US" altLang="en-US" smtClean="0"/>
              <a:pPr/>
              <a:t>13</a:t>
            </a:fld>
            <a:endParaRPr lang="en-US" altLang="en-US"/>
          </a:p>
        </p:txBody>
      </p:sp>
      <p:pic>
        <p:nvPicPr>
          <p:cNvPr id="191493" name="Picture 5" descr="multilak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914400"/>
            <a:ext cx="7239000" cy="5149454"/>
          </a:xfrm>
          <a:prstGeom prst="rect">
            <a:avLst/>
          </a:prstGeom>
          <a:noFill/>
          <a:extLst>
            <a:ext uri="{909E8E84-426E-40DD-AFC4-6F175D3DCCD1}">
              <a14:hiddenFill xmlns:a14="http://schemas.microsoft.com/office/drawing/2010/main">
                <a:solidFill>
                  <a:srgbClr val="FFFFFF"/>
                </a:solidFill>
              </a14:hiddenFill>
            </a:ext>
          </a:extLst>
        </p:spPr>
      </p:pic>
      <p:sp>
        <p:nvSpPr>
          <p:cNvPr id="191494" name="Text Box 6"/>
          <p:cNvSpPr txBox="1">
            <a:spLocks noChangeArrowheads="1"/>
          </p:cNvSpPr>
          <p:nvPr/>
        </p:nvSpPr>
        <p:spPr bwMode="auto">
          <a:xfrm>
            <a:off x="1625600" y="1300163"/>
            <a:ext cx="3197225" cy="650875"/>
          </a:xfrm>
          <a:prstGeom prst="rect">
            <a:avLst/>
          </a:prstGeom>
          <a:solidFill>
            <a:srgbClr val="FFFFAF"/>
          </a:solidFill>
          <a:ln w="9525">
            <a:solidFill>
              <a:schemeClr val="bg1"/>
            </a:solidFill>
            <a:miter lim="800000"/>
            <a:headEnd/>
            <a:tailEnd/>
          </a:ln>
          <a:effectLst/>
          <a:extLst/>
        </p:spPr>
        <p:txBody>
          <a:bodyPr wrap="none">
            <a:spAutoFit/>
          </a:bodyPr>
          <a:lstStyle/>
          <a:p>
            <a:r>
              <a:rPr lang="en-US" altLang="en-US" dirty="0">
                <a:solidFill>
                  <a:sysClr val="windowText" lastClr="000000"/>
                </a:solidFill>
              </a:rPr>
              <a:t>SQL QUERY</a:t>
            </a:r>
          </a:p>
          <a:p>
            <a:r>
              <a:rPr lang="en-US" altLang="en-US" dirty="0">
                <a:solidFill>
                  <a:sysClr val="windowText" lastClr="000000"/>
                </a:solidFill>
              </a:rPr>
              <a:t>GNIS_NAME = ‘Square Lake’</a:t>
            </a:r>
          </a:p>
        </p:txBody>
      </p:sp>
      <p:sp>
        <p:nvSpPr>
          <p:cNvPr id="7" name="Rectangle 6"/>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p:nvPr>
        </p:nvSpPr>
        <p:spPr/>
        <p:txBody>
          <a:bodyPr>
            <a:normAutofit/>
          </a:bodyPr>
          <a:lstStyle/>
          <a:p>
            <a:r>
              <a:rPr lang="en-US" altLang="en-US" dirty="0"/>
              <a:t>Source </a:t>
            </a:r>
            <a:r>
              <a:rPr lang="en-US" altLang="en-US" dirty="0" smtClean="0"/>
              <a:t>Dataset </a:t>
            </a:r>
            <a:r>
              <a:rPr lang="en-US" altLang="en-US" dirty="0"/>
              <a:t>C</a:t>
            </a:r>
            <a:r>
              <a:rPr lang="en-US" altLang="en-US" dirty="0" smtClean="0"/>
              <a:t>onflicts</a:t>
            </a:r>
            <a:endParaRPr lang="en-US" altLang="en-US" sz="3600" dirty="0" smtClean="0"/>
          </a:p>
        </p:txBody>
      </p:sp>
      <p:sp>
        <p:nvSpPr>
          <p:cNvPr id="74755" name="Rectangle 3"/>
          <p:cNvSpPr>
            <a:spLocks noGrp="1"/>
          </p:cNvSpPr>
          <p:nvPr>
            <p:ph idx="1"/>
          </p:nvPr>
        </p:nvSpPr>
        <p:spPr/>
        <p:txBody>
          <a:bodyPr/>
          <a:lstStyle/>
          <a:p>
            <a:r>
              <a:rPr lang="en-US" altLang="en-US" sz="3000" dirty="0" smtClean="0"/>
              <a:t>Inconsistencies between:</a:t>
            </a:r>
          </a:p>
          <a:p>
            <a:pPr lvl="1"/>
            <a:r>
              <a:rPr lang="en-US" altLang="en-US" sz="2600" dirty="0" smtClean="0"/>
              <a:t>Medium-resolution NHD</a:t>
            </a:r>
          </a:p>
          <a:p>
            <a:pPr lvl="1"/>
            <a:r>
              <a:rPr lang="en-US" altLang="en-US" sz="2600" dirty="0" smtClean="0"/>
              <a:t>HUC12 WBD</a:t>
            </a:r>
            <a:endParaRPr lang="en-US" altLang="en-US" sz="2000" dirty="0" smtClean="0"/>
          </a:p>
        </p:txBody>
      </p:sp>
      <p:sp>
        <p:nvSpPr>
          <p:cNvPr id="4" name="Slide Number Placeholder 5"/>
          <p:cNvSpPr>
            <a:spLocks noGrp="1"/>
          </p:cNvSpPr>
          <p:nvPr>
            <p:ph type="sldNum" sz="quarter" idx="12"/>
          </p:nvPr>
        </p:nvSpPr>
        <p:spPr/>
        <p:txBody>
          <a:bodyPr/>
          <a:lstStyle/>
          <a:p>
            <a:fld id="{EA5C1F80-0B57-4D72-9B88-CFFEF0DC8918}" type="slidenum">
              <a:rPr lang="en-US" altLang="en-US" smtClean="0"/>
              <a:pPr/>
              <a:t>14</a:t>
            </a:fld>
            <a:endParaRPr lang="en-US" altLang="en-US"/>
          </a:p>
        </p:txBody>
      </p:sp>
      <p:sp>
        <p:nvSpPr>
          <p:cNvPr id="5" name="Rectangle 4"/>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extLst>
      <p:ext uri="{BB962C8B-B14F-4D97-AF65-F5344CB8AC3E}">
        <p14:creationId xmlns:p14="http://schemas.microsoft.com/office/powerpoint/2010/main" val="415793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
        <p:nvSpPr>
          <p:cNvPr id="4" name="Slide Number Placeholder 3"/>
          <p:cNvSpPr>
            <a:spLocks noGrp="1"/>
          </p:cNvSpPr>
          <p:nvPr>
            <p:ph type="sldNum" sz="quarter" idx="10"/>
          </p:nvPr>
        </p:nvSpPr>
        <p:spPr/>
        <p:txBody>
          <a:bodyPr/>
          <a:lstStyle/>
          <a:p>
            <a:fld id="{40BB5BDF-E9F2-4BA0-8CCD-EDF6B1BBEF1E}" type="slidenum">
              <a:rPr lang="en-US" altLang="en-US" smtClean="0">
                <a:solidFill>
                  <a:prstClr val="black"/>
                </a:solidFill>
              </a:rPr>
              <a:pPr/>
              <a:t>15</a:t>
            </a:fld>
            <a:endParaRPr lang="en-US" altLang="en-US">
              <a:solidFill>
                <a:prstClr val="black"/>
              </a:solidFill>
            </a:endParaRPr>
          </a:p>
        </p:txBody>
      </p:sp>
      <p:sp>
        <p:nvSpPr>
          <p:cNvPr id="7" name="TextBox 6"/>
          <p:cNvSpPr txBox="1"/>
          <p:nvPr/>
        </p:nvSpPr>
        <p:spPr>
          <a:xfrm>
            <a:off x="1716089" y="827094"/>
            <a:ext cx="5711820" cy="369332"/>
          </a:xfrm>
          <a:prstGeom prst="rect">
            <a:avLst/>
          </a:prstGeom>
          <a:solidFill>
            <a:schemeClr val="bg1"/>
          </a:solidFill>
        </p:spPr>
        <p:txBody>
          <a:bodyPr wrap="none" rtlCol="0">
            <a:spAutoFit/>
          </a:bodyPr>
          <a:lstStyle/>
          <a:p>
            <a:r>
              <a:rPr lang="en-US" dirty="0" smtClean="0">
                <a:solidFill>
                  <a:prstClr val="black"/>
                </a:solidFill>
              </a:rPr>
              <a:t>Headwater flowline crosses a HUC 12 divide in error</a:t>
            </a:r>
            <a:endParaRPr lang="en-US" dirty="0">
              <a:solidFill>
                <a:prstClr val="black"/>
              </a:solidFill>
            </a:endParaRPr>
          </a:p>
        </p:txBody>
      </p:sp>
      <p:cxnSp>
        <p:nvCxnSpPr>
          <p:cNvPr id="10" name="Straight Arrow Connector 9"/>
          <p:cNvCxnSpPr/>
          <p:nvPr/>
        </p:nvCxnSpPr>
        <p:spPr>
          <a:xfrm flipH="1">
            <a:off x="1752600" y="1196426"/>
            <a:ext cx="1219200" cy="1241974"/>
          </a:xfrm>
          <a:prstGeom prst="straightConnector1">
            <a:avLst/>
          </a:prstGeom>
          <a:ln w="28575">
            <a:solidFill>
              <a:srgbClr val="FFFF19"/>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0307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
        <p:nvSpPr>
          <p:cNvPr id="4" name="Slide Number Placeholder 3"/>
          <p:cNvSpPr>
            <a:spLocks noGrp="1"/>
          </p:cNvSpPr>
          <p:nvPr>
            <p:ph type="sldNum" sz="quarter" idx="10"/>
          </p:nvPr>
        </p:nvSpPr>
        <p:spPr/>
        <p:txBody>
          <a:bodyPr/>
          <a:lstStyle/>
          <a:p>
            <a:fld id="{40BB5BDF-E9F2-4BA0-8CCD-EDF6B1BBEF1E}" type="slidenum">
              <a:rPr lang="en-US" altLang="en-US" smtClean="0">
                <a:solidFill>
                  <a:prstClr val="black"/>
                </a:solidFill>
              </a:rPr>
              <a:pPr/>
              <a:t>16</a:t>
            </a:fld>
            <a:endParaRPr lang="en-US" altLang="en-US">
              <a:solidFill>
                <a:prstClr val="black"/>
              </a:solidFill>
            </a:endParaRPr>
          </a:p>
        </p:txBody>
      </p:sp>
      <p:sp>
        <p:nvSpPr>
          <p:cNvPr id="7" name="TextBox 6"/>
          <p:cNvSpPr txBox="1"/>
          <p:nvPr/>
        </p:nvSpPr>
        <p:spPr>
          <a:xfrm>
            <a:off x="457200" y="1034534"/>
            <a:ext cx="8229600" cy="646331"/>
          </a:xfrm>
          <a:prstGeom prst="rect">
            <a:avLst/>
          </a:prstGeom>
          <a:solidFill>
            <a:schemeClr val="bg1"/>
          </a:solidFill>
          <a:ln>
            <a:solidFill>
              <a:schemeClr val="bg2"/>
            </a:solidFill>
          </a:ln>
        </p:spPr>
        <p:txBody>
          <a:bodyPr wrap="square" rtlCol="0">
            <a:spAutoFit/>
          </a:bodyPr>
          <a:lstStyle/>
          <a:p>
            <a:r>
              <a:rPr lang="en-US" dirty="0" smtClean="0">
                <a:solidFill>
                  <a:prstClr val="black"/>
                </a:solidFill>
              </a:rPr>
              <a:t>Headwater NHD Flowline also extends beyond its delineated catchment boundary</a:t>
            </a:r>
            <a:endParaRPr lang="en-US" dirty="0">
              <a:solidFill>
                <a:prstClr val="black"/>
              </a:solidFill>
            </a:endParaRPr>
          </a:p>
        </p:txBody>
      </p:sp>
      <p:cxnSp>
        <p:nvCxnSpPr>
          <p:cNvPr id="10" name="Straight Arrow Connector 9"/>
          <p:cNvCxnSpPr/>
          <p:nvPr/>
        </p:nvCxnSpPr>
        <p:spPr>
          <a:xfrm flipH="1">
            <a:off x="1524000" y="1403866"/>
            <a:ext cx="457200" cy="88213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48198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
        <p:nvSpPr>
          <p:cNvPr id="4" name="Slide Number Placeholder 3"/>
          <p:cNvSpPr>
            <a:spLocks noGrp="1"/>
          </p:cNvSpPr>
          <p:nvPr>
            <p:ph type="sldNum" sz="quarter" idx="10"/>
          </p:nvPr>
        </p:nvSpPr>
        <p:spPr/>
        <p:txBody>
          <a:bodyPr/>
          <a:lstStyle/>
          <a:p>
            <a:fld id="{40BB5BDF-E9F2-4BA0-8CCD-EDF6B1BBEF1E}" type="slidenum">
              <a:rPr lang="en-US" altLang="en-US" smtClean="0">
                <a:solidFill>
                  <a:prstClr val="black"/>
                </a:solidFill>
              </a:rPr>
              <a:pPr/>
              <a:t>17</a:t>
            </a:fld>
            <a:endParaRPr lang="en-US" altLang="en-US">
              <a:solidFill>
                <a:prstClr val="black"/>
              </a:solidFill>
            </a:endParaRPr>
          </a:p>
        </p:txBody>
      </p:sp>
      <p:sp>
        <p:nvSpPr>
          <p:cNvPr id="6" name="TextBox 5"/>
          <p:cNvSpPr txBox="1"/>
          <p:nvPr/>
        </p:nvSpPr>
        <p:spPr>
          <a:xfrm>
            <a:off x="440373" y="261536"/>
            <a:ext cx="8024954" cy="461665"/>
          </a:xfrm>
          <a:prstGeom prst="rect">
            <a:avLst/>
          </a:prstGeom>
          <a:solidFill>
            <a:schemeClr val="bg1"/>
          </a:solidFill>
          <a:ln>
            <a:noFill/>
          </a:ln>
        </p:spPr>
        <p:txBody>
          <a:bodyPr wrap="none" rtlCol="0">
            <a:spAutoFit/>
          </a:bodyPr>
          <a:lstStyle/>
          <a:p>
            <a:r>
              <a:rPr lang="en-US" sz="2400" dirty="0" err="1" smtClean="0">
                <a:solidFill>
                  <a:prstClr val="black"/>
                </a:solidFill>
              </a:rPr>
              <a:t>NHDPlus</a:t>
            </a:r>
            <a:r>
              <a:rPr lang="en-US" sz="2400" dirty="0" smtClean="0">
                <a:solidFill>
                  <a:prstClr val="black"/>
                </a:solidFill>
              </a:rPr>
              <a:t> </a:t>
            </a:r>
            <a:r>
              <a:rPr lang="en-US" sz="2400" dirty="0" err="1" smtClean="0">
                <a:solidFill>
                  <a:prstClr val="black"/>
                </a:solidFill>
              </a:rPr>
              <a:t>HydroDem</a:t>
            </a:r>
            <a:r>
              <a:rPr lang="en-US" sz="2400" dirty="0" smtClean="0">
                <a:solidFill>
                  <a:prstClr val="black"/>
                </a:solidFill>
              </a:rPr>
              <a:t> and Catchment Production Process </a:t>
            </a:r>
          </a:p>
        </p:txBody>
      </p:sp>
      <p:sp>
        <p:nvSpPr>
          <p:cNvPr id="7" name="TextBox 6"/>
          <p:cNvSpPr txBox="1"/>
          <p:nvPr/>
        </p:nvSpPr>
        <p:spPr>
          <a:xfrm>
            <a:off x="1644358" y="1752600"/>
            <a:ext cx="5616983" cy="523220"/>
          </a:xfrm>
          <a:prstGeom prst="rect">
            <a:avLst/>
          </a:prstGeom>
          <a:noFill/>
        </p:spPr>
        <p:txBody>
          <a:bodyPr wrap="square" rtlCol="0">
            <a:spAutoFit/>
          </a:bodyPr>
          <a:lstStyle/>
          <a:p>
            <a:r>
              <a:rPr lang="en-US" sz="1400" dirty="0" smtClean="0">
                <a:solidFill>
                  <a:prstClr val="black"/>
                </a:solidFill>
              </a:rPr>
              <a:t>1. Automated process identifies headwater </a:t>
            </a:r>
            <a:r>
              <a:rPr lang="en-US" sz="1400" dirty="0" err="1" smtClean="0">
                <a:solidFill>
                  <a:prstClr val="black"/>
                </a:solidFill>
              </a:rPr>
              <a:t>flowlines</a:t>
            </a:r>
            <a:r>
              <a:rPr lang="en-US" sz="1400" dirty="0" smtClean="0">
                <a:solidFill>
                  <a:prstClr val="black"/>
                </a:solidFill>
              </a:rPr>
              <a:t> that breach HUC12 divides</a:t>
            </a:r>
          </a:p>
        </p:txBody>
      </p:sp>
      <p:cxnSp>
        <p:nvCxnSpPr>
          <p:cNvPr id="9" name="Straight Arrow Connector 8"/>
          <p:cNvCxnSpPr/>
          <p:nvPr/>
        </p:nvCxnSpPr>
        <p:spPr>
          <a:xfrm flipH="1">
            <a:off x="1752600" y="2014210"/>
            <a:ext cx="1143000" cy="424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3429000" y="3368579"/>
            <a:ext cx="4648200" cy="842389"/>
            <a:chOff x="3817127" y="3272411"/>
            <a:chExt cx="4648200" cy="842389"/>
          </a:xfrm>
          <a:noFill/>
        </p:grpSpPr>
        <p:sp>
          <p:nvSpPr>
            <p:cNvPr id="11" name="TextBox 10"/>
            <p:cNvSpPr txBox="1"/>
            <p:nvPr/>
          </p:nvSpPr>
          <p:spPr>
            <a:xfrm>
              <a:off x="3817127" y="3272411"/>
              <a:ext cx="4648200" cy="523220"/>
            </a:xfrm>
            <a:prstGeom prst="rect">
              <a:avLst/>
            </a:prstGeom>
            <a:grpFill/>
            <a:ln>
              <a:noFill/>
            </a:ln>
          </p:spPr>
          <p:txBody>
            <a:bodyPr wrap="square" rtlCol="0">
              <a:spAutoFit/>
            </a:bodyPr>
            <a:lstStyle/>
            <a:p>
              <a:r>
                <a:rPr lang="en-US" sz="1400" dirty="0" smtClean="0">
                  <a:solidFill>
                    <a:prstClr val="black"/>
                  </a:solidFill>
                </a:rPr>
                <a:t>2. Automated process then</a:t>
              </a:r>
              <a:r>
                <a:rPr lang="en-US" sz="1400" dirty="0">
                  <a:solidFill>
                    <a:prstClr val="black"/>
                  </a:solidFill>
                </a:rPr>
                <a:t> </a:t>
              </a:r>
              <a:r>
                <a:rPr lang="en-US" sz="1400" dirty="0" smtClean="0">
                  <a:solidFill>
                    <a:prstClr val="black"/>
                  </a:solidFill>
                </a:rPr>
                <a:t>trims back the </a:t>
              </a:r>
              <a:r>
                <a:rPr lang="en-US" sz="1400" dirty="0" err="1" smtClean="0">
                  <a:solidFill>
                    <a:prstClr val="black"/>
                  </a:solidFill>
                </a:rPr>
                <a:t>flowline</a:t>
              </a:r>
              <a:endParaRPr lang="en-US" sz="1400" dirty="0" smtClean="0">
                <a:solidFill>
                  <a:prstClr val="black"/>
                </a:solidFill>
              </a:endParaRPr>
            </a:p>
            <a:p>
              <a:r>
                <a:rPr lang="en-US" sz="1400" dirty="0" smtClean="0">
                  <a:solidFill>
                    <a:prstClr val="black"/>
                  </a:solidFill>
                </a:rPr>
                <a:t>in </a:t>
              </a:r>
              <a:r>
                <a:rPr lang="en-US" sz="1400" dirty="0" err="1" smtClean="0">
                  <a:solidFill>
                    <a:prstClr val="black"/>
                  </a:solidFill>
                </a:rPr>
                <a:t>NHDPlus</a:t>
              </a:r>
              <a:r>
                <a:rPr lang="en-US" sz="1400" dirty="0" smtClean="0">
                  <a:solidFill>
                    <a:prstClr val="black"/>
                  </a:solidFill>
                </a:rPr>
                <a:t> </a:t>
              </a:r>
              <a:r>
                <a:rPr lang="en-US" sz="1400" dirty="0" err="1" smtClean="0">
                  <a:solidFill>
                    <a:prstClr val="black"/>
                  </a:solidFill>
                </a:rPr>
                <a:t>BurnLineEvent</a:t>
              </a:r>
              <a:endParaRPr lang="en-US" sz="1400" dirty="0" smtClean="0">
                <a:solidFill>
                  <a:prstClr val="black"/>
                </a:solidFill>
              </a:endParaRPr>
            </a:p>
          </p:txBody>
        </p:sp>
        <p:cxnSp>
          <p:nvCxnSpPr>
            <p:cNvPr id="13" name="Straight Arrow Connector 12"/>
            <p:cNvCxnSpPr/>
            <p:nvPr/>
          </p:nvCxnSpPr>
          <p:spPr>
            <a:xfrm flipH="1">
              <a:off x="3962400" y="3534021"/>
              <a:ext cx="304800" cy="580779"/>
            </a:xfrm>
            <a:prstGeom prst="straightConnector1">
              <a:avLst/>
            </a:prstGeom>
            <a:grpFill/>
            <a:ln>
              <a:noFill/>
              <a:tailEnd type="arrow"/>
            </a:ln>
          </p:spPr>
          <p:style>
            <a:lnRef idx="1">
              <a:schemeClr val="accent1"/>
            </a:lnRef>
            <a:fillRef idx="0">
              <a:schemeClr val="accent1"/>
            </a:fillRef>
            <a:effectRef idx="0">
              <a:schemeClr val="accent1"/>
            </a:effectRef>
            <a:fontRef idx="minor">
              <a:schemeClr val="tx1"/>
            </a:fontRef>
          </p:style>
        </p:cxnSp>
      </p:grpSp>
      <p:cxnSp>
        <p:nvCxnSpPr>
          <p:cNvPr id="3" name="Straight Arrow Connector 2"/>
          <p:cNvCxnSpPr/>
          <p:nvPr/>
        </p:nvCxnSpPr>
        <p:spPr>
          <a:xfrm flipH="1">
            <a:off x="3574273" y="3505200"/>
            <a:ext cx="152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0968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40BB5BDF-E9F2-4BA0-8CCD-EDF6B1BBEF1E}" type="slidenum">
              <a:rPr lang="en-US" altLang="en-US" smtClean="0">
                <a:solidFill>
                  <a:prstClr val="black"/>
                </a:solidFill>
              </a:rPr>
              <a:pPr/>
              <a:t>18</a:t>
            </a:fld>
            <a:endParaRPr lang="en-US" altLang="en-US">
              <a:solidFill>
                <a:prstClr val="black"/>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470" y="0"/>
            <a:ext cx="8875059" cy="6858000"/>
          </a:xfrm>
          <a:prstGeom prst="rect">
            <a:avLst/>
          </a:prstGeom>
        </p:spPr>
      </p:pic>
      <p:sp>
        <p:nvSpPr>
          <p:cNvPr id="6" name="TextBox 5"/>
          <p:cNvSpPr txBox="1"/>
          <p:nvPr/>
        </p:nvSpPr>
        <p:spPr>
          <a:xfrm>
            <a:off x="381000" y="323671"/>
            <a:ext cx="8382000" cy="1200329"/>
          </a:xfrm>
          <a:prstGeom prst="rect">
            <a:avLst/>
          </a:prstGeom>
          <a:solidFill>
            <a:schemeClr val="bg1"/>
          </a:solidFill>
        </p:spPr>
        <p:txBody>
          <a:bodyPr wrap="square" rtlCol="0">
            <a:spAutoFit/>
          </a:bodyPr>
          <a:lstStyle/>
          <a:p>
            <a:endParaRPr lang="en-US" dirty="0">
              <a:solidFill>
                <a:prstClr val="white"/>
              </a:solidFill>
            </a:endParaRPr>
          </a:p>
          <a:p>
            <a:r>
              <a:rPr lang="en-US" dirty="0" smtClean="0">
                <a:solidFill>
                  <a:prstClr val="black"/>
                </a:solidFill>
              </a:rPr>
              <a:t>This version of the </a:t>
            </a:r>
            <a:r>
              <a:rPr lang="en-US" dirty="0" err="1" smtClean="0">
                <a:solidFill>
                  <a:prstClr val="black"/>
                </a:solidFill>
              </a:rPr>
              <a:t>flowline</a:t>
            </a:r>
            <a:r>
              <a:rPr lang="en-US" dirty="0" smtClean="0">
                <a:solidFill>
                  <a:prstClr val="black"/>
                </a:solidFill>
              </a:rPr>
              <a:t> network in </a:t>
            </a:r>
            <a:r>
              <a:rPr lang="en-US" dirty="0" err="1" smtClean="0">
                <a:solidFill>
                  <a:prstClr val="black"/>
                </a:solidFill>
              </a:rPr>
              <a:t>BurnLineEvent</a:t>
            </a:r>
            <a:r>
              <a:rPr lang="en-US" dirty="0" smtClean="0">
                <a:solidFill>
                  <a:prstClr val="black"/>
                </a:solidFill>
              </a:rPr>
              <a:t> is used to create the </a:t>
            </a:r>
            <a:r>
              <a:rPr lang="en-US" dirty="0" err="1" smtClean="0">
                <a:solidFill>
                  <a:prstClr val="black"/>
                </a:solidFill>
              </a:rPr>
              <a:t>HydroDEM</a:t>
            </a:r>
            <a:r>
              <a:rPr lang="en-US" dirty="0" smtClean="0">
                <a:solidFill>
                  <a:prstClr val="black"/>
                </a:solidFill>
              </a:rPr>
              <a:t> and </a:t>
            </a:r>
            <a:r>
              <a:rPr lang="en-US" dirty="0" err="1" smtClean="0">
                <a:solidFill>
                  <a:prstClr val="black"/>
                </a:solidFill>
              </a:rPr>
              <a:t>NHDPlus</a:t>
            </a:r>
            <a:r>
              <a:rPr lang="en-US" dirty="0" smtClean="0">
                <a:solidFill>
                  <a:prstClr val="black"/>
                </a:solidFill>
              </a:rPr>
              <a:t> catchments. </a:t>
            </a:r>
          </a:p>
          <a:p>
            <a:endParaRPr lang="en-US" dirty="0">
              <a:solidFill>
                <a:prstClr val="white"/>
              </a:solidFill>
            </a:endParaRPr>
          </a:p>
        </p:txBody>
      </p:sp>
      <p:cxnSp>
        <p:nvCxnSpPr>
          <p:cNvPr id="8" name="Straight Arrow Connector 7"/>
          <p:cNvCxnSpPr/>
          <p:nvPr/>
        </p:nvCxnSpPr>
        <p:spPr>
          <a:xfrm flipH="1">
            <a:off x="4114800" y="3886200"/>
            <a:ext cx="228600" cy="304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903034" y="3639291"/>
            <a:ext cx="1337930" cy="276999"/>
          </a:xfrm>
          <a:prstGeom prst="rect">
            <a:avLst/>
          </a:prstGeom>
          <a:noFill/>
        </p:spPr>
        <p:txBody>
          <a:bodyPr wrap="none" rtlCol="0">
            <a:spAutoFit/>
          </a:bodyPr>
          <a:lstStyle/>
          <a:p>
            <a:r>
              <a:rPr lang="en-US" sz="1200" dirty="0" smtClean="0">
                <a:solidFill>
                  <a:prstClr val="black"/>
                </a:solidFill>
              </a:rPr>
              <a:t>Trimmed </a:t>
            </a:r>
            <a:r>
              <a:rPr lang="en-US" sz="1200" dirty="0" err="1" smtClean="0">
                <a:solidFill>
                  <a:prstClr val="black"/>
                </a:solidFill>
              </a:rPr>
              <a:t>flowline</a:t>
            </a:r>
            <a:endParaRPr lang="en-US" sz="1200" dirty="0">
              <a:solidFill>
                <a:prstClr val="black"/>
              </a:solidFill>
            </a:endParaRPr>
          </a:p>
        </p:txBody>
      </p:sp>
    </p:spTree>
    <p:extLst>
      <p:ext uri="{BB962C8B-B14F-4D97-AF65-F5344CB8AC3E}">
        <p14:creationId xmlns:p14="http://schemas.microsoft.com/office/powerpoint/2010/main" val="39790212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p:cNvSpPr>
          <p:nvPr>
            <p:ph type="title"/>
          </p:nvPr>
        </p:nvSpPr>
        <p:spPr/>
        <p:txBody>
          <a:bodyPr/>
          <a:lstStyle/>
          <a:p>
            <a:r>
              <a:rPr lang="en-US" altLang="en-US" smtClean="0"/>
              <a:t>Objectives</a:t>
            </a:r>
            <a:endParaRPr lang="en-US" altLang="en-US" dirty="0" smtClean="0"/>
          </a:p>
        </p:txBody>
      </p:sp>
      <p:sp>
        <p:nvSpPr>
          <p:cNvPr id="67586" name="Rectangle 2"/>
          <p:cNvSpPr>
            <a:spLocks noGrp="1"/>
          </p:cNvSpPr>
          <p:nvPr>
            <p:ph idx="1"/>
          </p:nvPr>
        </p:nvSpPr>
        <p:spPr/>
        <p:txBody>
          <a:bodyPr/>
          <a:lstStyle/>
          <a:p>
            <a:pPr lvl="0"/>
            <a:r>
              <a:rPr lang="en-US" altLang="en-US" dirty="0" smtClean="0"/>
              <a:t>To provide examples of possible data curiosities and anomalies (artifacts) that a NHDPlus user may encounter.</a:t>
            </a:r>
          </a:p>
        </p:txBody>
      </p:sp>
      <p:sp>
        <p:nvSpPr>
          <p:cNvPr id="4" name="Slide Number Placeholder 5"/>
          <p:cNvSpPr>
            <a:spLocks noGrp="1"/>
          </p:cNvSpPr>
          <p:nvPr>
            <p:ph type="sldNum" sz="quarter" idx="12"/>
          </p:nvPr>
        </p:nvSpPr>
        <p:spPr/>
        <p:txBody>
          <a:bodyPr/>
          <a:lstStyle/>
          <a:p>
            <a:fld id="{52D520A8-A2EF-470E-86E2-F2B9CA8C81B2}" type="slidenum">
              <a:rPr lang="en-US" altLang="en-US" smtClean="0"/>
              <a:pPr/>
              <a:t>1</a:t>
            </a:fld>
            <a:endParaRPr lang="en-US" altLang="en-US"/>
          </a:p>
        </p:txBody>
      </p:sp>
      <p:sp>
        <p:nvSpPr>
          <p:cNvPr id="6" name="Rectangle 5"/>
          <p:cNvSpPr/>
          <p:nvPr/>
        </p:nvSpPr>
        <p:spPr>
          <a:xfrm>
            <a:off x="76200" y="6400800"/>
            <a:ext cx="1021433"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Objectives</a:t>
            </a:r>
          </a:p>
        </p:txBody>
      </p:sp>
    </p:spTree>
    <p:extLst>
      <p:ext uri="{BB962C8B-B14F-4D97-AF65-F5344CB8AC3E}">
        <p14:creationId xmlns:p14="http://schemas.microsoft.com/office/powerpoint/2010/main" val="1749129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p:cNvSpPr>
          <p:nvPr>
            <p:ph type="title"/>
          </p:nvPr>
        </p:nvSpPr>
        <p:spPr/>
        <p:txBody>
          <a:bodyPr>
            <a:normAutofit fontScale="90000"/>
          </a:bodyPr>
          <a:lstStyle/>
          <a:p>
            <a:r>
              <a:rPr lang="en-US" altLang="en-US" sz="4000" dirty="0" smtClean="0"/>
              <a:t>NHD Estuary Closure lines can be different from other sources</a:t>
            </a:r>
          </a:p>
        </p:txBody>
      </p:sp>
      <p:sp>
        <p:nvSpPr>
          <p:cNvPr id="8" name="Slide Number Placeholder 5"/>
          <p:cNvSpPr>
            <a:spLocks noGrp="1"/>
          </p:cNvSpPr>
          <p:nvPr>
            <p:ph type="sldNum" sz="quarter" idx="12"/>
          </p:nvPr>
        </p:nvSpPr>
        <p:spPr/>
        <p:txBody>
          <a:bodyPr/>
          <a:lstStyle/>
          <a:p>
            <a:fld id="{C9D038A3-4235-408E-894B-06F02C5524CC}" type="slidenum">
              <a:rPr lang="en-US" altLang="en-US"/>
              <a:pPr/>
              <a:t>19</a:t>
            </a:fld>
            <a:endParaRPr lang="en-US" altLang="en-US"/>
          </a:p>
        </p:txBody>
      </p:sp>
      <p:pic>
        <p:nvPicPr>
          <p:cNvPr id="225283" name="Picture 3" descr="delaware howfartogo withCA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04938"/>
            <a:ext cx="7781925" cy="5453062"/>
          </a:xfrm>
          <a:prstGeom prst="rect">
            <a:avLst/>
          </a:prstGeom>
          <a:noFill/>
          <a:extLst>
            <a:ext uri="{909E8E84-426E-40DD-AFC4-6F175D3DCCD1}">
              <a14:hiddenFill xmlns:a14="http://schemas.microsoft.com/office/drawing/2010/main">
                <a:solidFill>
                  <a:srgbClr val="FFFFFF"/>
                </a:solidFill>
              </a14:hiddenFill>
            </a:ext>
          </a:extLst>
        </p:spPr>
      </p:pic>
      <p:sp>
        <p:nvSpPr>
          <p:cNvPr id="225284" name="Rectangle 4"/>
          <p:cNvSpPr>
            <a:spLocks noChangeArrowheads="1"/>
          </p:cNvSpPr>
          <p:nvPr/>
        </p:nvSpPr>
        <p:spPr bwMode="auto">
          <a:xfrm>
            <a:off x="5486400" y="2057400"/>
            <a:ext cx="2514600" cy="457200"/>
          </a:xfrm>
          <a:prstGeom prst="rect">
            <a:avLst/>
          </a:prstGeom>
          <a:solidFill>
            <a:srgbClr val="FFFFBE"/>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en-US" dirty="0"/>
              <a:t>NHD Estuary closure </a:t>
            </a:r>
          </a:p>
        </p:txBody>
      </p:sp>
      <p:sp>
        <p:nvSpPr>
          <p:cNvPr id="225285" name="Line 5"/>
          <p:cNvSpPr>
            <a:spLocks noChangeShapeType="1"/>
          </p:cNvSpPr>
          <p:nvPr/>
        </p:nvSpPr>
        <p:spPr bwMode="auto">
          <a:xfrm flipH="1">
            <a:off x="4876800" y="2514600"/>
            <a:ext cx="1600200" cy="19050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286" name="Rectangle 6"/>
          <p:cNvSpPr>
            <a:spLocks noChangeArrowheads="1"/>
          </p:cNvSpPr>
          <p:nvPr/>
        </p:nvSpPr>
        <p:spPr bwMode="auto">
          <a:xfrm>
            <a:off x="1676400" y="5638800"/>
            <a:ext cx="2514600" cy="457200"/>
          </a:xfrm>
          <a:prstGeom prst="rect">
            <a:avLst/>
          </a:prstGeom>
          <a:solidFill>
            <a:srgbClr val="FFFFBE"/>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en-US" dirty="0"/>
              <a:t>NOAA Estuary closure </a:t>
            </a:r>
          </a:p>
        </p:txBody>
      </p:sp>
      <p:sp>
        <p:nvSpPr>
          <p:cNvPr id="225287" name="Line 7"/>
          <p:cNvSpPr>
            <a:spLocks noChangeShapeType="1"/>
          </p:cNvSpPr>
          <p:nvPr/>
        </p:nvSpPr>
        <p:spPr bwMode="auto">
          <a:xfrm>
            <a:off x="4191000" y="5791200"/>
            <a:ext cx="1828800" cy="4572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Rectangle 9"/>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0BB5BDF-E9F2-4BA0-8CCD-EDF6B1BBEF1E}" type="slidenum">
              <a:rPr lang="en-US" altLang="en-US" smtClean="0"/>
              <a:pPr/>
              <a:t>20</a:t>
            </a:fld>
            <a:endParaRPr lang="en-US" altLang="en-US"/>
          </a:p>
        </p:txBody>
      </p:sp>
      <p:sp>
        <p:nvSpPr>
          <p:cNvPr id="7" name="Rectangle 3"/>
          <p:cNvSpPr>
            <a:spLocks/>
          </p:cNvSpPr>
          <p:nvPr/>
        </p:nvSpPr>
        <p:spPr bwMode="auto">
          <a:xfrm>
            <a:off x="67827" y="2819400"/>
            <a:ext cx="3200400" cy="1981200"/>
          </a:xfrm>
          <a:prstGeom prst="rect">
            <a:avLst/>
          </a:prstGeom>
          <a:noFill/>
          <a:ln>
            <a:noFill/>
          </a:ln>
          <a:effectLst>
            <a:outerShdw dist="12700" algn="ctr" rotWithShape="0">
              <a:schemeClr val="bg1">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b"/>
          <a:lstStyle>
            <a:lvl1pPr algn="l">
              <a:defRPr sz="4400">
                <a:solidFill>
                  <a:srgbClr val="99CCFF"/>
                </a:solidFill>
                <a:latin typeface="Arial" charset="0"/>
              </a:defRPr>
            </a:lvl1pPr>
            <a:lvl2pPr algn="l">
              <a:defRPr sz="4400">
                <a:solidFill>
                  <a:srgbClr val="99CCFF"/>
                </a:solidFill>
                <a:latin typeface="Arial" charset="0"/>
              </a:defRPr>
            </a:lvl2pPr>
            <a:lvl3pPr algn="l">
              <a:defRPr sz="4400">
                <a:solidFill>
                  <a:srgbClr val="99CCFF"/>
                </a:solidFill>
                <a:latin typeface="Arial" charset="0"/>
              </a:defRPr>
            </a:lvl3pPr>
            <a:lvl4pPr algn="l">
              <a:defRPr sz="4400">
                <a:solidFill>
                  <a:srgbClr val="99CCFF"/>
                </a:solidFill>
                <a:latin typeface="Arial" charset="0"/>
              </a:defRPr>
            </a:lvl4pPr>
            <a:lvl5pPr algn="l">
              <a:defRPr sz="4400">
                <a:solidFill>
                  <a:srgbClr val="99CCFF"/>
                </a:solidFill>
                <a:latin typeface="Arial" charset="0"/>
              </a:defRPr>
            </a:lvl5pPr>
            <a:lvl6pPr marL="457200" fontAlgn="base">
              <a:spcBef>
                <a:spcPct val="0"/>
              </a:spcBef>
              <a:spcAft>
                <a:spcPct val="0"/>
              </a:spcAft>
              <a:defRPr sz="4400">
                <a:solidFill>
                  <a:srgbClr val="99CCFF"/>
                </a:solidFill>
                <a:latin typeface="Arial" charset="0"/>
              </a:defRPr>
            </a:lvl6pPr>
            <a:lvl7pPr marL="914400" fontAlgn="base">
              <a:spcBef>
                <a:spcPct val="0"/>
              </a:spcBef>
              <a:spcAft>
                <a:spcPct val="0"/>
              </a:spcAft>
              <a:defRPr sz="4400">
                <a:solidFill>
                  <a:srgbClr val="99CCFF"/>
                </a:solidFill>
                <a:latin typeface="Arial" charset="0"/>
              </a:defRPr>
            </a:lvl7pPr>
            <a:lvl8pPr marL="1371600" fontAlgn="base">
              <a:spcBef>
                <a:spcPct val="0"/>
              </a:spcBef>
              <a:spcAft>
                <a:spcPct val="0"/>
              </a:spcAft>
              <a:defRPr sz="4400">
                <a:solidFill>
                  <a:srgbClr val="99CCFF"/>
                </a:solidFill>
                <a:latin typeface="Arial" charset="0"/>
              </a:defRPr>
            </a:lvl8pPr>
            <a:lvl9pPr marL="1828800" fontAlgn="base">
              <a:spcBef>
                <a:spcPct val="0"/>
              </a:spcBef>
              <a:spcAft>
                <a:spcPct val="0"/>
              </a:spcAft>
              <a:defRPr sz="4400">
                <a:solidFill>
                  <a:srgbClr val="99CCFF"/>
                </a:solidFill>
                <a:latin typeface="Arial" charset="0"/>
              </a:defRPr>
            </a:lvl9pPr>
          </a:lstStyle>
          <a:p>
            <a:endParaRPr lang="en-US" altLang="en-US" sz="2800" dirty="0">
              <a:solidFill>
                <a:srgbClr val="FFC000"/>
              </a:solidFill>
            </a:endParaRPr>
          </a:p>
        </p:txBody>
      </p:sp>
      <p:pic>
        <p:nvPicPr>
          <p:cNvPr id="5" name="Picture 4"/>
          <p:cNvPicPr>
            <a:picLocks noChangeAspect="1"/>
          </p:cNvPicPr>
          <p:nvPr/>
        </p:nvPicPr>
        <p:blipFill>
          <a:blip r:embed="rId3" cstate="print">
            <a:extLst>
              <a:ext uri="{BEBA8EAE-BF5A-486C-A8C5-ECC9F3942E4B}">
                <a14:imgProps xmlns:a14="http://schemas.microsoft.com/office/drawing/2010/main">
                  <a14:imgLayer r:embed="rId4">
                    <a14:imgEffect>
                      <a14:backgroundRemoval t="6274" b="89962" l="9951" r="89979">
                        <a14:foregroundMark x1="11362" y1="63612" x2="46718" y2="80742"/>
                        <a14:foregroundMark x1="12421" y1="81833" x2="47354" y2="65794"/>
                        <a14:foregroundMark x1="12209" y1="63612" x2="13409" y2="77141"/>
                        <a14:foregroundMark x1="14608" y1="63612" x2="38391" y2="63775"/>
                        <a14:foregroundMark x1="50388" y1="73650" x2="38391" y2="82160"/>
                        <a14:foregroundMark x1="19689" y1="81669" x2="45942" y2="81069"/>
                        <a14:foregroundMark x1="11574" y1="62684" x2="11150" y2="75232"/>
                        <a14:foregroundMark x1="47989" y1="77414" x2="47989" y2="79924"/>
                        <a14:foregroundMark x1="25829" y1="8020" x2="40226" y2="8183"/>
                        <a14:foregroundMark x1="29640" y1="6274" x2="33945" y2="9111"/>
                      </a14:backgroundRemoval>
                    </a14:imgEffect>
                  </a14:imgLayer>
                </a14:imgProps>
              </a:ext>
              <a:ext uri="{28A0092B-C50C-407E-A947-70E740481C1C}">
                <a14:useLocalDpi xmlns:a14="http://schemas.microsoft.com/office/drawing/2010/main" val="0"/>
              </a:ext>
            </a:extLst>
          </a:blip>
          <a:stretch>
            <a:fillRect/>
          </a:stretch>
        </p:blipFill>
        <p:spPr>
          <a:xfrm>
            <a:off x="2895600" y="1"/>
            <a:ext cx="6248400" cy="8086164"/>
          </a:xfrm>
          <a:prstGeom prst="rect">
            <a:avLst/>
          </a:prstGeom>
        </p:spPr>
      </p:pic>
      <p:sp>
        <p:nvSpPr>
          <p:cNvPr id="3" name="Content Placeholder 2"/>
          <p:cNvSpPr>
            <a:spLocks noGrp="1"/>
          </p:cNvSpPr>
          <p:nvPr>
            <p:ph idx="1"/>
          </p:nvPr>
        </p:nvSpPr>
        <p:spPr>
          <a:xfrm>
            <a:off x="457200" y="1481328"/>
            <a:ext cx="3429000" cy="4525963"/>
          </a:xfrm>
        </p:spPr>
        <p:txBody>
          <a:bodyPr>
            <a:normAutofit/>
          </a:bodyPr>
          <a:lstStyle/>
          <a:p>
            <a:pPr marL="58738" indent="0">
              <a:buNone/>
            </a:pPr>
            <a:r>
              <a:rPr lang="en-US" altLang="en-US" sz="2400" dirty="0" smtClean="0"/>
              <a:t>Inconsistencies </a:t>
            </a:r>
            <a:r>
              <a:rPr lang="en-US" altLang="en-US" sz="2400" dirty="0"/>
              <a:t>between NHDPlus Catchments and WBD </a:t>
            </a:r>
            <a:r>
              <a:rPr lang="en-US" altLang="en-US" sz="2400" dirty="0" smtClean="0"/>
              <a:t>HUC-12s especially </a:t>
            </a:r>
            <a:r>
              <a:rPr lang="en-US" altLang="en-US" sz="2400" dirty="0"/>
              <a:t>at outlets</a:t>
            </a:r>
          </a:p>
          <a:p>
            <a:endParaRPr lang="en-US" altLang="en-US" sz="2400" dirty="0"/>
          </a:p>
          <a:p>
            <a:endParaRPr lang="en-US" dirty="0"/>
          </a:p>
        </p:txBody>
      </p:sp>
      <p:sp>
        <p:nvSpPr>
          <p:cNvPr id="8" name="Rectangle 7"/>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extLst>
      <p:ext uri="{BB962C8B-B14F-4D97-AF65-F5344CB8AC3E}">
        <p14:creationId xmlns:p14="http://schemas.microsoft.com/office/powerpoint/2010/main" val="1717552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2438400" cy="4525963"/>
          </a:xfrm>
        </p:spPr>
        <p:txBody>
          <a:bodyPr>
            <a:normAutofit/>
          </a:bodyPr>
          <a:lstStyle/>
          <a:p>
            <a:pPr marL="58738" indent="0">
              <a:buNone/>
            </a:pPr>
            <a:r>
              <a:rPr lang="en-US" sz="2400" dirty="0"/>
              <a:t>Source WBD can have delineation inaccuracies</a:t>
            </a:r>
          </a:p>
        </p:txBody>
      </p:sp>
      <p:sp>
        <p:nvSpPr>
          <p:cNvPr id="4" name="Slide Number Placeholder 5"/>
          <p:cNvSpPr>
            <a:spLocks noGrp="1"/>
          </p:cNvSpPr>
          <p:nvPr>
            <p:ph type="sldNum" sz="quarter" idx="12"/>
          </p:nvPr>
        </p:nvSpPr>
        <p:spPr/>
        <p:txBody>
          <a:bodyPr/>
          <a:lstStyle/>
          <a:p>
            <a:fld id="{FB0669C5-A609-45B0-A1AC-8A95305E433C}" type="slidenum">
              <a:rPr lang="en-US" altLang="en-US"/>
              <a:pPr/>
              <a:t>21</a:t>
            </a:fld>
            <a:endParaRPr lang="en-US" altLang="en-US"/>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5855" y="152400"/>
            <a:ext cx="6938146" cy="5943600"/>
          </a:xfrm>
          <a:prstGeom prst="rect">
            <a:avLst/>
          </a:prstGeom>
        </p:spPr>
      </p:pic>
      <p:sp>
        <p:nvSpPr>
          <p:cNvPr id="7" name="Rectangle 6"/>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p:cNvSpPr>
          <p:nvPr>
            <p:ph type="title"/>
          </p:nvPr>
        </p:nvSpPr>
        <p:spPr/>
        <p:txBody>
          <a:bodyPr>
            <a:normAutofit fontScale="90000"/>
          </a:bodyPr>
          <a:lstStyle/>
          <a:p>
            <a:r>
              <a:rPr lang="en-US" altLang="en-US" smtClean="0"/>
              <a:t>Reporting Problems found in Source Data</a:t>
            </a:r>
            <a:endParaRPr lang="en-US" altLang="en-US" dirty="0" smtClean="0"/>
          </a:p>
        </p:txBody>
      </p:sp>
      <p:sp>
        <p:nvSpPr>
          <p:cNvPr id="99331" name="Rectangle 3"/>
          <p:cNvSpPr>
            <a:spLocks noGrp="1"/>
          </p:cNvSpPr>
          <p:nvPr>
            <p:ph idx="1"/>
          </p:nvPr>
        </p:nvSpPr>
        <p:spPr/>
        <p:txBody>
          <a:bodyPr/>
          <a:lstStyle/>
          <a:p>
            <a:pPr marL="58738" indent="0">
              <a:buNone/>
            </a:pPr>
            <a:r>
              <a:rPr lang="en-US" altLang="en-US" dirty="0" smtClean="0"/>
              <a:t>Contact data stewards:</a:t>
            </a:r>
          </a:p>
          <a:p>
            <a:pPr lvl="1"/>
            <a:endParaRPr lang="en-US" altLang="en-US" dirty="0" smtClean="0"/>
          </a:p>
          <a:p>
            <a:r>
              <a:rPr lang="en-US" altLang="en-US" dirty="0" smtClean="0"/>
              <a:t>Medium-resolution NHD: </a:t>
            </a:r>
            <a:r>
              <a:rPr lang="en-US" altLang="en-US" dirty="0" smtClean="0">
                <a:hlinkClick r:id="rId3"/>
              </a:rPr>
              <a:t>https://www.epa.gov/waterdata/forms/contact-us-about-water-data-and-tools</a:t>
            </a:r>
            <a:endParaRPr lang="en-US" altLang="en-US" dirty="0" smtClean="0"/>
          </a:p>
          <a:p>
            <a:r>
              <a:rPr lang="en-US" altLang="en-US" dirty="0" smtClean="0"/>
              <a:t>NED: email </a:t>
            </a:r>
            <a:r>
              <a:rPr lang="en-US" altLang="en-US" dirty="0" smtClean="0">
                <a:hlinkClick r:id="rId4"/>
              </a:rPr>
              <a:t>tnm_help@usgs.gov</a:t>
            </a:r>
            <a:endParaRPr lang="en-US" altLang="en-US" dirty="0" smtClean="0"/>
          </a:p>
          <a:p>
            <a:r>
              <a:rPr lang="en-US" altLang="en-US" dirty="0" smtClean="0"/>
              <a:t>WBD: </a:t>
            </a:r>
            <a:r>
              <a:rPr lang="en-US" altLang="en-US" dirty="0" smtClean="0">
                <a:hlinkClick r:id="rId5"/>
              </a:rPr>
              <a:t>http://nhd.usgs.gov/wbd.html</a:t>
            </a:r>
            <a:endParaRPr lang="en-US" altLang="en-US" dirty="0" smtClean="0"/>
          </a:p>
          <a:p>
            <a:pPr lvl="2"/>
            <a:endParaRPr lang="en-US" altLang="en-US" dirty="0" smtClean="0"/>
          </a:p>
        </p:txBody>
      </p:sp>
      <p:sp>
        <p:nvSpPr>
          <p:cNvPr id="4" name="Slide Number Placeholder 5"/>
          <p:cNvSpPr>
            <a:spLocks noGrp="1"/>
          </p:cNvSpPr>
          <p:nvPr>
            <p:ph type="sldNum" sz="quarter" idx="12"/>
          </p:nvPr>
        </p:nvSpPr>
        <p:spPr/>
        <p:txBody>
          <a:bodyPr/>
          <a:lstStyle/>
          <a:p>
            <a:fld id="{64AD58BE-9782-4431-A429-1CCEA2D51B4C}" type="slidenum">
              <a:rPr lang="en-US" altLang="en-US" smtClean="0"/>
              <a:pPr/>
              <a:t>22</a:t>
            </a:fld>
            <a:endParaRPr lang="en-US" altLang="en-US"/>
          </a:p>
        </p:txBody>
      </p:sp>
      <p:sp>
        <p:nvSpPr>
          <p:cNvPr id="9" name="Rectangle 8"/>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2830383"/>
            <a:ext cx="5518150" cy="3992980"/>
          </a:xfrm>
          <a:prstGeom prst="rect">
            <a:avLst/>
          </a:prstGeom>
        </p:spPr>
      </p:pic>
      <p:sp>
        <p:nvSpPr>
          <p:cNvPr id="102402" name="Rectangle 2"/>
          <p:cNvSpPr>
            <a:spLocks noGrp="1"/>
          </p:cNvSpPr>
          <p:nvPr>
            <p:ph type="title"/>
          </p:nvPr>
        </p:nvSpPr>
        <p:spPr/>
        <p:txBody>
          <a:bodyPr>
            <a:normAutofit fontScale="90000"/>
          </a:bodyPr>
          <a:lstStyle/>
          <a:p>
            <a:r>
              <a:rPr lang="en-US" altLang="en-US" dirty="0" smtClean="0"/>
              <a:t>Artifacts from Rasterization Process</a:t>
            </a:r>
            <a:endParaRPr lang="en-US" altLang="en-US" sz="3100" dirty="0" smtClean="0"/>
          </a:p>
        </p:txBody>
      </p:sp>
      <p:sp>
        <p:nvSpPr>
          <p:cNvPr id="102403" name="Rectangle 3"/>
          <p:cNvSpPr>
            <a:spLocks noGrp="1"/>
          </p:cNvSpPr>
          <p:nvPr>
            <p:ph idx="1"/>
          </p:nvPr>
        </p:nvSpPr>
        <p:spPr/>
        <p:txBody>
          <a:bodyPr/>
          <a:lstStyle/>
          <a:p>
            <a:pPr marL="58738" indent="0">
              <a:buNone/>
            </a:pPr>
            <a:r>
              <a:rPr lang="en-US" altLang="en-US" dirty="0" smtClean="0"/>
              <a:t>Flowlines converted to raster grid format using same cell size as DEM (30-meter)</a:t>
            </a:r>
          </a:p>
        </p:txBody>
      </p:sp>
      <p:sp>
        <p:nvSpPr>
          <p:cNvPr id="12" name="Slide Number Placeholder 5"/>
          <p:cNvSpPr>
            <a:spLocks noGrp="1"/>
          </p:cNvSpPr>
          <p:nvPr>
            <p:ph type="sldNum" sz="quarter" idx="12"/>
          </p:nvPr>
        </p:nvSpPr>
        <p:spPr/>
        <p:txBody>
          <a:bodyPr/>
          <a:lstStyle/>
          <a:p>
            <a:fld id="{5E9D782F-39D0-43FC-9B4F-E20BA26FEE1F}" type="slidenum">
              <a:rPr lang="en-US" altLang="en-US" smtClean="0"/>
              <a:pPr/>
              <a:t>23</a:t>
            </a:fld>
            <a:endParaRPr lang="en-US" altLang="en-US"/>
          </a:p>
        </p:txBody>
      </p:sp>
      <p:sp>
        <p:nvSpPr>
          <p:cNvPr id="102404" name="Text Box 4"/>
          <p:cNvSpPr txBox="1">
            <a:spLocks noChangeArrowheads="1"/>
          </p:cNvSpPr>
          <p:nvPr/>
        </p:nvSpPr>
        <p:spPr bwMode="auto">
          <a:xfrm>
            <a:off x="152400" y="3061855"/>
            <a:ext cx="2895600"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en-US" sz="2000" dirty="0" smtClean="0"/>
              <a:t>Notice:</a:t>
            </a:r>
            <a:endParaRPr lang="en-US" altLang="en-US" sz="2000" dirty="0"/>
          </a:p>
          <a:p>
            <a:pPr algn="l">
              <a:spcBef>
                <a:spcPct val="50000"/>
              </a:spcBef>
            </a:pPr>
            <a:r>
              <a:rPr lang="en-US" altLang="en-US" sz="2000" dirty="0" smtClean="0"/>
              <a:t>Due to its small length, </a:t>
            </a:r>
            <a:r>
              <a:rPr lang="en-US" altLang="en-US" sz="2000" dirty="0"/>
              <a:t>v</a:t>
            </a:r>
            <a:r>
              <a:rPr lang="en-US" altLang="en-US" sz="2000" dirty="0" smtClean="0"/>
              <a:t>ector </a:t>
            </a:r>
            <a:r>
              <a:rPr lang="en-US" altLang="en-US" sz="2000" dirty="0" err="1"/>
              <a:t>f</a:t>
            </a:r>
            <a:r>
              <a:rPr lang="en-US" altLang="en-US" sz="2000" dirty="0" err="1" smtClean="0"/>
              <a:t>lowline</a:t>
            </a:r>
            <a:r>
              <a:rPr lang="en-US" altLang="en-US" sz="2000" dirty="0" smtClean="0"/>
              <a:t> </a:t>
            </a:r>
            <a:r>
              <a:rPr lang="en-US" altLang="en-US" sz="2000" dirty="0" err="1"/>
              <a:t>ComID</a:t>
            </a:r>
            <a:r>
              <a:rPr lang="en-US" altLang="en-US" sz="2000" dirty="0"/>
              <a:t> 300 </a:t>
            </a:r>
            <a:r>
              <a:rPr lang="en-US" altLang="en-US" sz="2000" dirty="0" smtClean="0"/>
              <a:t>is</a:t>
            </a:r>
            <a:r>
              <a:rPr lang="en-US" altLang="en-US" sz="2000" dirty="0"/>
              <a:t> </a:t>
            </a:r>
            <a:r>
              <a:rPr lang="en-US" altLang="en-US" sz="2000" dirty="0" smtClean="0"/>
              <a:t>not represented in the 30m raster grid version of the </a:t>
            </a:r>
            <a:r>
              <a:rPr lang="en-US" altLang="en-US" sz="2000" dirty="0" err="1" smtClean="0"/>
              <a:t>flowlines</a:t>
            </a:r>
            <a:r>
              <a:rPr lang="en-US" altLang="en-US" sz="2000" dirty="0" smtClean="0"/>
              <a:t> (</a:t>
            </a:r>
            <a:r>
              <a:rPr lang="en-US" altLang="en-US" sz="2000" dirty="0" err="1" smtClean="0"/>
              <a:t>Catseed</a:t>
            </a:r>
            <a:r>
              <a:rPr lang="en-US" altLang="en-US" sz="2000" dirty="0" smtClean="0"/>
              <a:t> grid). </a:t>
            </a:r>
          </a:p>
        </p:txBody>
      </p:sp>
      <p:sp>
        <p:nvSpPr>
          <p:cNvPr id="102406" name="Line 6"/>
          <p:cNvSpPr>
            <a:spLocks noChangeShapeType="1"/>
          </p:cNvSpPr>
          <p:nvPr/>
        </p:nvSpPr>
        <p:spPr bwMode="auto">
          <a:xfrm>
            <a:off x="6904615" y="6489123"/>
            <a:ext cx="609600"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07" name="Line 7"/>
          <p:cNvSpPr>
            <a:spLocks noChangeShapeType="1"/>
          </p:cNvSpPr>
          <p:nvPr/>
        </p:nvSpPr>
        <p:spPr bwMode="auto">
          <a:xfrm flipV="1">
            <a:off x="6904615" y="6412923"/>
            <a:ext cx="0" cy="762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08" name="Line 8"/>
          <p:cNvSpPr>
            <a:spLocks noChangeShapeType="1"/>
          </p:cNvSpPr>
          <p:nvPr/>
        </p:nvSpPr>
        <p:spPr bwMode="auto">
          <a:xfrm flipV="1">
            <a:off x="7514215" y="6412923"/>
            <a:ext cx="0" cy="762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09" name="Text Box 9"/>
          <p:cNvSpPr txBox="1">
            <a:spLocks noChangeArrowheads="1"/>
          </p:cNvSpPr>
          <p:nvPr/>
        </p:nvSpPr>
        <p:spPr bwMode="auto">
          <a:xfrm>
            <a:off x="6752215" y="6184323"/>
            <a:ext cx="268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en-US" sz="1200">
                <a:solidFill>
                  <a:schemeClr val="bg1"/>
                </a:solidFill>
              </a:rPr>
              <a:t>0</a:t>
            </a:r>
          </a:p>
        </p:txBody>
      </p:sp>
      <p:sp>
        <p:nvSpPr>
          <p:cNvPr id="102410" name="Text Box 10"/>
          <p:cNvSpPr txBox="1">
            <a:spLocks noChangeArrowheads="1"/>
          </p:cNvSpPr>
          <p:nvPr/>
        </p:nvSpPr>
        <p:spPr bwMode="auto">
          <a:xfrm>
            <a:off x="7339590" y="6184323"/>
            <a:ext cx="8604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en-US" altLang="en-US" sz="1200">
                <a:solidFill>
                  <a:schemeClr val="bg1"/>
                </a:solidFill>
              </a:rPr>
              <a:t>30 meters</a:t>
            </a:r>
          </a:p>
        </p:txBody>
      </p:sp>
      <p:sp>
        <p:nvSpPr>
          <p:cNvPr id="102411" name="Line 11"/>
          <p:cNvSpPr>
            <a:spLocks noChangeShapeType="1"/>
          </p:cNvSpPr>
          <p:nvPr/>
        </p:nvSpPr>
        <p:spPr bwMode="auto">
          <a:xfrm flipV="1">
            <a:off x="7209415" y="6412923"/>
            <a:ext cx="0" cy="762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Rectangle 18"/>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
        <p:nvSpPr>
          <p:cNvPr id="15" name="Line 5"/>
          <p:cNvSpPr>
            <a:spLocks noChangeShapeType="1"/>
          </p:cNvSpPr>
          <p:nvPr/>
        </p:nvSpPr>
        <p:spPr bwMode="auto">
          <a:xfrm>
            <a:off x="2895600" y="4262183"/>
            <a:ext cx="3063875" cy="767017"/>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p:cNvSpPr>
          <p:nvPr>
            <p:ph type="title"/>
          </p:nvPr>
        </p:nvSpPr>
        <p:spPr/>
        <p:txBody>
          <a:bodyPr>
            <a:normAutofit fontScale="90000"/>
          </a:bodyPr>
          <a:lstStyle/>
          <a:p>
            <a:pPr>
              <a:lnSpc>
                <a:spcPct val="85000"/>
              </a:lnSpc>
            </a:pPr>
            <a:r>
              <a:rPr lang="en-US" altLang="en-US" sz="4200" dirty="0" smtClean="0"/>
              <a:t>Artifacts from the Source 30-Meter DEM Grid Cell Resolution</a:t>
            </a:r>
            <a:endParaRPr lang="en-US" altLang="en-US" sz="3200" dirty="0" smtClean="0"/>
          </a:p>
        </p:txBody>
      </p:sp>
      <p:sp>
        <p:nvSpPr>
          <p:cNvPr id="103427" name="Rectangle 3"/>
          <p:cNvSpPr>
            <a:spLocks noGrp="1"/>
          </p:cNvSpPr>
          <p:nvPr>
            <p:ph idx="1"/>
          </p:nvPr>
        </p:nvSpPr>
        <p:spPr/>
        <p:txBody>
          <a:bodyPr/>
          <a:lstStyle/>
          <a:p>
            <a:pPr marL="0" indent="0" algn="ctr">
              <a:lnSpc>
                <a:spcPct val="90000"/>
              </a:lnSpc>
              <a:buNone/>
            </a:pPr>
            <a:r>
              <a:rPr lang="en-US" altLang="en-US" dirty="0" smtClean="0"/>
              <a:t>     </a:t>
            </a:r>
            <a:r>
              <a:rPr lang="en-US" altLang="en-US" sz="2400" dirty="0" smtClean="0"/>
              <a:t>Small length flowlines with no catchments</a:t>
            </a:r>
            <a:endParaRPr lang="en-US" altLang="en-US" dirty="0" smtClean="0"/>
          </a:p>
        </p:txBody>
      </p:sp>
      <p:sp>
        <p:nvSpPr>
          <p:cNvPr id="6" name="Slide Number Placeholder 5"/>
          <p:cNvSpPr>
            <a:spLocks noGrp="1"/>
          </p:cNvSpPr>
          <p:nvPr>
            <p:ph type="sldNum" sz="quarter" idx="12"/>
          </p:nvPr>
        </p:nvSpPr>
        <p:spPr/>
        <p:txBody>
          <a:bodyPr/>
          <a:lstStyle/>
          <a:p>
            <a:fld id="{6928DCF6-75D4-4120-9B08-1A7836553C11}" type="slidenum">
              <a:rPr lang="en-US" altLang="en-US"/>
              <a:pPr/>
              <a:t>24</a:t>
            </a:fld>
            <a:endParaRPr lang="en-US" altLang="en-US"/>
          </a:p>
        </p:txBody>
      </p:sp>
      <p:sp>
        <p:nvSpPr>
          <p:cNvPr id="103429" name="Text Box 5"/>
          <p:cNvSpPr txBox="1">
            <a:spLocks noChangeArrowheads="1"/>
          </p:cNvSpPr>
          <p:nvPr/>
        </p:nvSpPr>
        <p:spPr bwMode="auto">
          <a:xfrm>
            <a:off x="457200" y="2514600"/>
            <a:ext cx="2590800" cy="3277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dirty="0" smtClean="0"/>
              <a:t>As shown in the previous slide, </a:t>
            </a:r>
            <a:r>
              <a:rPr lang="en-US" altLang="en-US" sz="2000" dirty="0"/>
              <a:t>f</a:t>
            </a:r>
            <a:r>
              <a:rPr lang="en-US" altLang="en-US" sz="2000" dirty="0" smtClean="0"/>
              <a:t>lowline </a:t>
            </a:r>
            <a:r>
              <a:rPr lang="en-US" altLang="en-US" sz="2000" dirty="0" err="1" smtClean="0"/>
              <a:t>ComID</a:t>
            </a:r>
            <a:r>
              <a:rPr lang="en-US" altLang="en-US" sz="2000" dirty="0" smtClean="0"/>
              <a:t> 300 is not represented in the </a:t>
            </a:r>
            <a:r>
              <a:rPr lang="en-US" altLang="en-US" sz="2000" dirty="0" err="1" smtClean="0"/>
              <a:t>CatSeed</a:t>
            </a:r>
            <a:r>
              <a:rPr lang="en-US" altLang="en-US" sz="2000" dirty="0"/>
              <a:t> </a:t>
            </a:r>
            <a:r>
              <a:rPr lang="en-US" altLang="en-US" sz="2000" dirty="0" smtClean="0"/>
              <a:t>grid</a:t>
            </a:r>
            <a:r>
              <a:rPr lang="en-US" altLang="en-US" sz="2000" dirty="0"/>
              <a:t> </a:t>
            </a:r>
            <a:r>
              <a:rPr lang="en-US" altLang="en-US" sz="2000" dirty="0" smtClean="0"/>
              <a:t>and because of this, no catchment was delineated for this </a:t>
            </a:r>
            <a:r>
              <a:rPr lang="en-US" altLang="en-US" sz="2000" dirty="0" smtClean="0"/>
              <a:t>flowline. </a:t>
            </a:r>
            <a:endParaRPr lang="en-US" altLang="en-US" dirty="0"/>
          </a:p>
          <a:p>
            <a:pPr algn="l">
              <a:spcBef>
                <a:spcPct val="50000"/>
              </a:spcBef>
            </a:pPr>
            <a:endParaRPr lang="en-US" alt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8998" y="2209800"/>
            <a:ext cx="5390535" cy="3886200"/>
          </a:xfrm>
          <a:prstGeom prst="rect">
            <a:avLst/>
          </a:prstGeom>
        </p:spPr>
      </p:pic>
      <p:sp>
        <p:nvSpPr>
          <p:cNvPr id="7" name="Rectangle 6"/>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
        <p:nvSpPr>
          <p:cNvPr id="8" name="Line 5"/>
          <p:cNvSpPr>
            <a:spLocks noChangeShapeType="1"/>
          </p:cNvSpPr>
          <p:nvPr/>
        </p:nvSpPr>
        <p:spPr bwMode="auto">
          <a:xfrm>
            <a:off x="3060390" y="3495166"/>
            <a:ext cx="3063875" cy="767017"/>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533400"/>
            <a:ext cx="7411692" cy="5729284"/>
          </a:xfrm>
          <a:prstGeom prst="rect">
            <a:avLst/>
          </a:prstGeom>
        </p:spPr>
      </p:pic>
      <p:sp>
        <p:nvSpPr>
          <p:cNvPr id="4" name="Slide Number Placeholder 3"/>
          <p:cNvSpPr>
            <a:spLocks noGrp="1"/>
          </p:cNvSpPr>
          <p:nvPr>
            <p:ph type="sldNum" sz="quarter" idx="12"/>
          </p:nvPr>
        </p:nvSpPr>
        <p:spPr/>
        <p:txBody>
          <a:bodyPr/>
          <a:lstStyle/>
          <a:p>
            <a:fld id="{40BB5BDF-E9F2-4BA0-8CCD-EDF6B1BBEF1E}" type="slidenum">
              <a:rPr lang="en-US" altLang="en-US" smtClean="0"/>
              <a:pPr/>
              <a:t>25</a:t>
            </a:fld>
            <a:endParaRPr lang="en-US" altLang="en-US"/>
          </a:p>
        </p:txBody>
      </p:sp>
      <p:sp>
        <p:nvSpPr>
          <p:cNvPr id="6" name="TextBox 5"/>
          <p:cNvSpPr txBox="1"/>
          <p:nvPr/>
        </p:nvSpPr>
        <p:spPr>
          <a:xfrm>
            <a:off x="-76200" y="9713"/>
            <a:ext cx="9365408" cy="923330"/>
          </a:xfrm>
          <a:prstGeom prst="rect">
            <a:avLst/>
          </a:prstGeom>
          <a:noFill/>
        </p:spPr>
        <p:txBody>
          <a:bodyPr wrap="square" rtlCol="0">
            <a:spAutoFit/>
          </a:bodyPr>
          <a:lstStyle/>
          <a:p>
            <a:r>
              <a:rPr lang="en-US" dirty="0" smtClean="0"/>
              <a:t>30-meter DEM resolution creates breach of HUC12s where NHD flowlines lie within </a:t>
            </a:r>
          </a:p>
          <a:p>
            <a:r>
              <a:rPr lang="en-US" dirty="0" smtClean="0"/>
              <a:t>a grid cell width of a HUC 12 divide</a:t>
            </a:r>
          </a:p>
          <a:p>
            <a:r>
              <a:rPr lang="en-US" dirty="0" smtClean="0"/>
              <a:t> </a:t>
            </a:r>
            <a:endParaRPr lang="en-US" dirty="0"/>
          </a:p>
        </p:txBody>
      </p:sp>
      <p:sp>
        <p:nvSpPr>
          <p:cNvPr id="7" name="Rectangle 6"/>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Tree>
    <p:extLst>
      <p:ext uri="{BB962C8B-B14F-4D97-AF65-F5344CB8AC3E}">
        <p14:creationId xmlns:p14="http://schemas.microsoft.com/office/powerpoint/2010/main" val="2037813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0BB5BDF-E9F2-4BA0-8CCD-EDF6B1BBEF1E}" type="slidenum">
              <a:rPr lang="en-US" altLang="en-US" smtClean="0"/>
              <a:pPr/>
              <a:t>26</a:t>
            </a:fld>
            <a:endParaRPr lang="en-US" alt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123743"/>
            <a:ext cx="6781800" cy="5200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28600" y="67270"/>
            <a:ext cx="8758643" cy="923330"/>
          </a:xfrm>
          <a:prstGeom prst="rect">
            <a:avLst/>
          </a:prstGeom>
          <a:noFill/>
        </p:spPr>
        <p:txBody>
          <a:bodyPr wrap="square" rtlCol="0">
            <a:spAutoFit/>
          </a:bodyPr>
          <a:lstStyle/>
          <a:p>
            <a:r>
              <a:rPr lang="en-US" b="1" dirty="0" smtClean="0"/>
              <a:t>Interlacing Catchments </a:t>
            </a:r>
            <a:r>
              <a:rPr lang="en-US" dirty="0" smtClean="0"/>
              <a:t>– A new rare data condition in Version 2 NHDPlus as a result of a new process to alleviate a common data condition found in Version 1</a:t>
            </a:r>
          </a:p>
          <a:p>
            <a:r>
              <a:rPr lang="en-US" i="1" dirty="0" smtClean="0"/>
              <a:t>Both anomalies are caused by limiting factors with grid cell resolution </a:t>
            </a:r>
            <a:endParaRPr lang="en-US" i="1" dirty="0"/>
          </a:p>
        </p:txBody>
      </p:sp>
      <p:sp>
        <p:nvSpPr>
          <p:cNvPr id="7" name="Rectangle 6"/>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Tree>
    <p:extLst>
      <p:ext uri="{BB962C8B-B14F-4D97-AF65-F5344CB8AC3E}">
        <p14:creationId xmlns:p14="http://schemas.microsoft.com/office/powerpoint/2010/main" val="2551622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4387"/>
            <a:ext cx="9144000" cy="6892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40BB5BDF-E9F2-4BA0-8CCD-EDF6B1BBEF1E}" type="slidenum">
              <a:rPr lang="en-US" altLang="en-US" smtClean="0"/>
              <a:pPr/>
              <a:t>27</a:t>
            </a:fld>
            <a:endParaRPr lang="en-US" alt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4673621" cy="6301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5" name="Group 74"/>
          <p:cNvGrpSpPr/>
          <p:nvPr/>
        </p:nvGrpSpPr>
        <p:grpSpPr>
          <a:xfrm>
            <a:off x="326118" y="824711"/>
            <a:ext cx="4106527" cy="4408142"/>
            <a:chOff x="326118" y="824711"/>
            <a:chExt cx="4106527" cy="4408142"/>
          </a:xfrm>
        </p:grpSpPr>
        <p:sp>
          <p:nvSpPr>
            <p:cNvPr id="5" name="Oval 4"/>
            <p:cNvSpPr/>
            <p:nvPr/>
          </p:nvSpPr>
          <p:spPr>
            <a:xfrm>
              <a:off x="2812902" y="824711"/>
              <a:ext cx="568654" cy="568792"/>
            </a:xfrm>
            <a:prstGeom prst="ellipse">
              <a:avLst/>
            </a:prstGeom>
            <a:solidFill>
              <a:srgbClr val="FFFF19"/>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FF0000"/>
                  </a:solidFill>
                </a:rPr>
                <a:t>4</a:t>
              </a:r>
            </a:p>
          </p:txBody>
        </p:sp>
        <p:sp>
          <p:nvSpPr>
            <p:cNvPr id="8" name="Oval 7"/>
            <p:cNvSpPr/>
            <p:nvPr/>
          </p:nvSpPr>
          <p:spPr>
            <a:xfrm>
              <a:off x="2159106" y="4664061"/>
              <a:ext cx="568654" cy="568792"/>
            </a:xfrm>
            <a:prstGeom prst="ellipse">
              <a:avLst/>
            </a:prstGeom>
            <a:solidFill>
              <a:srgbClr val="FFFF19"/>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FF0000"/>
                  </a:solidFill>
                </a:rPr>
                <a:t>5</a:t>
              </a:r>
              <a:endParaRPr lang="en-US" sz="2800" dirty="0">
                <a:solidFill>
                  <a:srgbClr val="FF0000"/>
                </a:solidFill>
              </a:endParaRPr>
            </a:p>
          </p:txBody>
        </p:sp>
        <p:cxnSp>
          <p:nvCxnSpPr>
            <p:cNvPr id="9" name="Straight Arrow Connector 8"/>
            <p:cNvCxnSpPr/>
            <p:nvPr/>
          </p:nvCxnSpPr>
          <p:spPr>
            <a:xfrm>
              <a:off x="1945861" y="1180207"/>
              <a:ext cx="781899"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26118" y="1007903"/>
              <a:ext cx="1619743" cy="344608"/>
            </a:xfrm>
            <a:prstGeom prst="rect">
              <a:avLst/>
            </a:prstGeom>
            <a:noFill/>
          </p:spPr>
          <p:txBody>
            <a:bodyPr wrap="none" rtlCol="0">
              <a:spAutoFit/>
            </a:bodyPr>
            <a:lstStyle/>
            <a:p>
              <a:r>
                <a:rPr lang="en-US" dirty="0" smtClean="0">
                  <a:solidFill>
                    <a:srgbClr val="FF0000"/>
                  </a:solidFill>
                </a:rPr>
                <a:t>Stream Level 4</a:t>
              </a:r>
              <a:endParaRPr lang="en-US" dirty="0">
                <a:solidFill>
                  <a:srgbClr val="FF0000"/>
                </a:solidFill>
              </a:endParaRPr>
            </a:p>
          </p:txBody>
        </p:sp>
        <p:cxnSp>
          <p:nvCxnSpPr>
            <p:cNvPr id="13" name="Straight Arrow Connector 12"/>
            <p:cNvCxnSpPr/>
            <p:nvPr/>
          </p:nvCxnSpPr>
          <p:spPr>
            <a:xfrm flipH="1">
              <a:off x="2808860" y="4664061"/>
              <a:ext cx="369470" cy="19818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812902" y="4319453"/>
              <a:ext cx="1619743" cy="344608"/>
            </a:xfrm>
            <a:prstGeom prst="rect">
              <a:avLst/>
            </a:prstGeom>
            <a:noFill/>
          </p:spPr>
          <p:txBody>
            <a:bodyPr wrap="none" rtlCol="0">
              <a:spAutoFit/>
            </a:bodyPr>
            <a:lstStyle/>
            <a:p>
              <a:r>
                <a:rPr lang="en-US" dirty="0" smtClean="0">
                  <a:solidFill>
                    <a:srgbClr val="FF0000"/>
                  </a:solidFill>
                </a:rPr>
                <a:t>Stream Level 5</a:t>
              </a:r>
              <a:endParaRPr lang="en-US" dirty="0">
                <a:solidFill>
                  <a:srgbClr val="FF0000"/>
                </a:solidFill>
              </a:endParaRPr>
            </a:p>
          </p:txBody>
        </p:sp>
      </p:grpSp>
      <p:grpSp>
        <p:nvGrpSpPr>
          <p:cNvPr id="77" name="Group 76"/>
          <p:cNvGrpSpPr/>
          <p:nvPr/>
        </p:nvGrpSpPr>
        <p:grpSpPr>
          <a:xfrm>
            <a:off x="4412374" y="228600"/>
            <a:ext cx="4783542" cy="6505826"/>
            <a:chOff x="4412374" y="228600"/>
            <a:chExt cx="4783542" cy="6505826"/>
          </a:xfrm>
        </p:grpSpPr>
        <p:grpSp>
          <p:nvGrpSpPr>
            <p:cNvPr id="21" name="Group 20"/>
            <p:cNvGrpSpPr/>
            <p:nvPr/>
          </p:nvGrpSpPr>
          <p:grpSpPr>
            <a:xfrm>
              <a:off x="4412374" y="228600"/>
              <a:ext cx="4745861" cy="6377354"/>
              <a:chOff x="4412374" y="228600"/>
              <a:chExt cx="4745861" cy="6377354"/>
            </a:xfrm>
          </p:grpSpPr>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2374" y="304800"/>
                <a:ext cx="4745861" cy="6301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Connector 19"/>
              <p:cNvCxnSpPr/>
              <p:nvPr/>
            </p:nvCxnSpPr>
            <p:spPr>
              <a:xfrm>
                <a:off x="4673621" y="228600"/>
                <a:ext cx="0" cy="6377354"/>
              </a:xfrm>
              <a:prstGeom prst="line">
                <a:avLst/>
              </a:prstGeom>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6880608" y="4918544"/>
              <a:ext cx="2315308" cy="1815882"/>
            </a:xfrm>
            <a:prstGeom prst="rect">
              <a:avLst/>
            </a:prstGeom>
            <a:noFill/>
          </p:spPr>
          <p:txBody>
            <a:bodyPr wrap="square" rtlCol="0">
              <a:spAutoFit/>
            </a:bodyPr>
            <a:lstStyle/>
            <a:p>
              <a:r>
                <a:rPr lang="en-US" sz="1600" dirty="0" smtClean="0">
                  <a:solidFill>
                    <a:srgbClr val="FF0000"/>
                  </a:solidFill>
                </a:rPr>
                <a:t>Lower Stream Level</a:t>
              </a:r>
            </a:p>
            <a:p>
              <a:r>
                <a:rPr lang="en-US" sz="1600" dirty="0">
                  <a:solidFill>
                    <a:srgbClr val="FF0000"/>
                  </a:solidFill>
                </a:rPr>
                <a:t>d</a:t>
              </a:r>
              <a:r>
                <a:rPr lang="en-US" sz="1600" dirty="0" smtClean="0">
                  <a:solidFill>
                    <a:srgbClr val="FF0000"/>
                  </a:solidFill>
                </a:rPr>
                <a:t>efines the order of precedence in</a:t>
              </a:r>
            </a:p>
            <a:p>
              <a:r>
                <a:rPr lang="en-US" sz="1600" dirty="0" err="1" smtClean="0">
                  <a:solidFill>
                    <a:srgbClr val="FF0000"/>
                  </a:solidFill>
                </a:rPr>
                <a:t>rasterization</a:t>
              </a:r>
              <a:r>
                <a:rPr lang="en-US" sz="1600" dirty="0" smtClean="0">
                  <a:solidFill>
                    <a:srgbClr val="FF0000"/>
                  </a:solidFill>
                </a:rPr>
                <a:t> of </a:t>
              </a:r>
            </a:p>
            <a:p>
              <a:r>
                <a:rPr lang="en-US" sz="1600" dirty="0" err="1" smtClean="0">
                  <a:solidFill>
                    <a:srgbClr val="FF0000"/>
                  </a:solidFill>
                </a:rPr>
                <a:t>flowline</a:t>
              </a:r>
              <a:r>
                <a:rPr lang="en-US" sz="1600" dirty="0" smtClean="0">
                  <a:solidFill>
                    <a:srgbClr val="FF0000"/>
                  </a:solidFill>
                </a:rPr>
                <a:t> in </a:t>
              </a:r>
              <a:r>
                <a:rPr lang="en-US" sz="1600" dirty="0" err="1" smtClean="0">
                  <a:solidFill>
                    <a:srgbClr val="FF0000"/>
                  </a:solidFill>
                </a:rPr>
                <a:t>CatSeed</a:t>
              </a:r>
              <a:r>
                <a:rPr lang="en-US" sz="1600" dirty="0" smtClean="0">
                  <a:solidFill>
                    <a:srgbClr val="FF0000"/>
                  </a:solidFill>
                </a:rPr>
                <a:t> </a:t>
              </a:r>
            </a:p>
            <a:p>
              <a:r>
                <a:rPr lang="en-US" sz="1600" dirty="0" smtClean="0">
                  <a:solidFill>
                    <a:srgbClr val="FF0000"/>
                  </a:solidFill>
                </a:rPr>
                <a:t>Grid</a:t>
              </a:r>
            </a:p>
            <a:p>
              <a:endParaRPr lang="en-US" sz="1600" dirty="0">
                <a:solidFill>
                  <a:srgbClr val="FF0000"/>
                </a:solidFill>
              </a:endParaRPr>
            </a:p>
          </p:txBody>
        </p:sp>
      </p:grpSp>
      <p:grpSp>
        <p:nvGrpSpPr>
          <p:cNvPr id="55" name="Group 54"/>
          <p:cNvGrpSpPr/>
          <p:nvPr/>
        </p:nvGrpSpPr>
        <p:grpSpPr>
          <a:xfrm>
            <a:off x="1405917" y="1583745"/>
            <a:ext cx="1861786" cy="4408528"/>
            <a:chOff x="5791200" y="1447801"/>
            <a:chExt cx="1861786" cy="4408528"/>
          </a:xfrm>
        </p:grpSpPr>
        <p:sp>
          <p:nvSpPr>
            <p:cNvPr id="56" name="Rectangle 55"/>
            <p:cNvSpPr/>
            <p:nvPr/>
          </p:nvSpPr>
          <p:spPr>
            <a:xfrm rot="20899581">
              <a:off x="7357348" y="173265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rot="20899581">
              <a:off x="7184730" y="2246013"/>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rot="20899581">
              <a:off x="6939074" y="2568999"/>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rot="20899581">
              <a:off x="7231234" y="2507353"/>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rot="20899581">
              <a:off x="7001391" y="2826715"/>
              <a:ext cx="316866"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rot="20899581">
              <a:off x="7058617" y="308020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rot="20899581">
              <a:off x="7309290" y="144780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rot="20899581">
              <a:off x="6846067" y="3401667"/>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rot="20899581">
              <a:off x="6772125" y="312726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rot="20899581">
              <a:off x="6886001" y="3653047"/>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rot="20899581">
              <a:off x="6704704" y="4154287"/>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rot="20899581">
              <a:off x="6004711" y="529998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rot="20899581">
              <a:off x="5791200" y="5586404"/>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9" name="Straight Arrow Connector 38"/>
          <p:cNvCxnSpPr/>
          <p:nvPr/>
        </p:nvCxnSpPr>
        <p:spPr>
          <a:xfrm>
            <a:off x="1911260" y="3419101"/>
            <a:ext cx="466370" cy="0"/>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354175" y="2897581"/>
            <a:ext cx="1585142" cy="1200329"/>
          </a:xfrm>
          <a:prstGeom prst="rect">
            <a:avLst/>
          </a:prstGeom>
          <a:noFill/>
          <a:ln w="38100">
            <a:solidFill>
              <a:srgbClr val="FFFF00"/>
            </a:solidFill>
          </a:ln>
        </p:spPr>
        <p:txBody>
          <a:bodyPr wrap="square" rtlCol="0">
            <a:spAutoFit/>
          </a:bodyPr>
          <a:lstStyle/>
          <a:p>
            <a:r>
              <a:rPr lang="en-US" dirty="0" smtClean="0">
                <a:solidFill>
                  <a:srgbClr val="00B0F0"/>
                </a:solidFill>
              </a:rPr>
              <a:t>Streams are within 30m grid cell width of each other</a:t>
            </a:r>
            <a:endParaRPr lang="en-US" dirty="0">
              <a:solidFill>
                <a:srgbClr val="00B0F0"/>
              </a:solidFill>
            </a:endParaRPr>
          </a:p>
        </p:txBody>
      </p:sp>
      <p:grpSp>
        <p:nvGrpSpPr>
          <p:cNvPr id="79" name="Group 78"/>
          <p:cNvGrpSpPr/>
          <p:nvPr/>
        </p:nvGrpSpPr>
        <p:grpSpPr>
          <a:xfrm>
            <a:off x="5791200" y="1448782"/>
            <a:ext cx="1861786" cy="4408528"/>
            <a:chOff x="5791200" y="1447801"/>
            <a:chExt cx="1861786" cy="4408528"/>
          </a:xfrm>
        </p:grpSpPr>
        <p:sp>
          <p:nvSpPr>
            <p:cNvPr id="80" name="Rectangle 79"/>
            <p:cNvSpPr/>
            <p:nvPr/>
          </p:nvSpPr>
          <p:spPr>
            <a:xfrm rot="20899581">
              <a:off x="7357348" y="173265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rot="20899581">
              <a:off x="7184730" y="2246013"/>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rot="20899581">
              <a:off x="6939074" y="2568999"/>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rot="20899581">
              <a:off x="7231234" y="2507353"/>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rot="20899581">
              <a:off x="7001391" y="2826715"/>
              <a:ext cx="316866"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rot="20899581">
              <a:off x="7058617" y="308020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rot="20899581">
              <a:off x="7309290" y="144780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rot="20899581">
              <a:off x="6846067" y="3401667"/>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rot="20899581">
              <a:off x="6772125" y="312726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rot="20899581">
              <a:off x="6886001" y="3653047"/>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rot="20899581">
              <a:off x="6704704" y="4154287"/>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rot="20899581">
              <a:off x="6004711" y="5299981"/>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rot="20899581">
              <a:off x="5791200" y="5586404"/>
              <a:ext cx="295638" cy="269925"/>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TextBox 77"/>
          <p:cNvSpPr txBox="1"/>
          <p:nvPr/>
        </p:nvSpPr>
        <p:spPr>
          <a:xfrm>
            <a:off x="60138" y="-34387"/>
            <a:ext cx="4814203" cy="369332"/>
          </a:xfrm>
          <a:prstGeom prst="rect">
            <a:avLst/>
          </a:prstGeom>
          <a:noFill/>
        </p:spPr>
        <p:txBody>
          <a:bodyPr wrap="none" rtlCol="0">
            <a:spAutoFit/>
          </a:bodyPr>
          <a:lstStyle/>
          <a:p>
            <a:r>
              <a:rPr lang="en-US" dirty="0" smtClean="0"/>
              <a:t>Interlacing catchments in Version 2 explained</a:t>
            </a:r>
            <a:endParaRPr lang="en-US" dirty="0"/>
          </a:p>
        </p:txBody>
      </p:sp>
    </p:spTree>
    <p:extLst>
      <p:ext uri="{BB962C8B-B14F-4D97-AF65-F5344CB8AC3E}">
        <p14:creationId xmlns:p14="http://schemas.microsoft.com/office/powerpoint/2010/main" val="4156389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wipe(down)">
                                      <p:cBhvr>
                                        <p:cTn id="1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40BB5BDF-E9F2-4BA0-8CCD-EDF6B1BBEF1E}" type="slidenum">
              <a:rPr lang="en-US" altLang="en-US" smtClean="0"/>
              <a:pPr/>
              <a:t>28</a:t>
            </a:fld>
            <a:endParaRPr lang="en-US" alt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04775"/>
            <a:ext cx="6858000" cy="6753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Group 5"/>
          <p:cNvGrpSpPr/>
          <p:nvPr/>
        </p:nvGrpSpPr>
        <p:grpSpPr>
          <a:xfrm>
            <a:off x="3116369" y="1339100"/>
            <a:ext cx="1942329" cy="4691375"/>
            <a:chOff x="3116369" y="1339100"/>
            <a:chExt cx="1942329" cy="4691375"/>
          </a:xfrm>
        </p:grpSpPr>
        <p:sp>
          <p:nvSpPr>
            <p:cNvPr id="5" name="Rectangle 4"/>
            <p:cNvSpPr/>
            <p:nvPr/>
          </p:nvSpPr>
          <p:spPr>
            <a:xfrm rot="20899581">
              <a:off x="4750270" y="1642226"/>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0899581">
              <a:off x="4570185" y="2188525"/>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20899581">
              <a:off x="4313901" y="2532233"/>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20899581">
              <a:off x="4618701" y="2466632"/>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20899581">
              <a:off x="4378914" y="2806484"/>
              <a:ext cx="330574"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20899581">
              <a:off x="4438616" y="3076233"/>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0899581">
              <a:off x="4700133" y="1339100"/>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0899581">
              <a:off x="4216871" y="3418324"/>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0899581">
              <a:off x="4139730" y="3126313"/>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20899581">
              <a:off x="4258532" y="3685833"/>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20899581">
              <a:off x="4069392" y="4219232"/>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20899581">
              <a:off x="3323301" y="5438432"/>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20899581">
              <a:off x="3116369" y="5743232"/>
              <a:ext cx="308428" cy="28724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63" name="TextBox 2062"/>
          <p:cNvSpPr txBox="1"/>
          <p:nvPr/>
        </p:nvSpPr>
        <p:spPr>
          <a:xfrm>
            <a:off x="1295400" y="413664"/>
            <a:ext cx="2965950" cy="1200329"/>
          </a:xfrm>
          <a:prstGeom prst="rect">
            <a:avLst/>
          </a:prstGeom>
          <a:solidFill>
            <a:srgbClr val="FFFFAF"/>
          </a:solidFill>
          <a:ln>
            <a:noFill/>
          </a:ln>
        </p:spPr>
        <p:txBody>
          <a:bodyPr wrap="square" rtlCol="0">
            <a:spAutoFit/>
          </a:bodyPr>
          <a:lstStyle/>
          <a:p>
            <a:r>
              <a:rPr lang="en-US" dirty="0" smtClean="0">
                <a:solidFill>
                  <a:sysClr val="windowText" lastClr="000000"/>
                </a:solidFill>
              </a:rPr>
              <a:t>Catchment outlined in cyan</a:t>
            </a:r>
          </a:p>
          <a:p>
            <a:r>
              <a:rPr lang="en-US" dirty="0" smtClean="0">
                <a:solidFill>
                  <a:sysClr val="windowText" lastClr="000000"/>
                </a:solidFill>
              </a:rPr>
              <a:t>for stream on the left and </a:t>
            </a:r>
          </a:p>
          <a:p>
            <a:r>
              <a:rPr lang="en-US" dirty="0">
                <a:solidFill>
                  <a:sysClr val="windowText" lastClr="000000"/>
                </a:solidFill>
              </a:rPr>
              <a:t>r</a:t>
            </a:r>
            <a:r>
              <a:rPr lang="en-US" dirty="0" smtClean="0">
                <a:solidFill>
                  <a:sysClr val="windowText" lastClr="000000"/>
                </a:solidFill>
              </a:rPr>
              <a:t>epresented in </a:t>
            </a:r>
            <a:r>
              <a:rPr lang="en-US" dirty="0" err="1" smtClean="0">
                <a:solidFill>
                  <a:sysClr val="windowText" lastClr="000000"/>
                </a:solidFill>
              </a:rPr>
              <a:t>CatSeed</a:t>
            </a:r>
            <a:r>
              <a:rPr lang="en-US" dirty="0" smtClean="0">
                <a:solidFill>
                  <a:sysClr val="windowText" lastClr="000000"/>
                </a:solidFill>
              </a:rPr>
              <a:t> as the purple cells</a:t>
            </a:r>
          </a:p>
        </p:txBody>
      </p:sp>
      <p:grpSp>
        <p:nvGrpSpPr>
          <p:cNvPr id="2065" name="Group 2064"/>
          <p:cNvGrpSpPr/>
          <p:nvPr/>
        </p:nvGrpSpPr>
        <p:grpSpPr>
          <a:xfrm>
            <a:off x="1488235" y="1467581"/>
            <a:ext cx="3849373" cy="5009419"/>
            <a:chOff x="1488235" y="1467581"/>
            <a:chExt cx="3849373" cy="5009419"/>
          </a:xfrm>
        </p:grpSpPr>
        <p:cxnSp>
          <p:nvCxnSpPr>
            <p:cNvPr id="2048" name="Straight Arrow Connector 2047"/>
            <p:cNvCxnSpPr/>
            <p:nvPr/>
          </p:nvCxnSpPr>
          <p:spPr>
            <a:xfrm flipH="1" flipV="1">
              <a:off x="4145574" y="4362853"/>
              <a:ext cx="534341" cy="28534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51" name="Straight Arrow Connector 2050"/>
            <p:cNvCxnSpPr/>
            <p:nvPr/>
          </p:nvCxnSpPr>
          <p:spPr>
            <a:xfrm flipH="1" flipV="1">
              <a:off x="3450668" y="5559286"/>
              <a:ext cx="1502332" cy="91771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54" name="Straight Arrow Connector 2053"/>
            <p:cNvCxnSpPr/>
            <p:nvPr/>
          </p:nvCxnSpPr>
          <p:spPr>
            <a:xfrm flipH="1" flipV="1">
              <a:off x="3270584" y="5883448"/>
              <a:ext cx="387016" cy="28875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57" name="Straight Arrow Connector 2056"/>
            <p:cNvCxnSpPr/>
            <p:nvPr/>
          </p:nvCxnSpPr>
          <p:spPr>
            <a:xfrm flipH="1" flipV="1">
              <a:off x="4353272" y="3788010"/>
              <a:ext cx="381858" cy="2133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60" name="Straight Arrow Connector 2059"/>
            <p:cNvCxnSpPr/>
            <p:nvPr/>
          </p:nvCxnSpPr>
          <p:spPr>
            <a:xfrm flipH="1" flipV="1">
              <a:off x="4371086" y="3536630"/>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flipV="1">
              <a:off x="4293944" y="3269121"/>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4551171" y="3194511"/>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flipV="1">
              <a:off x="4592831" y="2927732"/>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flipV="1">
              <a:off x="4468063" y="2668853"/>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flipV="1">
              <a:off x="4662853" y="2579166"/>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flipV="1">
              <a:off x="4724400" y="2317429"/>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flipV="1">
              <a:off x="4854347" y="1744844"/>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flipV="1">
              <a:off x="4825617" y="1467581"/>
              <a:ext cx="483261" cy="2928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64" name="TextBox 2063"/>
            <p:cNvSpPr txBox="1"/>
            <p:nvPr/>
          </p:nvSpPr>
          <p:spPr>
            <a:xfrm>
              <a:off x="1488235" y="2402379"/>
              <a:ext cx="2621230" cy="646331"/>
            </a:xfrm>
            <a:prstGeom prst="rect">
              <a:avLst/>
            </a:prstGeom>
            <a:noFill/>
          </p:spPr>
          <p:txBody>
            <a:bodyPr wrap="none" rtlCol="0">
              <a:spAutoFit/>
            </a:bodyPr>
            <a:lstStyle/>
            <a:p>
              <a:r>
                <a:rPr lang="en-US" dirty="0" smtClean="0">
                  <a:solidFill>
                    <a:srgbClr val="FF0000"/>
                  </a:solidFill>
                </a:rPr>
                <a:t>Cells flowing to overlap </a:t>
              </a:r>
            </a:p>
            <a:p>
              <a:r>
                <a:rPr lang="en-US" dirty="0" smtClean="0">
                  <a:solidFill>
                    <a:srgbClr val="FF0000"/>
                  </a:solidFill>
                </a:rPr>
                <a:t>cells outlined in yellow</a:t>
              </a:r>
              <a:endParaRPr lang="en-US" dirty="0">
                <a:solidFill>
                  <a:srgbClr val="FF0000"/>
                </a:solidFill>
              </a:endParaRPr>
            </a:p>
          </p:txBody>
        </p:sp>
      </p:grpSp>
    </p:spTree>
    <p:extLst>
      <p:ext uri="{BB962C8B-B14F-4D97-AF65-F5344CB8AC3E}">
        <p14:creationId xmlns:p14="http://schemas.microsoft.com/office/powerpoint/2010/main" val="38461426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65"/>
                                        </p:tgtEl>
                                        <p:attrNameLst>
                                          <p:attrName>style.visibility</p:attrName>
                                        </p:attrNameLst>
                                      </p:cBhvr>
                                      <p:to>
                                        <p:strVal val="visible"/>
                                      </p:to>
                                    </p:set>
                                    <p:animEffect transition="in" filter="circle(in)">
                                      <p:cBhvr>
                                        <p:cTn id="7" dur="2000"/>
                                        <p:tgtEl>
                                          <p:spTgt spid="2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a:t>
            </a:r>
            <a:endParaRPr lang="en-US" dirty="0"/>
          </a:p>
        </p:txBody>
      </p:sp>
      <p:sp>
        <p:nvSpPr>
          <p:cNvPr id="3" name="Content Placeholder 2"/>
          <p:cNvSpPr>
            <a:spLocks noGrp="1"/>
          </p:cNvSpPr>
          <p:nvPr>
            <p:ph idx="1"/>
          </p:nvPr>
        </p:nvSpPr>
        <p:spPr/>
        <p:txBody>
          <a:bodyPr>
            <a:normAutofit lnSpcReduction="10000"/>
          </a:bodyPr>
          <a:lstStyle/>
          <a:p>
            <a:r>
              <a:rPr lang="en-US" dirty="0" smtClean="0"/>
              <a:t>Artifacts in the source datasets</a:t>
            </a:r>
          </a:p>
          <a:p>
            <a:pPr lvl="1"/>
            <a:r>
              <a:rPr lang="en-US" dirty="0" smtClean="0"/>
              <a:t>Stream density</a:t>
            </a:r>
          </a:p>
          <a:p>
            <a:pPr lvl="1"/>
            <a:r>
              <a:rPr lang="en-US" dirty="0" smtClean="0"/>
              <a:t>Intermittent streams</a:t>
            </a:r>
          </a:p>
          <a:p>
            <a:pPr lvl="1"/>
            <a:r>
              <a:rPr lang="en-US" dirty="0" smtClean="0"/>
              <a:t>Divergent and main flow paths</a:t>
            </a:r>
          </a:p>
          <a:p>
            <a:pPr lvl="1"/>
            <a:r>
              <a:rPr lang="en-US" dirty="0" smtClean="0"/>
              <a:t>Waterbodies</a:t>
            </a:r>
          </a:p>
          <a:p>
            <a:pPr lvl="1"/>
            <a:r>
              <a:rPr lang="en-US" dirty="0" smtClean="0"/>
              <a:t>Source dataset conflicts</a:t>
            </a:r>
          </a:p>
          <a:p>
            <a:r>
              <a:rPr lang="en-US" dirty="0" smtClean="0"/>
              <a:t>Artifacts from rasterization process</a:t>
            </a:r>
          </a:p>
          <a:p>
            <a:pPr lvl="1"/>
            <a:r>
              <a:rPr lang="en-US" dirty="0" smtClean="0"/>
              <a:t>Grid resolution</a:t>
            </a:r>
          </a:p>
          <a:p>
            <a:pPr lvl="1"/>
            <a:r>
              <a:rPr lang="en-US" dirty="0" smtClean="0"/>
              <a:t>Effect of source data conflicts</a:t>
            </a:r>
          </a:p>
          <a:p>
            <a:pPr lvl="1"/>
            <a:r>
              <a:rPr lang="en-US" dirty="0" smtClean="0"/>
              <a:t>Divergences</a:t>
            </a:r>
          </a:p>
          <a:p>
            <a:r>
              <a:rPr lang="en-US" dirty="0" smtClean="0"/>
              <a:t>Resources</a:t>
            </a:r>
          </a:p>
        </p:txBody>
      </p:sp>
      <p:sp>
        <p:nvSpPr>
          <p:cNvPr id="4" name="Slide Number Placeholder 3"/>
          <p:cNvSpPr>
            <a:spLocks noGrp="1"/>
          </p:cNvSpPr>
          <p:nvPr>
            <p:ph type="sldNum" sz="quarter" idx="12"/>
          </p:nvPr>
        </p:nvSpPr>
        <p:spPr/>
        <p:txBody>
          <a:bodyPr/>
          <a:lstStyle/>
          <a:p>
            <a:fld id="{23CC3CD6-BE87-4EF6-B12C-606520201F45}" type="slidenum">
              <a:rPr lang="en-US" altLang="en-US" smtClean="0"/>
              <a:pPr/>
              <a:t>2</a:t>
            </a:fld>
            <a:endParaRPr lang="en-US" altLang="en-US"/>
          </a:p>
        </p:txBody>
      </p:sp>
      <p:sp>
        <p:nvSpPr>
          <p:cNvPr id="5" name="Rectangle 4"/>
          <p:cNvSpPr/>
          <p:nvPr/>
        </p:nvSpPr>
        <p:spPr>
          <a:xfrm>
            <a:off x="76200" y="6400800"/>
            <a:ext cx="801823"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Agenda</a:t>
            </a:r>
          </a:p>
        </p:txBody>
      </p:sp>
    </p:spTree>
    <p:extLst>
      <p:ext uri="{BB962C8B-B14F-4D97-AF65-F5344CB8AC3E}">
        <p14:creationId xmlns:p14="http://schemas.microsoft.com/office/powerpoint/2010/main" val="22691939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a:t>About 66,000 Divergences in the NHDPlusV2 </a:t>
            </a:r>
            <a:r>
              <a:rPr lang="en-US" dirty="0" smtClean="0"/>
              <a:t>for </a:t>
            </a:r>
            <a:r>
              <a:rPr lang="en-US" dirty="0"/>
              <a:t>the </a:t>
            </a:r>
            <a:r>
              <a:rPr lang="en-US" dirty="0" smtClean="0"/>
              <a:t>Nation</a:t>
            </a:r>
            <a:endParaRPr lang="en-US" dirty="0"/>
          </a:p>
        </p:txBody>
      </p:sp>
      <p:sp>
        <p:nvSpPr>
          <p:cNvPr id="110595" name="Rectangle 3"/>
          <p:cNvSpPr>
            <a:spLocks noGrp="1"/>
          </p:cNvSpPr>
          <p:nvPr>
            <p:ph idx="1"/>
          </p:nvPr>
        </p:nvSpPr>
        <p:spPr/>
        <p:txBody>
          <a:bodyPr>
            <a:normAutofit/>
          </a:bodyPr>
          <a:lstStyle/>
          <a:p>
            <a:r>
              <a:rPr lang="en-US" altLang="en-US" dirty="0" smtClean="0"/>
              <a:t>Accumulation and Flow Direction Grids now better agree with routing flows down the NHDPlus main path flowlines at divergences</a:t>
            </a:r>
          </a:p>
          <a:p>
            <a:pPr lvl="1"/>
            <a:r>
              <a:rPr lang="en-US" altLang="en-US" dirty="0" smtClean="0"/>
              <a:t>In Version 1 NHDPlus there was a 50/50 chance the flow grids got it right.</a:t>
            </a:r>
          </a:p>
          <a:p>
            <a:pPr lvl="1"/>
            <a:r>
              <a:rPr lang="en-US" altLang="en-US" dirty="0" smtClean="0"/>
              <a:t>New </a:t>
            </a:r>
            <a:r>
              <a:rPr lang="en-US" altLang="en-US" dirty="0" err="1" smtClean="0"/>
              <a:t>HydroDem</a:t>
            </a:r>
            <a:r>
              <a:rPr lang="en-US" altLang="en-US" dirty="0" smtClean="0"/>
              <a:t> processing methods in Version 2 greatly minimizes routing flow down the wrong path (secondary path divergences in NHDPlus).</a:t>
            </a:r>
          </a:p>
          <a:p>
            <a:pPr lvl="1"/>
            <a:endParaRPr lang="en-US" altLang="en-US" dirty="0" smtClean="0"/>
          </a:p>
          <a:p>
            <a:pPr lvl="1"/>
            <a:endParaRPr lang="en-US" altLang="en-US" dirty="0" smtClean="0"/>
          </a:p>
          <a:p>
            <a:pPr lvl="1"/>
            <a:endParaRPr lang="en-US" altLang="en-US" dirty="0" smtClean="0"/>
          </a:p>
          <a:p>
            <a:pPr lvl="1"/>
            <a:endParaRPr lang="en-US" altLang="en-US" dirty="0" smtClean="0"/>
          </a:p>
          <a:p>
            <a:pPr lvl="1"/>
            <a:endParaRPr lang="en-US" altLang="en-US" dirty="0" smtClean="0"/>
          </a:p>
          <a:p>
            <a:endParaRPr lang="en-US" altLang="en-US" dirty="0" smtClean="0"/>
          </a:p>
        </p:txBody>
      </p:sp>
      <p:sp>
        <p:nvSpPr>
          <p:cNvPr id="4" name="Slide Number Placeholder 5"/>
          <p:cNvSpPr>
            <a:spLocks noGrp="1"/>
          </p:cNvSpPr>
          <p:nvPr>
            <p:ph type="sldNum" sz="quarter" idx="12"/>
          </p:nvPr>
        </p:nvSpPr>
        <p:spPr/>
        <p:txBody>
          <a:bodyPr/>
          <a:lstStyle/>
          <a:p>
            <a:fld id="{C66BAFCE-2CF5-4388-BEFB-43AD2A7AB99B}" type="slidenum">
              <a:rPr lang="en-US" altLang="en-US" smtClean="0"/>
              <a:pPr/>
              <a:t>29</a:t>
            </a:fld>
            <a:endParaRPr lang="en-US" altLang="en-US"/>
          </a:p>
        </p:txBody>
      </p:sp>
      <p:sp>
        <p:nvSpPr>
          <p:cNvPr id="11" name="Rectangle 10"/>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p:cNvSpPr>
          <p:nvPr>
            <p:ph type="title"/>
          </p:nvPr>
        </p:nvSpPr>
        <p:spPr>
          <a:xfrm>
            <a:off x="457200" y="76200"/>
            <a:ext cx="8229600" cy="1143000"/>
          </a:xfrm>
        </p:spPr>
        <p:txBody>
          <a:bodyPr>
            <a:normAutofit/>
          </a:bodyPr>
          <a:lstStyle/>
          <a:p>
            <a:r>
              <a:rPr lang="en-US" altLang="en-US" sz="2800" dirty="0" smtClean="0"/>
              <a:t> Flow paths in Flow Direction and Accumulation Grids at NHD divergences</a:t>
            </a:r>
          </a:p>
        </p:txBody>
      </p:sp>
      <p:sp>
        <p:nvSpPr>
          <p:cNvPr id="22" name="Slide Number Placeholder 5"/>
          <p:cNvSpPr>
            <a:spLocks noGrp="1"/>
          </p:cNvSpPr>
          <p:nvPr>
            <p:ph type="sldNum" sz="quarter" idx="12"/>
          </p:nvPr>
        </p:nvSpPr>
        <p:spPr/>
        <p:txBody>
          <a:bodyPr/>
          <a:lstStyle/>
          <a:p>
            <a:fld id="{E2B9A94E-4DF1-4D36-B328-85D2C091A05F}" type="slidenum">
              <a:rPr lang="en-US" altLang="en-US"/>
              <a:pPr/>
              <a:t>30</a:t>
            </a:fld>
            <a:endParaRPr lang="en-US" altLang="en-US"/>
          </a:p>
        </p:txBody>
      </p:sp>
      <p:sp>
        <p:nvSpPr>
          <p:cNvPr id="198673" name="Rectangle 17"/>
          <p:cNvSpPr>
            <a:spLocks noChangeArrowheads="1"/>
          </p:cNvSpPr>
          <p:nvPr/>
        </p:nvSpPr>
        <p:spPr bwMode="auto">
          <a:xfrm>
            <a:off x="2819400" y="34290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4" name="Rectangle 18"/>
          <p:cNvSpPr>
            <a:spLocks noChangeArrowheads="1"/>
          </p:cNvSpPr>
          <p:nvPr/>
        </p:nvSpPr>
        <p:spPr bwMode="auto">
          <a:xfrm>
            <a:off x="2819400" y="23622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5" name="Rectangle 19"/>
          <p:cNvSpPr>
            <a:spLocks noChangeArrowheads="1"/>
          </p:cNvSpPr>
          <p:nvPr/>
        </p:nvSpPr>
        <p:spPr bwMode="auto">
          <a:xfrm>
            <a:off x="2819400" y="12192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6" name="Rectangle 20"/>
          <p:cNvSpPr>
            <a:spLocks noChangeArrowheads="1"/>
          </p:cNvSpPr>
          <p:nvPr/>
        </p:nvSpPr>
        <p:spPr bwMode="auto">
          <a:xfrm>
            <a:off x="5105400" y="57150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7" name="Rectangle 21"/>
          <p:cNvSpPr>
            <a:spLocks noChangeArrowheads="1"/>
          </p:cNvSpPr>
          <p:nvPr/>
        </p:nvSpPr>
        <p:spPr bwMode="auto">
          <a:xfrm>
            <a:off x="2819400" y="57150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78" name="Line 22"/>
          <p:cNvSpPr>
            <a:spLocks noChangeShapeType="1"/>
          </p:cNvSpPr>
          <p:nvPr/>
        </p:nvSpPr>
        <p:spPr bwMode="auto">
          <a:xfrm flipH="1">
            <a:off x="3429000" y="1371600"/>
            <a:ext cx="0" cy="8382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79" name="Line 23"/>
          <p:cNvSpPr>
            <a:spLocks noChangeShapeType="1"/>
          </p:cNvSpPr>
          <p:nvPr/>
        </p:nvSpPr>
        <p:spPr bwMode="auto">
          <a:xfrm flipH="1">
            <a:off x="3429000" y="25146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80" name="Line 24"/>
          <p:cNvSpPr>
            <a:spLocks noChangeShapeType="1"/>
          </p:cNvSpPr>
          <p:nvPr/>
        </p:nvSpPr>
        <p:spPr bwMode="auto">
          <a:xfrm>
            <a:off x="3429000" y="3810000"/>
            <a:ext cx="457200" cy="6096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81" name="Line 25"/>
          <p:cNvSpPr>
            <a:spLocks noChangeShapeType="1"/>
          </p:cNvSpPr>
          <p:nvPr/>
        </p:nvSpPr>
        <p:spPr bwMode="auto">
          <a:xfrm flipH="1">
            <a:off x="3429000" y="57912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82" name="Line 26"/>
          <p:cNvSpPr>
            <a:spLocks noChangeShapeType="1"/>
          </p:cNvSpPr>
          <p:nvPr/>
        </p:nvSpPr>
        <p:spPr bwMode="auto">
          <a:xfrm>
            <a:off x="5638800" y="5791200"/>
            <a:ext cx="0" cy="9906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83" name="Rectangle 27"/>
          <p:cNvSpPr>
            <a:spLocks noChangeArrowheads="1"/>
          </p:cNvSpPr>
          <p:nvPr/>
        </p:nvSpPr>
        <p:spPr bwMode="auto">
          <a:xfrm>
            <a:off x="3962400" y="45720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84" name="Rectangle 28"/>
          <p:cNvSpPr>
            <a:spLocks noChangeArrowheads="1"/>
          </p:cNvSpPr>
          <p:nvPr/>
        </p:nvSpPr>
        <p:spPr bwMode="auto">
          <a:xfrm>
            <a:off x="2819400" y="45720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a:p>
        </p:txBody>
      </p:sp>
      <p:sp>
        <p:nvSpPr>
          <p:cNvPr id="198685" name="Line 29"/>
          <p:cNvSpPr>
            <a:spLocks noChangeShapeType="1"/>
          </p:cNvSpPr>
          <p:nvPr/>
        </p:nvSpPr>
        <p:spPr bwMode="auto">
          <a:xfrm>
            <a:off x="4114800" y="5181600"/>
            <a:ext cx="914400" cy="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86" name="Line 30"/>
          <p:cNvSpPr>
            <a:spLocks noChangeShapeType="1"/>
          </p:cNvSpPr>
          <p:nvPr/>
        </p:nvSpPr>
        <p:spPr bwMode="auto">
          <a:xfrm flipH="1">
            <a:off x="3429000" y="46482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91" name="Rectangle 35"/>
          <p:cNvSpPr>
            <a:spLocks noChangeArrowheads="1"/>
          </p:cNvSpPr>
          <p:nvPr/>
        </p:nvSpPr>
        <p:spPr bwMode="auto">
          <a:xfrm>
            <a:off x="5105400" y="4572000"/>
            <a:ext cx="1143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8692" name="Line 36"/>
          <p:cNvSpPr>
            <a:spLocks noChangeShapeType="1"/>
          </p:cNvSpPr>
          <p:nvPr/>
        </p:nvSpPr>
        <p:spPr bwMode="auto">
          <a:xfrm>
            <a:off x="5638800" y="4724400"/>
            <a:ext cx="0" cy="8382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66" name="Line 10"/>
          <p:cNvSpPr>
            <a:spLocks noChangeShapeType="1"/>
          </p:cNvSpPr>
          <p:nvPr/>
        </p:nvSpPr>
        <p:spPr bwMode="auto">
          <a:xfrm>
            <a:off x="3429000" y="3810000"/>
            <a:ext cx="0" cy="6858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8695" name="Text Box 39"/>
          <p:cNvSpPr txBox="1">
            <a:spLocks noChangeArrowheads="1"/>
          </p:cNvSpPr>
          <p:nvPr/>
        </p:nvSpPr>
        <p:spPr bwMode="auto">
          <a:xfrm>
            <a:off x="5257800" y="1668780"/>
            <a:ext cx="2862263"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400" dirty="0"/>
              <a:t>Divergent flow directions</a:t>
            </a:r>
          </a:p>
          <a:p>
            <a:pPr algn="l"/>
            <a:r>
              <a:rPr lang="en-US" altLang="en-US" sz="2400" dirty="0"/>
              <a:t>for one grid cell is </a:t>
            </a:r>
            <a:r>
              <a:rPr lang="en-US" altLang="en-US" sz="2400" b="1" dirty="0"/>
              <a:t>not</a:t>
            </a:r>
            <a:r>
              <a:rPr lang="en-US" altLang="en-US" sz="2400" dirty="0"/>
              <a:t>  supported by standard ESRI tools</a:t>
            </a:r>
          </a:p>
        </p:txBody>
      </p:sp>
      <p:sp>
        <p:nvSpPr>
          <p:cNvPr id="198696" name="Line 40"/>
          <p:cNvSpPr>
            <a:spLocks noChangeShapeType="1"/>
          </p:cNvSpPr>
          <p:nvPr/>
        </p:nvSpPr>
        <p:spPr bwMode="auto">
          <a:xfrm flipH="1">
            <a:off x="3810000" y="2895600"/>
            <a:ext cx="1447800" cy="9906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 name="Rectangle 24"/>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mph" presetSubtype="2" fill="hold" nodeType="clickEffect">
                                  <p:stCondLst>
                                    <p:cond delay="0"/>
                                  </p:stCondLst>
                                  <p:childTnLst>
                                    <p:animClr clrSpc="rgb" dir="cw">
                                      <p:cBhvr>
                                        <p:cTn id="6" dur="2000" fill="hold"/>
                                        <p:tgtEl>
                                          <p:spTgt spid="198666"/>
                                        </p:tgtEl>
                                        <p:attrNameLst>
                                          <p:attrName>stroke.color</p:attrName>
                                        </p:attrNameLst>
                                      </p:cBhvr>
                                      <p:to>
                                        <a:srgbClr val="FF0000"/>
                                      </p:to>
                                    </p:animClr>
                                    <p:set>
                                      <p:cBhvr>
                                        <p:cTn id="7" dur="2000" fill="hold"/>
                                        <p:tgtEl>
                                          <p:spTgt spid="198666"/>
                                        </p:tgtEl>
                                        <p:attrNameLst>
                                          <p:attrName>stroke.on</p:attrName>
                                        </p:attrNameLst>
                                      </p:cBhvr>
                                      <p:to>
                                        <p:strVal val="true"/>
                                      </p:to>
                                    </p:set>
                                  </p:childTnLst>
                                </p:cTn>
                              </p:par>
                              <p:par>
                                <p:cTn id="8" presetID="7" presetClass="emph" presetSubtype="2" fill="hold" nodeType="withEffect">
                                  <p:stCondLst>
                                    <p:cond delay="0"/>
                                  </p:stCondLst>
                                  <p:childTnLst>
                                    <p:animClr clrSpc="rgb" dir="cw">
                                      <p:cBhvr>
                                        <p:cTn id="9" dur="2000" fill="hold"/>
                                        <p:tgtEl>
                                          <p:spTgt spid="198680"/>
                                        </p:tgtEl>
                                        <p:attrNameLst>
                                          <p:attrName>stroke.color</p:attrName>
                                        </p:attrNameLst>
                                      </p:cBhvr>
                                      <p:to>
                                        <a:srgbClr val="FF0000"/>
                                      </p:to>
                                    </p:animClr>
                                    <p:set>
                                      <p:cBhvr>
                                        <p:cTn id="10" dur="2000" fill="hold"/>
                                        <p:tgtEl>
                                          <p:spTgt spid="198680"/>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Slide Number Placeholder 5"/>
          <p:cNvSpPr>
            <a:spLocks noGrp="1"/>
          </p:cNvSpPr>
          <p:nvPr>
            <p:ph type="sldNum" sz="quarter" idx="10"/>
          </p:nvPr>
        </p:nvSpPr>
        <p:spPr/>
        <p:txBody>
          <a:bodyPr/>
          <a:lstStyle/>
          <a:p>
            <a:fld id="{242C64FB-D389-4B87-93BC-72D9E2FA0905}" type="slidenum">
              <a:rPr lang="en-US" altLang="en-US"/>
              <a:pPr/>
              <a:t>31</a:t>
            </a:fld>
            <a:endParaRPr lang="en-US" altLang="en-US"/>
          </a:p>
        </p:txBody>
      </p:sp>
      <p:sp>
        <p:nvSpPr>
          <p:cNvPr id="192514" name="Rectangle 2"/>
          <p:cNvSpPr>
            <a:spLocks noGrp="1"/>
          </p:cNvSpPr>
          <p:nvPr>
            <p:ph type="title" idx="4294967295"/>
          </p:nvPr>
        </p:nvSpPr>
        <p:spPr>
          <a:xfrm>
            <a:off x="0" y="228600"/>
            <a:ext cx="9144000" cy="671513"/>
          </a:xfrm>
        </p:spPr>
        <p:txBody>
          <a:bodyPr>
            <a:normAutofit fontScale="90000"/>
          </a:bodyPr>
          <a:lstStyle/>
          <a:p>
            <a:pPr algn="ctr"/>
            <a:r>
              <a:rPr lang="en-US" altLang="en-US" sz="2600" dirty="0" smtClean="0"/>
              <a:t> </a:t>
            </a:r>
            <a:r>
              <a:rPr lang="en-US" altLang="en-US" sz="2600" dirty="0"/>
              <a:t>Routing of </a:t>
            </a:r>
            <a:r>
              <a:rPr lang="en-US" altLang="en-US" sz="2600" dirty="0" smtClean="0"/>
              <a:t>flow in </a:t>
            </a:r>
            <a:r>
              <a:rPr lang="en-US" altLang="en-US" sz="2600" dirty="0"/>
              <a:t>the Version 2 </a:t>
            </a:r>
            <a:r>
              <a:rPr lang="en-US" altLang="en-US" sz="2600" dirty="0" err="1" smtClean="0"/>
              <a:t>NHDPlus</a:t>
            </a:r>
            <a:r>
              <a:rPr lang="en-US" altLang="en-US" sz="2600" dirty="0" smtClean="0"/>
              <a:t> </a:t>
            </a:r>
            <a:br>
              <a:rPr lang="en-US" altLang="en-US" sz="2600" dirty="0" smtClean="0"/>
            </a:br>
            <a:r>
              <a:rPr lang="en-US" altLang="en-US" sz="2600" dirty="0" smtClean="0"/>
              <a:t>flow direction grid</a:t>
            </a:r>
          </a:p>
        </p:txBody>
      </p:sp>
      <p:sp>
        <p:nvSpPr>
          <p:cNvPr id="192517" name="Rectangle 5"/>
          <p:cNvSpPr>
            <a:spLocks noChangeArrowheads="1"/>
          </p:cNvSpPr>
          <p:nvPr/>
        </p:nvSpPr>
        <p:spPr bwMode="auto">
          <a:xfrm>
            <a:off x="304800" y="34290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18" name="Rectangle 6"/>
          <p:cNvSpPr>
            <a:spLocks noChangeArrowheads="1"/>
          </p:cNvSpPr>
          <p:nvPr/>
        </p:nvSpPr>
        <p:spPr bwMode="auto">
          <a:xfrm>
            <a:off x="304800" y="23622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19" name="Rectangle 7"/>
          <p:cNvSpPr>
            <a:spLocks noChangeArrowheads="1"/>
          </p:cNvSpPr>
          <p:nvPr/>
        </p:nvSpPr>
        <p:spPr bwMode="auto">
          <a:xfrm>
            <a:off x="304800" y="12192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21" name="Rectangle 9"/>
          <p:cNvSpPr>
            <a:spLocks noChangeArrowheads="1"/>
          </p:cNvSpPr>
          <p:nvPr/>
        </p:nvSpPr>
        <p:spPr bwMode="auto">
          <a:xfrm>
            <a:off x="2590800" y="5715000"/>
            <a:ext cx="1143000" cy="1143000"/>
          </a:xfrm>
          <a:prstGeom prst="rect">
            <a:avLst/>
          </a:prstGeom>
          <a:solidFill>
            <a:srgbClr val="66FFFF"/>
          </a:solidFill>
          <a:ln w="9525">
            <a:solidFill>
              <a:schemeClr val="tx1"/>
            </a:solidFill>
            <a:miter lim="800000"/>
            <a:headEnd/>
            <a:tailEnd/>
          </a:ln>
          <a:effectLst/>
          <a:extLst/>
        </p:spPr>
        <p:txBody>
          <a:bodyPr wrap="none" anchor="ctr"/>
          <a:lstStyle/>
          <a:p>
            <a:endParaRPr lang="en-US"/>
          </a:p>
        </p:txBody>
      </p:sp>
      <p:sp>
        <p:nvSpPr>
          <p:cNvPr id="192522" name="Rectangle 10"/>
          <p:cNvSpPr>
            <a:spLocks noChangeArrowheads="1"/>
          </p:cNvSpPr>
          <p:nvPr/>
        </p:nvSpPr>
        <p:spPr bwMode="auto">
          <a:xfrm>
            <a:off x="304800" y="57150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23" name="Line 11"/>
          <p:cNvSpPr>
            <a:spLocks noChangeShapeType="1"/>
          </p:cNvSpPr>
          <p:nvPr/>
        </p:nvSpPr>
        <p:spPr bwMode="auto">
          <a:xfrm flipH="1">
            <a:off x="914400" y="1371600"/>
            <a:ext cx="0" cy="8382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5" name="Line 13"/>
          <p:cNvSpPr>
            <a:spLocks noChangeShapeType="1"/>
          </p:cNvSpPr>
          <p:nvPr/>
        </p:nvSpPr>
        <p:spPr bwMode="auto">
          <a:xfrm flipH="1">
            <a:off x="914400" y="25146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6" name="Line 14"/>
          <p:cNvSpPr>
            <a:spLocks noChangeShapeType="1"/>
          </p:cNvSpPr>
          <p:nvPr/>
        </p:nvSpPr>
        <p:spPr bwMode="auto">
          <a:xfrm flipH="1">
            <a:off x="914400" y="35814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7" name="Line 15"/>
          <p:cNvSpPr>
            <a:spLocks noChangeShapeType="1"/>
          </p:cNvSpPr>
          <p:nvPr/>
        </p:nvSpPr>
        <p:spPr bwMode="auto">
          <a:xfrm flipH="1">
            <a:off x="914400" y="57912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16" name="Rectangle 4"/>
          <p:cNvSpPr>
            <a:spLocks noChangeArrowheads="1"/>
          </p:cNvSpPr>
          <p:nvPr/>
        </p:nvSpPr>
        <p:spPr bwMode="auto">
          <a:xfrm>
            <a:off x="1447800" y="4572000"/>
            <a:ext cx="1143000" cy="1143000"/>
          </a:xfrm>
          <a:prstGeom prst="rect">
            <a:avLst/>
          </a:prstGeom>
          <a:solidFill>
            <a:srgbClr val="66FFFF"/>
          </a:solidFill>
          <a:ln w="9525">
            <a:solidFill>
              <a:schemeClr val="tx1"/>
            </a:solidFill>
            <a:miter lim="800000"/>
            <a:headEnd/>
            <a:tailEnd/>
          </a:ln>
          <a:effectLst/>
          <a:extLst/>
        </p:spPr>
        <p:txBody>
          <a:bodyPr wrap="none" anchor="ctr"/>
          <a:lstStyle/>
          <a:p>
            <a:endParaRPr lang="en-US"/>
          </a:p>
        </p:txBody>
      </p:sp>
      <p:sp>
        <p:nvSpPr>
          <p:cNvPr id="192520" name="Rectangle 8"/>
          <p:cNvSpPr>
            <a:spLocks noChangeArrowheads="1"/>
          </p:cNvSpPr>
          <p:nvPr/>
        </p:nvSpPr>
        <p:spPr bwMode="auto">
          <a:xfrm>
            <a:off x="304800" y="45720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ltLang="en-US" dirty="0"/>
          </a:p>
        </p:txBody>
      </p:sp>
      <p:sp>
        <p:nvSpPr>
          <p:cNvPr id="192524" name="Line 12"/>
          <p:cNvSpPr>
            <a:spLocks noChangeShapeType="1"/>
          </p:cNvSpPr>
          <p:nvPr/>
        </p:nvSpPr>
        <p:spPr bwMode="auto">
          <a:xfrm flipH="1">
            <a:off x="914400" y="46482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3" name="Rectangle 21"/>
          <p:cNvSpPr>
            <a:spLocks noChangeArrowheads="1"/>
          </p:cNvSpPr>
          <p:nvPr/>
        </p:nvSpPr>
        <p:spPr bwMode="auto">
          <a:xfrm>
            <a:off x="5486400" y="34290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34" name="Rectangle 22"/>
          <p:cNvSpPr>
            <a:spLocks noChangeArrowheads="1"/>
          </p:cNvSpPr>
          <p:nvPr/>
        </p:nvSpPr>
        <p:spPr bwMode="auto">
          <a:xfrm>
            <a:off x="5486400" y="23622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35" name="Rectangle 23"/>
          <p:cNvSpPr>
            <a:spLocks noChangeArrowheads="1"/>
          </p:cNvSpPr>
          <p:nvPr/>
        </p:nvSpPr>
        <p:spPr bwMode="auto">
          <a:xfrm>
            <a:off x="5486400" y="12192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36" name="Rectangle 24"/>
          <p:cNvSpPr>
            <a:spLocks noChangeArrowheads="1"/>
          </p:cNvSpPr>
          <p:nvPr/>
        </p:nvSpPr>
        <p:spPr bwMode="auto">
          <a:xfrm>
            <a:off x="7772400" y="57150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37" name="Rectangle 25"/>
          <p:cNvSpPr>
            <a:spLocks noChangeArrowheads="1"/>
          </p:cNvSpPr>
          <p:nvPr/>
        </p:nvSpPr>
        <p:spPr bwMode="auto">
          <a:xfrm>
            <a:off x="5486400" y="5715000"/>
            <a:ext cx="1143000" cy="1143000"/>
          </a:xfrm>
          <a:prstGeom prst="rect">
            <a:avLst/>
          </a:prstGeom>
          <a:solidFill>
            <a:srgbClr val="66FFFF"/>
          </a:solidFill>
          <a:ln w="9525">
            <a:solidFill>
              <a:schemeClr val="tx1"/>
            </a:solidFill>
            <a:miter lim="800000"/>
            <a:headEnd/>
            <a:tailEnd/>
          </a:ln>
          <a:effectLst/>
          <a:extLst/>
        </p:spPr>
        <p:txBody>
          <a:bodyPr wrap="none" anchor="ctr"/>
          <a:lstStyle/>
          <a:p>
            <a:endParaRPr lang="en-US"/>
          </a:p>
        </p:txBody>
      </p:sp>
      <p:sp>
        <p:nvSpPr>
          <p:cNvPr id="192538" name="Line 26"/>
          <p:cNvSpPr>
            <a:spLocks noChangeShapeType="1"/>
          </p:cNvSpPr>
          <p:nvPr/>
        </p:nvSpPr>
        <p:spPr bwMode="auto">
          <a:xfrm flipH="1">
            <a:off x="6096000" y="1371600"/>
            <a:ext cx="0" cy="8382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39" name="Line 27"/>
          <p:cNvSpPr>
            <a:spLocks noChangeShapeType="1"/>
          </p:cNvSpPr>
          <p:nvPr/>
        </p:nvSpPr>
        <p:spPr bwMode="auto">
          <a:xfrm flipH="1">
            <a:off x="6096000" y="2514600"/>
            <a:ext cx="0" cy="9144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40" name="Line 28"/>
          <p:cNvSpPr>
            <a:spLocks noChangeShapeType="1"/>
          </p:cNvSpPr>
          <p:nvPr/>
        </p:nvSpPr>
        <p:spPr bwMode="auto">
          <a:xfrm>
            <a:off x="5715000" y="3657600"/>
            <a:ext cx="685800" cy="7620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42" name="Line 30"/>
          <p:cNvSpPr>
            <a:spLocks noChangeShapeType="1"/>
          </p:cNvSpPr>
          <p:nvPr/>
        </p:nvSpPr>
        <p:spPr bwMode="auto">
          <a:xfrm>
            <a:off x="8305800" y="5791200"/>
            <a:ext cx="0" cy="9906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43" name="Rectangle 31"/>
          <p:cNvSpPr>
            <a:spLocks noChangeArrowheads="1"/>
          </p:cNvSpPr>
          <p:nvPr/>
        </p:nvSpPr>
        <p:spPr bwMode="auto">
          <a:xfrm>
            <a:off x="6629400" y="45720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44" name="Rectangle 32"/>
          <p:cNvSpPr>
            <a:spLocks noChangeArrowheads="1"/>
          </p:cNvSpPr>
          <p:nvPr/>
        </p:nvSpPr>
        <p:spPr bwMode="auto">
          <a:xfrm>
            <a:off x="5486400" y="4572000"/>
            <a:ext cx="1143000" cy="1143000"/>
          </a:xfrm>
          <a:prstGeom prst="rect">
            <a:avLst/>
          </a:prstGeom>
          <a:solidFill>
            <a:srgbClr val="66FFFF"/>
          </a:solidFill>
          <a:ln w="9525">
            <a:solidFill>
              <a:schemeClr val="tx1"/>
            </a:solidFill>
            <a:miter lim="800000"/>
            <a:headEnd/>
            <a:tailEnd/>
          </a:ln>
          <a:effectLst/>
          <a:extLst/>
        </p:spPr>
        <p:txBody>
          <a:bodyPr wrap="none" anchor="ctr"/>
          <a:lstStyle/>
          <a:p>
            <a:endParaRPr lang="en-US" altLang="en-US"/>
          </a:p>
        </p:txBody>
      </p:sp>
      <p:sp>
        <p:nvSpPr>
          <p:cNvPr id="192545" name="Line 33"/>
          <p:cNvSpPr>
            <a:spLocks noChangeShapeType="1"/>
          </p:cNvSpPr>
          <p:nvPr/>
        </p:nvSpPr>
        <p:spPr bwMode="auto">
          <a:xfrm>
            <a:off x="6781800" y="5181600"/>
            <a:ext cx="914400" cy="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49" name="Text Box 37"/>
          <p:cNvSpPr txBox="1">
            <a:spLocks noChangeArrowheads="1"/>
          </p:cNvSpPr>
          <p:nvPr/>
        </p:nvSpPr>
        <p:spPr bwMode="auto">
          <a:xfrm>
            <a:off x="1939109" y="1003280"/>
            <a:ext cx="3266736" cy="3093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en-US" dirty="0" smtClean="0"/>
              <a:t>Follows the main path </a:t>
            </a:r>
            <a:r>
              <a:rPr lang="en-US" altLang="en-US" dirty="0" err="1" smtClean="0"/>
              <a:t>flowline</a:t>
            </a:r>
            <a:r>
              <a:rPr lang="en-US" altLang="en-US" dirty="0" smtClean="0"/>
              <a:t> at a divergence using the </a:t>
            </a:r>
            <a:r>
              <a:rPr lang="en-US" altLang="en-US" dirty="0" err="1" smtClean="0"/>
              <a:t>NHDPlus</a:t>
            </a:r>
            <a:r>
              <a:rPr lang="en-US" altLang="en-US" dirty="0"/>
              <a:t> </a:t>
            </a:r>
            <a:r>
              <a:rPr lang="en-US" altLang="en-US" dirty="0" smtClean="0"/>
              <a:t>VAA </a:t>
            </a:r>
            <a:r>
              <a:rPr lang="en-US" altLang="en-US" b="1" dirty="0" smtClean="0"/>
              <a:t>DIVERGENCE</a:t>
            </a:r>
            <a:r>
              <a:rPr lang="en-US" altLang="en-US" dirty="0" smtClean="0"/>
              <a:t> attribute.</a:t>
            </a:r>
          </a:p>
          <a:p>
            <a:pPr algn="l">
              <a:spcBef>
                <a:spcPct val="50000"/>
              </a:spcBef>
            </a:pPr>
            <a:r>
              <a:rPr lang="en-US" altLang="en-US" b="1" dirty="0" smtClean="0"/>
              <a:t>DIVERGENCE </a:t>
            </a:r>
            <a:r>
              <a:rPr lang="en-US" altLang="en-US" dirty="0" smtClean="0"/>
              <a:t>values</a:t>
            </a:r>
          </a:p>
          <a:p>
            <a:pPr algn="l">
              <a:spcBef>
                <a:spcPct val="50000"/>
              </a:spcBef>
            </a:pPr>
            <a:r>
              <a:rPr lang="en-US" altLang="en-US" sz="3200" b="1" dirty="0" smtClean="0"/>
              <a:t>1</a:t>
            </a:r>
            <a:r>
              <a:rPr lang="en-US" altLang="en-US" dirty="0" smtClean="0"/>
              <a:t> = Main Path</a:t>
            </a:r>
          </a:p>
          <a:p>
            <a:pPr algn="l">
              <a:spcBef>
                <a:spcPct val="50000"/>
              </a:spcBef>
            </a:pPr>
            <a:r>
              <a:rPr lang="en-US" altLang="en-US" sz="3200" b="1" dirty="0" smtClean="0"/>
              <a:t>2</a:t>
            </a:r>
            <a:r>
              <a:rPr lang="en-US" altLang="en-US" dirty="0" smtClean="0"/>
              <a:t> = Secondary Path</a:t>
            </a:r>
            <a:endParaRPr lang="en-US" altLang="en-US" dirty="0"/>
          </a:p>
        </p:txBody>
      </p:sp>
      <p:sp>
        <p:nvSpPr>
          <p:cNvPr id="192553" name="Rectangle 41"/>
          <p:cNvSpPr>
            <a:spLocks noChangeArrowheads="1"/>
          </p:cNvSpPr>
          <p:nvPr/>
        </p:nvSpPr>
        <p:spPr bwMode="auto">
          <a:xfrm>
            <a:off x="2590800" y="4572000"/>
            <a:ext cx="1143000" cy="1143000"/>
          </a:xfrm>
          <a:prstGeom prst="rect">
            <a:avLst/>
          </a:prstGeom>
          <a:solidFill>
            <a:srgbClr val="66FFFF"/>
          </a:solidFill>
          <a:ln w="9525">
            <a:solidFill>
              <a:schemeClr val="tx1"/>
            </a:solidFill>
            <a:miter lim="800000"/>
            <a:headEnd/>
            <a:tailEnd/>
          </a:ln>
          <a:effectLst/>
          <a:extLst/>
        </p:spPr>
        <p:txBody>
          <a:bodyPr wrap="none" anchor="ctr"/>
          <a:lstStyle/>
          <a:p>
            <a:endParaRPr lang="en-US"/>
          </a:p>
        </p:txBody>
      </p:sp>
      <p:sp>
        <p:nvSpPr>
          <p:cNvPr id="192555" name="Rectangle 43"/>
          <p:cNvSpPr>
            <a:spLocks noChangeArrowheads="1"/>
          </p:cNvSpPr>
          <p:nvPr/>
        </p:nvSpPr>
        <p:spPr bwMode="auto">
          <a:xfrm>
            <a:off x="7772400" y="4572000"/>
            <a:ext cx="1143000" cy="1143000"/>
          </a:xfrm>
          <a:prstGeom prst="rect">
            <a:avLst/>
          </a:prstGeom>
          <a:solidFill>
            <a:srgbClr val="FF0000"/>
          </a:solidFill>
          <a:ln w="9525">
            <a:solidFill>
              <a:schemeClr val="tx1"/>
            </a:solidFill>
            <a:miter lim="800000"/>
            <a:headEnd/>
            <a:tailEnd/>
          </a:ln>
          <a:effectLst/>
          <a:extLst/>
        </p:spPr>
        <p:txBody>
          <a:bodyPr wrap="none" anchor="ctr"/>
          <a:lstStyle/>
          <a:p>
            <a:endParaRPr lang="en-US"/>
          </a:p>
        </p:txBody>
      </p:sp>
      <p:sp>
        <p:nvSpPr>
          <p:cNvPr id="192556" name="Line 44"/>
          <p:cNvSpPr>
            <a:spLocks noChangeShapeType="1"/>
          </p:cNvSpPr>
          <p:nvPr/>
        </p:nvSpPr>
        <p:spPr bwMode="auto">
          <a:xfrm>
            <a:off x="8305800" y="4724400"/>
            <a:ext cx="0" cy="838200"/>
          </a:xfrm>
          <a:prstGeom prst="line">
            <a:avLst/>
          </a:prstGeom>
          <a:noFill/>
          <a:ln w="76200">
            <a:solidFill>
              <a:srgbClr val="FFFF1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TextBox 1"/>
          <p:cNvSpPr txBox="1"/>
          <p:nvPr/>
        </p:nvSpPr>
        <p:spPr>
          <a:xfrm>
            <a:off x="354873" y="4572000"/>
            <a:ext cx="470000" cy="707886"/>
          </a:xfrm>
          <a:prstGeom prst="rect">
            <a:avLst/>
          </a:prstGeom>
          <a:noFill/>
        </p:spPr>
        <p:txBody>
          <a:bodyPr wrap="none" rtlCol="0">
            <a:spAutoFit/>
          </a:bodyPr>
          <a:lstStyle/>
          <a:p>
            <a:r>
              <a:rPr lang="en-US" sz="4000" b="1" dirty="0" smtClean="0"/>
              <a:t>1</a:t>
            </a:r>
            <a:endParaRPr lang="en-US" sz="4000" b="1" dirty="0"/>
          </a:p>
        </p:txBody>
      </p:sp>
      <p:sp>
        <p:nvSpPr>
          <p:cNvPr id="39" name="TextBox 38"/>
          <p:cNvSpPr txBox="1"/>
          <p:nvPr/>
        </p:nvSpPr>
        <p:spPr>
          <a:xfrm>
            <a:off x="406300" y="5795941"/>
            <a:ext cx="470000" cy="707886"/>
          </a:xfrm>
          <a:prstGeom prst="rect">
            <a:avLst/>
          </a:prstGeom>
          <a:noFill/>
        </p:spPr>
        <p:txBody>
          <a:bodyPr wrap="none" rtlCol="0">
            <a:spAutoFit/>
          </a:bodyPr>
          <a:lstStyle/>
          <a:p>
            <a:r>
              <a:rPr lang="en-US" sz="4000" b="1" dirty="0" smtClean="0"/>
              <a:t>1</a:t>
            </a:r>
            <a:endParaRPr lang="en-US" sz="4000" b="1" dirty="0"/>
          </a:p>
        </p:txBody>
      </p:sp>
      <p:sp>
        <p:nvSpPr>
          <p:cNvPr id="40" name="TextBox 39"/>
          <p:cNvSpPr txBox="1"/>
          <p:nvPr/>
        </p:nvSpPr>
        <p:spPr>
          <a:xfrm>
            <a:off x="6965900" y="4495800"/>
            <a:ext cx="470000" cy="707886"/>
          </a:xfrm>
          <a:prstGeom prst="rect">
            <a:avLst/>
          </a:prstGeom>
          <a:noFill/>
        </p:spPr>
        <p:txBody>
          <a:bodyPr wrap="none" rtlCol="0">
            <a:spAutoFit/>
          </a:bodyPr>
          <a:lstStyle/>
          <a:p>
            <a:r>
              <a:rPr lang="en-US" sz="4000" b="1" dirty="0" smtClean="0"/>
              <a:t>1</a:t>
            </a:r>
            <a:endParaRPr lang="en-US" sz="4000" b="1" dirty="0"/>
          </a:p>
        </p:txBody>
      </p:sp>
      <p:sp>
        <p:nvSpPr>
          <p:cNvPr id="41" name="TextBox 40"/>
          <p:cNvSpPr txBox="1"/>
          <p:nvPr/>
        </p:nvSpPr>
        <p:spPr>
          <a:xfrm>
            <a:off x="7835800" y="4495800"/>
            <a:ext cx="470000" cy="707886"/>
          </a:xfrm>
          <a:prstGeom prst="rect">
            <a:avLst/>
          </a:prstGeom>
          <a:noFill/>
        </p:spPr>
        <p:txBody>
          <a:bodyPr wrap="none" rtlCol="0">
            <a:spAutoFit/>
          </a:bodyPr>
          <a:lstStyle/>
          <a:p>
            <a:r>
              <a:rPr lang="en-US" sz="4000" b="1" dirty="0" smtClean="0"/>
              <a:t>1</a:t>
            </a:r>
            <a:endParaRPr lang="en-US" sz="4000" b="1" dirty="0"/>
          </a:p>
        </p:txBody>
      </p:sp>
      <p:sp>
        <p:nvSpPr>
          <p:cNvPr id="42" name="TextBox 41"/>
          <p:cNvSpPr txBox="1"/>
          <p:nvPr/>
        </p:nvSpPr>
        <p:spPr>
          <a:xfrm>
            <a:off x="7772400" y="5692914"/>
            <a:ext cx="470000" cy="707886"/>
          </a:xfrm>
          <a:prstGeom prst="rect">
            <a:avLst/>
          </a:prstGeom>
          <a:noFill/>
        </p:spPr>
        <p:txBody>
          <a:bodyPr wrap="none" rtlCol="0">
            <a:spAutoFit/>
          </a:bodyPr>
          <a:lstStyle/>
          <a:p>
            <a:r>
              <a:rPr lang="en-US" sz="4000" b="1" dirty="0" smtClean="0"/>
              <a:t>1</a:t>
            </a:r>
            <a:endParaRPr lang="en-US" sz="4000" b="1" dirty="0"/>
          </a:p>
        </p:txBody>
      </p:sp>
      <p:sp>
        <p:nvSpPr>
          <p:cNvPr id="43" name="TextBox 42"/>
          <p:cNvSpPr txBox="1"/>
          <p:nvPr/>
        </p:nvSpPr>
        <p:spPr>
          <a:xfrm>
            <a:off x="1828800" y="4724400"/>
            <a:ext cx="470000" cy="707886"/>
          </a:xfrm>
          <a:prstGeom prst="rect">
            <a:avLst/>
          </a:prstGeom>
          <a:noFill/>
        </p:spPr>
        <p:txBody>
          <a:bodyPr wrap="none" rtlCol="0">
            <a:spAutoFit/>
          </a:bodyPr>
          <a:lstStyle/>
          <a:p>
            <a:r>
              <a:rPr lang="en-US" sz="4000" b="1" dirty="0"/>
              <a:t>2</a:t>
            </a:r>
          </a:p>
        </p:txBody>
      </p:sp>
      <p:sp>
        <p:nvSpPr>
          <p:cNvPr id="44" name="TextBox 43"/>
          <p:cNvSpPr txBox="1"/>
          <p:nvPr/>
        </p:nvSpPr>
        <p:spPr>
          <a:xfrm>
            <a:off x="2882800" y="4702314"/>
            <a:ext cx="470000" cy="707886"/>
          </a:xfrm>
          <a:prstGeom prst="rect">
            <a:avLst/>
          </a:prstGeom>
          <a:noFill/>
        </p:spPr>
        <p:txBody>
          <a:bodyPr wrap="none" rtlCol="0">
            <a:spAutoFit/>
          </a:bodyPr>
          <a:lstStyle/>
          <a:p>
            <a:r>
              <a:rPr lang="en-US" sz="4000" b="1" dirty="0" smtClean="0"/>
              <a:t>2</a:t>
            </a:r>
            <a:endParaRPr lang="en-US" sz="4000" b="1" dirty="0"/>
          </a:p>
        </p:txBody>
      </p:sp>
      <p:sp>
        <p:nvSpPr>
          <p:cNvPr id="45" name="TextBox 44"/>
          <p:cNvSpPr txBox="1"/>
          <p:nvPr/>
        </p:nvSpPr>
        <p:spPr>
          <a:xfrm>
            <a:off x="2882800" y="5921514"/>
            <a:ext cx="470000" cy="707886"/>
          </a:xfrm>
          <a:prstGeom prst="rect">
            <a:avLst/>
          </a:prstGeom>
          <a:noFill/>
        </p:spPr>
        <p:txBody>
          <a:bodyPr wrap="none" rtlCol="0">
            <a:spAutoFit/>
          </a:bodyPr>
          <a:lstStyle/>
          <a:p>
            <a:r>
              <a:rPr lang="en-US" sz="4000" b="1" dirty="0" smtClean="0"/>
              <a:t>2</a:t>
            </a:r>
            <a:endParaRPr lang="en-US" sz="4000" b="1" dirty="0"/>
          </a:p>
        </p:txBody>
      </p:sp>
      <p:sp>
        <p:nvSpPr>
          <p:cNvPr id="46" name="TextBox 45"/>
          <p:cNvSpPr txBox="1"/>
          <p:nvPr/>
        </p:nvSpPr>
        <p:spPr>
          <a:xfrm>
            <a:off x="5778400" y="4778514"/>
            <a:ext cx="470000" cy="707886"/>
          </a:xfrm>
          <a:prstGeom prst="rect">
            <a:avLst/>
          </a:prstGeom>
          <a:noFill/>
        </p:spPr>
        <p:txBody>
          <a:bodyPr wrap="none" rtlCol="0">
            <a:spAutoFit/>
          </a:bodyPr>
          <a:lstStyle/>
          <a:p>
            <a:r>
              <a:rPr lang="en-US" sz="4000" b="1" dirty="0" smtClean="0"/>
              <a:t>2</a:t>
            </a:r>
            <a:endParaRPr lang="en-US" sz="4000" b="1" dirty="0"/>
          </a:p>
        </p:txBody>
      </p:sp>
      <p:sp>
        <p:nvSpPr>
          <p:cNvPr id="47" name="TextBox 46"/>
          <p:cNvSpPr txBox="1"/>
          <p:nvPr/>
        </p:nvSpPr>
        <p:spPr>
          <a:xfrm>
            <a:off x="5778400" y="5845314"/>
            <a:ext cx="470000" cy="707886"/>
          </a:xfrm>
          <a:prstGeom prst="rect">
            <a:avLst/>
          </a:prstGeom>
          <a:noFill/>
        </p:spPr>
        <p:txBody>
          <a:bodyPr wrap="none" rtlCol="0">
            <a:spAutoFit/>
          </a:bodyPr>
          <a:lstStyle/>
          <a:p>
            <a:r>
              <a:rPr lang="en-US" sz="4000" b="1" dirty="0" smtClean="0"/>
              <a:t>2</a:t>
            </a:r>
            <a:endParaRPr lang="en-US" sz="4000" b="1" dirty="0"/>
          </a:p>
        </p:txBody>
      </p:sp>
      <p:sp>
        <p:nvSpPr>
          <p:cNvPr id="3" name="TextBox 2"/>
          <p:cNvSpPr txBox="1"/>
          <p:nvPr/>
        </p:nvSpPr>
        <p:spPr>
          <a:xfrm>
            <a:off x="462377" y="942201"/>
            <a:ext cx="909223" cy="276999"/>
          </a:xfrm>
          <a:prstGeom prst="rect">
            <a:avLst/>
          </a:prstGeom>
          <a:noFill/>
        </p:spPr>
        <p:txBody>
          <a:bodyPr wrap="none" rtlCol="0">
            <a:spAutoFit/>
          </a:bodyPr>
          <a:lstStyle/>
          <a:p>
            <a:r>
              <a:rPr lang="en-US" sz="1200" dirty="0" smtClean="0"/>
              <a:t>Example 1</a:t>
            </a:r>
            <a:endParaRPr lang="en-US" sz="1200" dirty="0"/>
          </a:p>
        </p:txBody>
      </p:sp>
      <p:sp>
        <p:nvSpPr>
          <p:cNvPr id="48" name="TextBox 47"/>
          <p:cNvSpPr txBox="1"/>
          <p:nvPr/>
        </p:nvSpPr>
        <p:spPr>
          <a:xfrm>
            <a:off x="5643977" y="942201"/>
            <a:ext cx="909223" cy="276999"/>
          </a:xfrm>
          <a:prstGeom prst="rect">
            <a:avLst/>
          </a:prstGeom>
          <a:noFill/>
        </p:spPr>
        <p:txBody>
          <a:bodyPr wrap="none" rtlCol="0">
            <a:spAutoFit/>
          </a:bodyPr>
          <a:lstStyle/>
          <a:p>
            <a:r>
              <a:rPr lang="en-US" sz="1200" dirty="0" smtClean="0"/>
              <a:t>Example 2</a:t>
            </a:r>
            <a:endParaRPr lang="en-US" sz="12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25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25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25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25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25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25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25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25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254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255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25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3" grpId="0" animBg="1"/>
      <p:bldP spid="192525" grpId="0" animBg="1"/>
      <p:bldP spid="192526" grpId="0" animBg="1"/>
      <p:bldP spid="192527" grpId="0" animBg="1"/>
      <p:bldP spid="192524" grpId="0" animBg="1"/>
      <p:bldP spid="192538" grpId="0" animBg="1"/>
      <p:bldP spid="192539" grpId="0" animBg="1"/>
      <p:bldP spid="192540" grpId="0" animBg="1"/>
      <p:bldP spid="192542" grpId="0" animBg="1"/>
      <p:bldP spid="192545" grpId="0" animBg="1"/>
      <p:bldP spid="19255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0BB5BDF-E9F2-4BA0-8CCD-EDF6B1BBEF1E}" type="slidenum">
              <a:rPr lang="en-US" altLang="en-US" smtClean="0"/>
              <a:pPr/>
              <a:t>32</a:t>
            </a:fld>
            <a:endParaRPr lang="en-US" altLang="en-US"/>
          </a:p>
        </p:txBody>
      </p:sp>
      <p:sp>
        <p:nvSpPr>
          <p:cNvPr id="6" name="Rectangle 2"/>
          <p:cNvSpPr>
            <a:spLocks noGrp="1"/>
          </p:cNvSpPr>
          <p:nvPr>
            <p:ph type="title" idx="4294967295"/>
          </p:nvPr>
        </p:nvSpPr>
        <p:spPr>
          <a:xfrm>
            <a:off x="0" y="228600"/>
            <a:ext cx="9144000" cy="671513"/>
          </a:xfrm>
        </p:spPr>
        <p:txBody>
          <a:bodyPr>
            <a:normAutofit fontScale="90000"/>
          </a:bodyPr>
          <a:lstStyle/>
          <a:p>
            <a:pPr algn="ctr"/>
            <a:r>
              <a:rPr lang="en-US" altLang="en-US" sz="2600" dirty="0" smtClean="0"/>
              <a:t> Following the main </a:t>
            </a:r>
            <a:r>
              <a:rPr lang="en-US" altLang="en-US" sz="2600" dirty="0"/>
              <a:t>p</a:t>
            </a:r>
            <a:r>
              <a:rPr lang="en-US" altLang="en-US" sz="2600" dirty="0" smtClean="0"/>
              <a:t>ath in the </a:t>
            </a:r>
            <a:r>
              <a:rPr lang="en-US" altLang="en-US" sz="2600" dirty="0" err="1" smtClean="0"/>
              <a:t>NHDPlus</a:t>
            </a:r>
            <a:r>
              <a:rPr lang="en-US" altLang="en-US" sz="2600" dirty="0" smtClean="0"/>
              <a:t> flow grids works by</a:t>
            </a:r>
            <a:br>
              <a:rPr lang="en-US" altLang="en-US" sz="2600" dirty="0" smtClean="0"/>
            </a:br>
            <a:r>
              <a:rPr lang="en-US" altLang="en-US" sz="2600" dirty="0" smtClean="0"/>
              <a:t>trimming back the secondary path </a:t>
            </a:r>
            <a:r>
              <a:rPr lang="en-US" altLang="en-US" sz="2600" dirty="0" err="1" smtClean="0"/>
              <a:t>flowline</a:t>
            </a:r>
            <a:r>
              <a:rPr lang="en-US" altLang="en-US" sz="2600" dirty="0" smtClean="0"/>
              <a:t> in </a:t>
            </a:r>
            <a:r>
              <a:rPr lang="en-US" altLang="en-US" sz="2600" dirty="0" err="1" smtClean="0"/>
              <a:t>BurnLineEvent</a:t>
            </a:r>
            <a:endParaRPr lang="en-US" altLang="en-US" sz="2600" dirty="0" smtClean="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270241"/>
            <a:ext cx="7543800" cy="5134814"/>
          </a:xfrm>
          <a:prstGeom prst="rect">
            <a:avLst/>
          </a:prstGeom>
        </p:spPr>
      </p:pic>
      <p:sp>
        <p:nvSpPr>
          <p:cNvPr id="7" name="TextBox 6"/>
          <p:cNvSpPr txBox="1"/>
          <p:nvPr/>
        </p:nvSpPr>
        <p:spPr>
          <a:xfrm>
            <a:off x="5750866" y="1288835"/>
            <a:ext cx="2929007" cy="923330"/>
          </a:xfrm>
          <a:prstGeom prst="rect">
            <a:avLst/>
          </a:prstGeom>
          <a:noFill/>
        </p:spPr>
        <p:txBody>
          <a:bodyPr wrap="none" rtlCol="0">
            <a:spAutoFit/>
          </a:bodyPr>
          <a:lstStyle/>
          <a:p>
            <a:r>
              <a:rPr lang="en-US" dirty="0" err="1" smtClean="0"/>
              <a:t>BurnLineEvent</a:t>
            </a:r>
            <a:r>
              <a:rPr lang="en-US" dirty="0" smtClean="0"/>
              <a:t> is a version</a:t>
            </a:r>
          </a:p>
          <a:p>
            <a:r>
              <a:rPr lang="en-US" dirty="0" smtClean="0"/>
              <a:t>Of the </a:t>
            </a:r>
            <a:r>
              <a:rPr lang="en-US" dirty="0" err="1" smtClean="0"/>
              <a:t>flowlines</a:t>
            </a:r>
            <a:r>
              <a:rPr lang="en-US" dirty="0" smtClean="0"/>
              <a:t> used for</a:t>
            </a:r>
          </a:p>
          <a:p>
            <a:r>
              <a:rPr lang="en-US" dirty="0" err="1" smtClean="0"/>
              <a:t>HydroEnforcement</a:t>
            </a:r>
            <a:endParaRPr lang="en-US" dirty="0"/>
          </a:p>
        </p:txBody>
      </p:sp>
      <p:sp>
        <p:nvSpPr>
          <p:cNvPr id="8" name="Rectangle 7"/>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Tree>
    <p:extLst>
      <p:ext uri="{BB962C8B-B14F-4D97-AF65-F5344CB8AC3E}">
        <p14:creationId xmlns:p14="http://schemas.microsoft.com/office/powerpoint/2010/main" val="2408176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0BB5BDF-E9F2-4BA0-8CCD-EDF6B1BBEF1E}" type="slidenum">
              <a:rPr lang="en-US" altLang="en-US" smtClean="0"/>
              <a:pPr/>
              <a:t>33</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550" y="1085715"/>
            <a:ext cx="7696199" cy="5332573"/>
          </a:xfrm>
          <a:prstGeom prst="rect">
            <a:avLst/>
          </a:prstGeom>
        </p:spPr>
      </p:pic>
      <p:sp>
        <p:nvSpPr>
          <p:cNvPr id="6" name="Rectangle 5"/>
          <p:cNvSpPr/>
          <p:nvPr/>
        </p:nvSpPr>
        <p:spPr>
          <a:xfrm>
            <a:off x="723256" y="5916266"/>
            <a:ext cx="381000" cy="297872"/>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297331" y="5914777"/>
            <a:ext cx="2823209" cy="307777"/>
          </a:xfrm>
          <a:prstGeom prst="rect">
            <a:avLst/>
          </a:prstGeom>
          <a:noFill/>
        </p:spPr>
        <p:txBody>
          <a:bodyPr wrap="none" rtlCol="0" anchor="ctr" anchorCtr="1">
            <a:spAutoFit/>
          </a:bodyPr>
          <a:lstStyle/>
          <a:p>
            <a:pPr algn="l"/>
            <a:r>
              <a:rPr lang="en-US" sz="1400" dirty="0" smtClean="0"/>
              <a:t>High flow accumulation value cell</a:t>
            </a:r>
            <a:endParaRPr lang="en-US" sz="1400" dirty="0"/>
          </a:p>
        </p:txBody>
      </p:sp>
      <p:sp>
        <p:nvSpPr>
          <p:cNvPr id="8" name="Oval 7"/>
          <p:cNvSpPr/>
          <p:nvPr/>
        </p:nvSpPr>
        <p:spPr>
          <a:xfrm>
            <a:off x="6553200" y="4889772"/>
            <a:ext cx="580159" cy="498764"/>
          </a:xfrm>
          <a:prstGeom prst="ellipse">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1</a:t>
            </a:r>
            <a:endParaRPr lang="en-US" sz="2800" b="1" dirty="0">
              <a:solidFill>
                <a:srgbClr val="FF0000"/>
              </a:solidFill>
            </a:endParaRPr>
          </a:p>
        </p:txBody>
      </p:sp>
      <p:sp>
        <p:nvSpPr>
          <p:cNvPr id="9" name="Oval 8"/>
          <p:cNvSpPr/>
          <p:nvPr/>
        </p:nvSpPr>
        <p:spPr>
          <a:xfrm>
            <a:off x="5486400" y="5067741"/>
            <a:ext cx="580159" cy="498764"/>
          </a:xfrm>
          <a:prstGeom prst="ellipse">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FF0000"/>
                </a:solidFill>
              </a:rPr>
              <a:t>2</a:t>
            </a:r>
          </a:p>
        </p:txBody>
      </p:sp>
      <p:cxnSp>
        <p:nvCxnSpPr>
          <p:cNvPr id="12" name="Straight Arrow Connector 11"/>
          <p:cNvCxnSpPr/>
          <p:nvPr/>
        </p:nvCxnSpPr>
        <p:spPr>
          <a:xfrm flipV="1">
            <a:off x="711133" y="5027404"/>
            <a:ext cx="523009" cy="209550"/>
          </a:xfrm>
          <a:prstGeom prst="straightConnector1">
            <a:avLst/>
          </a:prstGeom>
          <a:ln w="57150">
            <a:solidFill>
              <a:srgbClr val="00FF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327688" y="4965741"/>
            <a:ext cx="2961067" cy="307777"/>
          </a:xfrm>
          <a:prstGeom prst="rect">
            <a:avLst/>
          </a:prstGeom>
          <a:noFill/>
        </p:spPr>
        <p:txBody>
          <a:bodyPr wrap="none" rtlCol="0" anchor="ctr" anchorCtr="1">
            <a:spAutoFit/>
          </a:bodyPr>
          <a:lstStyle/>
          <a:p>
            <a:pPr algn="l"/>
            <a:r>
              <a:rPr lang="en-US" sz="1400" dirty="0" smtClean="0"/>
              <a:t>NHD direction of flow for main path</a:t>
            </a:r>
            <a:endParaRPr lang="en-US" sz="1400" dirty="0"/>
          </a:p>
        </p:txBody>
      </p:sp>
      <p:cxnSp>
        <p:nvCxnSpPr>
          <p:cNvPr id="14" name="Straight Connector 13"/>
          <p:cNvCxnSpPr/>
          <p:nvPr/>
        </p:nvCxnSpPr>
        <p:spPr>
          <a:xfrm>
            <a:off x="571231" y="4120845"/>
            <a:ext cx="71177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327876" y="3977788"/>
            <a:ext cx="2148344" cy="307777"/>
          </a:xfrm>
          <a:prstGeom prst="rect">
            <a:avLst/>
          </a:prstGeom>
          <a:noFill/>
        </p:spPr>
        <p:txBody>
          <a:bodyPr wrap="none" rtlCol="0" anchor="ctr" anchorCtr="1">
            <a:spAutoFit/>
          </a:bodyPr>
          <a:lstStyle/>
          <a:p>
            <a:pPr algn="l"/>
            <a:r>
              <a:rPr lang="en-US" sz="1400" dirty="0" err="1" smtClean="0"/>
              <a:t>NHDPlus</a:t>
            </a:r>
            <a:r>
              <a:rPr lang="en-US" sz="1400" dirty="0" smtClean="0"/>
              <a:t> </a:t>
            </a:r>
            <a:r>
              <a:rPr lang="en-US" sz="1400" dirty="0" err="1" smtClean="0"/>
              <a:t>BurnLineEvent</a:t>
            </a:r>
            <a:endParaRPr lang="en-US" sz="1400" dirty="0"/>
          </a:p>
        </p:txBody>
      </p:sp>
      <p:cxnSp>
        <p:nvCxnSpPr>
          <p:cNvPr id="16" name="Straight Connector 15"/>
          <p:cNvCxnSpPr/>
          <p:nvPr/>
        </p:nvCxnSpPr>
        <p:spPr>
          <a:xfrm>
            <a:off x="585953" y="4578045"/>
            <a:ext cx="711777" cy="0"/>
          </a:xfrm>
          <a:prstGeom prst="line">
            <a:avLst/>
          </a:prstGeom>
          <a:ln w="28575">
            <a:solidFill>
              <a:srgbClr val="00FF00"/>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283863" y="4405047"/>
            <a:ext cx="2494594" cy="523220"/>
          </a:xfrm>
          <a:prstGeom prst="rect">
            <a:avLst/>
          </a:prstGeom>
          <a:noFill/>
        </p:spPr>
        <p:txBody>
          <a:bodyPr wrap="none" rtlCol="0" anchor="ctr" anchorCtr="1">
            <a:spAutoFit/>
          </a:bodyPr>
          <a:lstStyle/>
          <a:p>
            <a:pPr algn="l"/>
            <a:r>
              <a:rPr lang="en-US" sz="1400" dirty="0" smtClean="0"/>
              <a:t>Trimmed back portion of the </a:t>
            </a:r>
          </a:p>
          <a:p>
            <a:pPr algn="l"/>
            <a:r>
              <a:rPr lang="en-US" sz="1400" dirty="0"/>
              <a:t>s</a:t>
            </a:r>
            <a:r>
              <a:rPr lang="en-US" sz="1400" dirty="0" smtClean="0"/>
              <a:t>econdary path NHD </a:t>
            </a:r>
            <a:r>
              <a:rPr lang="en-US" sz="1400" dirty="0" err="1" smtClean="0"/>
              <a:t>flowline</a:t>
            </a:r>
            <a:endParaRPr lang="en-US" sz="1400" dirty="0"/>
          </a:p>
        </p:txBody>
      </p:sp>
      <p:sp>
        <p:nvSpPr>
          <p:cNvPr id="19" name="TextBox 18"/>
          <p:cNvSpPr txBox="1"/>
          <p:nvPr/>
        </p:nvSpPr>
        <p:spPr>
          <a:xfrm>
            <a:off x="1" y="83127"/>
            <a:ext cx="9067800" cy="923330"/>
          </a:xfrm>
          <a:prstGeom prst="rect">
            <a:avLst/>
          </a:prstGeom>
          <a:noFill/>
        </p:spPr>
        <p:txBody>
          <a:bodyPr wrap="square" rtlCol="0">
            <a:spAutoFit/>
          </a:bodyPr>
          <a:lstStyle/>
          <a:p>
            <a:r>
              <a:rPr lang="en-US" dirty="0" smtClean="0"/>
              <a:t>Just downstream of divergence shown in last two slides. The flow gets routed down the secondary path in ERROR. </a:t>
            </a:r>
          </a:p>
          <a:p>
            <a:r>
              <a:rPr lang="en-US" dirty="0" smtClean="0"/>
              <a:t>This is due to the Main Path looping back towards the Secondary Path. </a:t>
            </a:r>
            <a:endParaRPr lang="en-US" dirty="0"/>
          </a:p>
        </p:txBody>
      </p:sp>
      <p:cxnSp>
        <p:nvCxnSpPr>
          <p:cNvPr id="21" name="Straight Arrow Connector 20"/>
          <p:cNvCxnSpPr/>
          <p:nvPr/>
        </p:nvCxnSpPr>
        <p:spPr>
          <a:xfrm flipH="1" flipV="1">
            <a:off x="6324600" y="5935790"/>
            <a:ext cx="228600" cy="575846"/>
          </a:xfrm>
          <a:prstGeom prst="straightConnector1">
            <a:avLst/>
          </a:prstGeom>
          <a:ln w="5715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5928014" y="3760140"/>
            <a:ext cx="632979" cy="420709"/>
          </a:xfrm>
          <a:prstGeom prst="straightConnector1">
            <a:avLst/>
          </a:prstGeom>
          <a:ln w="5715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895600" y="1246908"/>
            <a:ext cx="457200" cy="304800"/>
          </a:xfrm>
          <a:prstGeom prst="straightConnector1">
            <a:avLst/>
          </a:prstGeom>
          <a:ln w="57150">
            <a:solidFill>
              <a:srgbClr val="00FF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6560993" y="5867400"/>
            <a:ext cx="282286" cy="575846"/>
          </a:xfrm>
          <a:prstGeom prst="straightConnector1">
            <a:avLst/>
          </a:prstGeom>
          <a:ln w="57150">
            <a:solidFill>
              <a:srgbClr val="4D4D4D"/>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6139512" y="3565593"/>
            <a:ext cx="598775" cy="389093"/>
          </a:xfrm>
          <a:prstGeom prst="straightConnector1">
            <a:avLst/>
          </a:prstGeom>
          <a:ln w="57150">
            <a:solidFill>
              <a:srgbClr val="4D4D4D"/>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745661" y="5479997"/>
            <a:ext cx="481662" cy="262937"/>
          </a:xfrm>
          <a:prstGeom prst="straightConnector1">
            <a:avLst/>
          </a:prstGeom>
          <a:ln w="57150">
            <a:solidFill>
              <a:srgbClr val="4D4D4D"/>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3124200" y="2802118"/>
            <a:ext cx="703845" cy="372906"/>
          </a:xfrm>
          <a:prstGeom prst="straightConnector1">
            <a:avLst/>
          </a:prstGeom>
          <a:ln w="57150">
            <a:solidFill>
              <a:srgbClr val="4D4D4D"/>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flipV="1">
            <a:off x="2019791" y="2024509"/>
            <a:ext cx="598775" cy="389093"/>
          </a:xfrm>
          <a:prstGeom prst="straightConnector1">
            <a:avLst/>
          </a:prstGeom>
          <a:ln w="57150">
            <a:solidFill>
              <a:srgbClr val="4D4D4D"/>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1344663" y="5419768"/>
            <a:ext cx="4065537" cy="307777"/>
          </a:xfrm>
          <a:prstGeom prst="rect">
            <a:avLst/>
          </a:prstGeom>
          <a:noFill/>
        </p:spPr>
        <p:txBody>
          <a:bodyPr wrap="none" rtlCol="0" anchor="ctr" anchorCtr="1">
            <a:spAutoFit/>
          </a:bodyPr>
          <a:lstStyle/>
          <a:p>
            <a:pPr algn="l"/>
            <a:r>
              <a:rPr lang="en-US" sz="1400" dirty="0" smtClean="0"/>
              <a:t>Direction of flow routing in flow accumulation grid</a:t>
            </a:r>
            <a:endParaRPr lang="en-US" sz="1400" dirty="0"/>
          </a:p>
        </p:txBody>
      </p:sp>
      <p:sp>
        <p:nvSpPr>
          <p:cNvPr id="41" name="Rectangle 40"/>
          <p:cNvSpPr/>
          <p:nvPr/>
        </p:nvSpPr>
        <p:spPr>
          <a:xfrm>
            <a:off x="2660086" y="2802118"/>
            <a:ext cx="1501473" cy="958021"/>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76200" y="6400800"/>
            <a:ext cx="1229824"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Rasterization</a:t>
            </a:r>
          </a:p>
        </p:txBody>
      </p:sp>
    </p:spTree>
    <p:extLst>
      <p:ext uri="{BB962C8B-B14F-4D97-AF65-F5344CB8AC3E}">
        <p14:creationId xmlns:p14="http://schemas.microsoft.com/office/powerpoint/2010/main" val="1851113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1700" y="1219200"/>
            <a:ext cx="6972300" cy="5248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0834" name="Rectangle 2"/>
          <p:cNvSpPr>
            <a:spLocks noGrp="1"/>
          </p:cNvSpPr>
          <p:nvPr>
            <p:ph type="title"/>
          </p:nvPr>
        </p:nvSpPr>
        <p:spPr/>
        <p:txBody>
          <a:bodyPr/>
          <a:lstStyle/>
          <a:p>
            <a:r>
              <a:rPr lang="en-US" altLang="en-US" dirty="0" smtClean="0"/>
              <a:t>Release Notes</a:t>
            </a:r>
            <a:endParaRPr lang="en-US" altLang="en-US" sz="3200" dirty="0" smtClean="0"/>
          </a:p>
        </p:txBody>
      </p:sp>
      <p:sp>
        <p:nvSpPr>
          <p:cNvPr id="120835" name="Rectangle 3"/>
          <p:cNvSpPr>
            <a:spLocks noGrp="1"/>
          </p:cNvSpPr>
          <p:nvPr>
            <p:ph idx="1"/>
          </p:nvPr>
        </p:nvSpPr>
        <p:spPr>
          <a:xfrm>
            <a:off x="0" y="1481328"/>
            <a:ext cx="2334724" cy="4525963"/>
          </a:xfrm>
        </p:spPr>
        <p:txBody>
          <a:bodyPr>
            <a:normAutofit/>
          </a:bodyPr>
          <a:lstStyle/>
          <a:p>
            <a:pPr marL="109728" indent="0">
              <a:lnSpc>
                <a:spcPct val="85000"/>
              </a:lnSpc>
              <a:buNone/>
            </a:pPr>
            <a:r>
              <a:rPr lang="en-US" altLang="en-US" sz="2000" dirty="0" smtClean="0"/>
              <a:t>Use the </a:t>
            </a:r>
            <a:r>
              <a:rPr lang="en-US" altLang="en-US" sz="2000" dirty="0" err="1" smtClean="0"/>
              <a:t>NHDPlus</a:t>
            </a:r>
            <a:r>
              <a:rPr lang="en-US" altLang="en-US" sz="2000" dirty="0" smtClean="0"/>
              <a:t> Release Notes to find unique data anomalies for a hydro region </a:t>
            </a:r>
          </a:p>
        </p:txBody>
      </p:sp>
      <p:sp>
        <p:nvSpPr>
          <p:cNvPr id="7" name="Slide Number Placeholder 5"/>
          <p:cNvSpPr>
            <a:spLocks noGrp="1"/>
          </p:cNvSpPr>
          <p:nvPr>
            <p:ph type="sldNum" sz="quarter" idx="12"/>
          </p:nvPr>
        </p:nvSpPr>
        <p:spPr/>
        <p:txBody>
          <a:bodyPr/>
          <a:lstStyle/>
          <a:p>
            <a:fld id="{177F1C6E-87B9-4B94-85D2-CCC512BBE04F}" type="slidenum">
              <a:rPr lang="en-US" altLang="en-US"/>
              <a:pPr/>
              <a:t>34</a:t>
            </a:fld>
            <a:endParaRPr lang="en-US" altLang="en-US"/>
          </a:p>
        </p:txBody>
      </p:sp>
      <p:sp>
        <p:nvSpPr>
          <p:cNvPr id="120837" name="Line 5"/>
          <p:cNvSpPr>
            <a:spLocks noChangeShapeType="1"/>
          </p:cNvSpPr>
          <p:nvPr/>
        </p:nvSpPr>
        <p:spPr bwMode="auto">
          <a:xfrm>
            <a:off x="1306024" y="5549900"/>
            <a:ext cx="2057400" cy="698500"/>
          </a:xfrm>
          <a:prstGeom prst="line">
            <a:avLst/>
          </a:prstGeom>
          <a:noFill/>
          <a:ln w="190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0838" name="Text Box 6"/>
          <p:cNvSpPr txBox="1">
            <a:spLocks noChangeArrowheads="1"/>
          </p:cNvSpPr>
          <p:nvPr/>
        </p:nvSpPr>
        <p:spPr bwMode="auto">
          <a:xfrm>
            <a:off x="0" y="4908550"/>
            <a:ext cx="2101850" cy="641350"/>
          </a:xfrm>
          <a:prstGeom prst="rect">
            <a:avLst/>
          </a:prstGeom>
          <a:solidFill>
            <a:srgbClr val="FFFFAF"/>
          </a:solidFill>
          <a:ln>
            <a:noFill/>
          </a:ln>
          <a:effectLst/>
          <a:extLst/>
        </p:spPr>
        <p:txBody>
          <a:bodyPr wrap="none">
            <a:spAutoFit/>
          </a:bodyPr>
          <a:lstStyle/>
          <a:p>
            <a:pPr algn="l"/>
            <a:r>
              <a:rPr lang="en-US" altLang="en-US" dirty="0">
                <a:solidFill>
                  <a:sysClr val="windowText" lastClr="000000"/>
                </a:solidFill>
              </a:rPr>
              <a:t>Download Release</a:t>
            </a:r>
          </a:p>
          <a:p>
            <a:pPr algn="l"/>
            <a:r>
              <a:rPr lang="en-US" altLang="en-US" dirty="0">
                <a:solidFill>
                  <a:sysClr val="windowText" lastClr="000000"/>
                </a:solidFill>
              </a:rPr>
              <a:t>Notes here</a:t>
            </a:r>
          </a:p>
        </p:txBody>
      </p:sp>
      <p:sp>
        <p:nvSpPr>
          <p:cNvPr id="8" name="Rectangle 7"/>
          <p:cNvSpPr/>
          <p:nvPr/>
        </p:nvSpPr>
        <p:spPr>
          <a:xfrm>
            <a:off x="76200" y="6400800"/>
            <a:ext cx="1040670"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Resources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0BB5BDF-E9F2-4BA0-8CCD-EDF6B1BBEF1E}" type="slidenum">
              <a:rPr lang="en-US" altLang="en-US" smtClean="0"/>
              <a:pPr/>
              <a:t>35</a:t>
            </a:fld>
            <a:endParaRPr lang="en-US" altLang="en-US"/>
          </a:p>
        </p:txBody>
      </p:sp>
      <p:sp>
        <p:nvSpPr>
          <p:cNvPr id="3" name="Text Placeholder 2"/>
          <p:cNvSpPr>
            <a:spLocks noGrp="1"/>
          </p:cNvSpPr>
          <p:nvPr>
            <p:ph type="body" idx="4294967295"/>
          </p:nvPr>
        </p:nvSpPr>
        <p:spPr>
          <a:xfrm>
            <a:off x="152400" y="252413"/>
            <a:ext cx="8991600" cy="1139825"/>
          </a:xfrm>
        </p:spPr>
        <p:txBody>
          <a:bodyPr>
            <a:normAutofit fontScale="85000" lnSpcReduction="10000"/>
          </a:bodyPr>
          <a:lstStyle/>
          <a:p>
            <a:pPr marL="109728" indent="0">
              <a:buNone/>
            </a:pPr>
            <a:r>
              <a:rPr lang="en-US" b="1" dirty="0"/>
              <a:t>Catchment/Burn </a:t>
            </a:r>
            <a:r>
              <a:rPr lang="en-US" b="1" dirty="0" smtClean="0"/>
              <a:t>Settings (from release notes of VPU 10L) </a:t>
            </a:r>
            <a:endParaRPr lang="en-US" dirty="0" smtClean="0"/>
          </a:p>
          <a:p>
            <a:pPr marL="109728" indent="0">
              <a:buNone/>
            </a:pPr>
            <a:r>
              <a:rPr lang="en-US" dirty="0" smtClean="0"/>
              <a:t>…..Thirty </a:t>
            </a:r>
            <a:r>
              <a:rPr lang="en-US" dirty="0"/>
              <a:t>Pipeline </a:t>
            </a:r>
            <a:r>
              <a:rPr lang="en-US" dirty="0" err="1"/>
              <a:t>NHDFlowline</a:t>
            </a:r>
            <a:r>
              <a:rPr lang="en-US" dirty="0"/>
              <a:t> features were set to “</a:t>
            </a:r>
            <a:r>
              <a:rPr lang="en-US" dirty="0" smtClean="0"/>
              <a:t>N” (no) </a:t>
            </a:r>
            <a:r>
              <a:rPr lang="en-US" dirty="0"/>
              <a:t>for the </a:t>
            </a:r>
            <a:r>
              <a:rPr lang="en-US" dirty="0" smtClean="0"/>
              <a:t>Catchment attribute in </a:t>
            </a:r>
            <a:r>
              <a:rPr lang="en-US" dirty="0" err="1" smtClean="0"/>
              <a:t>BurnLineEvent</a:t>
            </a:r>
            <a:r>
              <a:rPr lang="en-US" dirty="0" smtClean="0"/>
              <a:t>.   </a:t>
            </a:r>
            <a:endParaRPr lang="en-US" dirty="0"/>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447800"/>
            <a:ext cx="6797040" cy="4995587"/>
          </a:xfrm>
          <a:prstGeom prst="rect">
            <a:avLst/>
          </a:prstGeom>
        </p:spPr>
      </p:pic>
      <p:cxnSp>
        <p:nvCxnSpPr>
          <p:cNvPr id="8" name="Straight Arrow Connector 7"/>
          <p:cNvCxnSpPr/>
          <p:nvPr/>
        </p:nvCxnSpPr>
        <p:spPr>
          <a:xfrm flipH="1" flipV="1">
            <a:off x="4716780" y="3776387"/>
            <a:ext cx="762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572000" y="4212805"/>
            <a:ext cx="1005404" cy="369332"/>
          </a:xfrm>
          <a:prstGeom prst="rect">
            <a:avLst/>
          </a:prstGeom>
          <a:noFill/>
        </p:spPr>
        <p:txBody>
          <a:bodyPr wrap="none" rtlCol="0">
            <a:spAutoFit/>
          </a:bodyPr>
          <a:lstStyle/>
          <a:p>
            <a:r>
              <a:rPr lang="en-US" dirty="0" smtClean="0">
                <a:solidFill>
                  <a:srgbClr val="FF0000"/>
                </a:solidFill>
              </a:rPr>
              <a:t>Pipeline</a:t>
            </a:r>
          </a:p>
        </p:txBody>
      </p:sp>
      <p:sp>
        <p:nvSpPr>
          <p:cNvPr id="7" name="Rectangle 6"/>
          <p:cNvSpPr/>
          <p:nvPr/>
        </p:nvSpPr>
        <p:spPr>
          <a:xfrm>
            <a:off x="76200" y="6400800"/>
            <a:ext cx="1040670"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Resources</a:t>
            </a:r>
          </a:p>
        </p:txBody>
      </p:sp>
    </p:spTree>
    <p:extLst>
      <p:ext uri="{BB962C8B-B14F-4D97-AF65-F5344CB8AC3E}">
        <p14:creationId xmlns:p14="http://schemas.microsoft.com/office/powerpoint/2010/main" val="152602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p:cNvSpPr>
          <p:nvPr>
            <p:ph type="title"/>
          </p:nvPr>
        </p:nvSpPr>
        <p:spPr/>
        <p:txBody>
          <a:bodyPr/>
          <a:lstStyle/>
          <a:p>
            <a:r>
              <a:rPr lang="en-US" altLang="en-US" smtClean="0"/>
              <a:t>Finding more information</a:t>
            </a:r>
            <a:endParaRPr lang="en-US" altLang="en-US" dirty="0" smtClean="0"/>
          </a:p>
        </p:txBody>
      </p:sp>
      <p:sp>
        <p:nvSpPr>
          <p:cNvPr id="119811" name="Rectangle 3"/>
          <p:cNvSpPr>
            <a:spLocks noGrp="1"/>
          </p:cNvSpPr>
          <p:nvPr>
            <p:ph idx="1"/>
          </p:nvPr>
        </p:nvSpPr>
        <p:spPr/>
        <p:txBody>
          <a:bodyPr/>
          <a:lstStyle/>
          <a:p>
            <a:r>
              <a:rPr lang="en-US" altLang="en-US" dirty="0" smtClean="0"/>
              <a:t>NHDPlus User Guide </a:t>
            </a:r>
          </a:p>
          <a:p>
            <a:pPr lvl="1"/>
            <a:r>
              <a:rPr lang="en-US" altLang="en-US" dirty="0" smtClean="0"/>
              <a:t>Describes the data and our process in detail</a:t>
            </a:r>
          </a:p>
          <a:p>
            <a:pPr lvl="1"/>
            <a:r>
              <a:rPr lang="en-US" altLang="en-US" dirty="0" smtClean="0">
                <a:hlinkClick r:id="rId3"/>
              </a:rPr>
              <a:t>https://www.epa.gov/waterdata/nhdplus-national-hydrography-dataset-plus</a:t>
            </a:r>
            <a:endParaRPr lang="en-US" altLang="en-US" dirty="0" smtClean="0"/>
          </a:p>
          <a:p>
            <a:pPr lvl="1"/>
            <a:endParaRPr lang="en-US" altLang="en-US" dirty="0" smtClean="0"/>
          </a:p>
        </p:txBody>
      </p:sp>
      <p:sp>
        <p:nvSpPr>
          <p:cNvPr id="6" name="Slide Number Placeholder 5"/>
          <p:cNvSpPr>
            <a:spLocks noGrp="1"/>
          </p:cNvSpPr>
          <p:nvPr>
            <p:ph type="sldNum" sz="quarter" idx="12"/>
          </p:nvPr>
        </p:nvSpPr>
        <p:spPr/>
        <p:txBody>
          <a:bodyPr/>
          <a:lstStyle/>
          <a:p>
            <a:fld id="{F8DE996A-AC12-4B96-B704-1B0AEF13FEC9}" type="slidenum">
              <a:rPr lang="en-US" altLang="en-US" smtClean="0"/>
              <a:pPr/>
              <a:t>36</a:t>
            </a:fld>
            <a:endParaRPr lang="en-US" altLang="en-US"/>
          </a:p>
        </p:txBody>
      </p:sp>
      <p:sp>
        <p:nvSpPr>
          <p:cNvPr id="5" name="Rectangle 4"/>
          <p:cNvSpPr/>
          <p:nvPr/>
        </p:nvSpPr>
        <p:spPr>
          <a:xfrm>
            <a:off x="76200" y="6400800"/>
            <a:ext cx="1040670"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Resources</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smtClean="0"/>
              <a:t>Resources</a:t>
            </a:r>
            <a:endParaRPr lang="en-US" dirty="0"/>
          </a:p>
        </p:txBody>
      </p:sp>
      <p:sp>
        <p:nvSpPr>
          <p:cNvPr id="12" name="Content Placeholder 11"/>
          <p:cNvSpPr>
            <a:spLocks noGrp="1"/>
          </p:cNvSpPr>
          <p:nvPr>
            <p:ph idx="1"/>
          </p:nvPr>
        </p:nvSpPr>
        <p:spPr/>
        <p:txBody>
          <a:bodyPr>
            <a:normAutofit/>
          </a:bodyPr>
          <a:lstStyle/>
          <a:p>
            <a:pPr marL="58738" indent="0">
              <a:buNone/>
            </a:pPr>
            <a:r>
              <a:rPr lang="en-US" sz="2000" dirty="0" smtClean="0"/>
              <a:t>Additional information on NHDPlus is available from the NHDPlus website documentation </a:t>
            </a:r>
            <a:r>
              <a:rPr lang="en-US" sz="2000" dirty="0" smtClean="0"/>
              <a:t>page. You </a:t>
            </a:r>
            <a:r>
              <a:rPr lang="en-US" sz="2000" dirty="0" smtClean="0"/>
              <a:t>are encouraged to read and reference the NHDPlusV21 User Guide and other NHDPlus documentation.</a:t>
            </a:r>
          </a:p>
          <a:p>
            <a:pPr marL="58738" indent="0">
              <a:buNone/>
            </a:pPr>
            <a:endParaRPr lang="en-US" sz="2000" dirty="0" smtClean="0"/>
          </a:p>
          <a:p>
            <a:pPr marL="58738" indent="0">
              <a:buNone/>
            </a:pPr>
            <a:r>
              <a:rPr lang="en-US" sz="2000" dirty="0" smtClean="0"/>
              <a:t>The NHDPlus team maintains a user email list and periodically sends emails regarding new tools, data, documentation, and </a:t>
            </a:r>
            <a:r>
              <a:rPr lang="en-US" sz="2000" dirty="0" smtClean="0"/>
              <a:t>events. If </a:t>
            </a:r>
            <a:r>
              <a:rPr lang="en-US" sz="2000" dirty="0" smtClean="0"/>
              <a:t>you would like to be on the user list, send an email to </a:t>
            </a:r>
            <a:r>
              <a:rPr lang="en-US" sz="2000" dirty="0" smtClean="0">
                <a:hlinkClick r:id="rId3"/>
              </a:rPr>
              <a:t>nhdplus-support@epa.gov</a:t>
            </a:r>
            <a:endParaRPr lang="en-US" sz="2000" dirty="0" smtClean="0"/>
          </a:p>
          <a:p>
            <a:pPr marL="58738" indent="0">
              <a:buNone/>
            </a:pPr>
            <a:endParaRPr lang="en-US" sz="2000" dirty="0" smtClean="0"/>
          </a:p>
          <a:p>
            <a:pPr marL="58738" indent="0">
              <a:buNone/>
            </a:pPr>
            <a:r>
              <a:rPr lang="en-US" sz="2000" dirty="0" smtClean="0"/>
              <a:t>The NHDPlus team also provides technical support to users of the data and </a:t>
            </a:r>
            <a:r>
              <a:rPr lang="en-US" sz="2000" dirty="0" smtClean="0"/>
              <a:t>tools. If </a:t>
            </a:r>
            <a:r>
              <a:rPr lang="en-US" sz="2000" dirty="0" smtClean="0"/>
              <a:t>you have a technical support question, please send a detailed email to </a:t>
            </a:r>
            <a:r>
              <a:rPr lang="en-US" sz="2000" dirty="0" smtClean="0">
                <a:hlinkClick r:id="rId3"/>
              </a:rPr>
              <a:t>nhdplus-support@epa.gov</a:t>
            </a:r>
            <a:endParaRPr lang="en-US" sz="2000" dirty="0" smtClean="0"/>
          </a:p>
          <a:p>
            <a:pPr marL="58738" indent="0">
              <a:buNone/>
            </a:pPr>
            <a:endParaRPr lang="en-US" sz="2000" dirty="0"/>
          </a:p>
        </p:txBody>
      </p:sp>
      <p:sp>
        <p:nvSpPr>
          <p:cNvPr id="2" name="Slide Number Placeholder 1"/>
          <p:cNvSpPr>
            <a:spLocks noGrp="1"/>
          </p:cNvSpPr>
          <p:nvPr>
            <p:ph type="sldNum" sz="quarter" idx="12"/>
          </p:nvPr>
        </p:nvSpPr>
        <p:spPr/>
        <p:txBody>
          <a:bodyPr/>
          <a:lstStyle/>
          <a:p>
            <a:fld id="{02E4544E-872D-47C4-B6EA-CDF45227CBFD}" type="slidenum">
              <a:rPr lang="en-US" smtClean="0"/>
              <a:pPr/>
              <a:t>37</a:t>
            </a:fld>
            <a:endParaRPr lang="en-US"/>
          </a:p>
        </p:txBody>
      </p:sp>
      <p:sp>
        <p:nvSpPr>
          <p:cNvPr id="5" name="Rectangle 4"/>
          <p:cNvSpPr/>
          <p:nvPr/>
        </p:nvSpPr>
        <p:spPr>
          <a:xfrm>
            <a:off x="76200" y="6400800"/>
            <a:ext cx="1040670"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Resources</a:t>
            </a:r>
            <a:endParaRPr lang="en-US" altLang="en-US" sz="1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54725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ichiganquarterlyreview.com/wp-content/uploads/2013/06/the-end-movie-postcard1.jpg"/>
          <p:cNvPicPr>
            <a:picLocks noChangeAspect="1" noChangeArrowheads="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276475" y="1838324"/>
            <a:ext cx="4505325" cy="296227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02E4544E-872D-47C4-B6EA-CDF45227CBFD}" type="slidenum">
              <a:rPr lang="en-US" smtClean="0"/>
              <a:pPr/>
              <a:t>38</a:t>
            </a:fld>
            <a:endParaRPr lang="en-US"/>
          </a:p>
        </p:txBody>
      </p:sp>
    </p:spTree>
    <p:extLst>
      <p:ext uri="{BB962C8B-B14F-4D97-AF65-F5344CB8AC3E}">
        <p14:creationId xmlns:p14="http://schemas.microsoft.com/office/powerpoint/2010/main" val="3869594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p:nvPr>
        </p:nvSpPr>
        <p:spPr/>
        <p:txBody>
          <a:bodyPr/>
          <a:lstStyle/>
          <a:p>
            <a:r>
              <a:rPr lang="en-US" altLang="en-US" dirty="0" smtClean="0"/>
              <a:t>Stream Density</a:t>
            </a:r>
          </a:p>
        </p:txBody>
      </p:sp>
      <p:sp>
        <p:nvSpPr>
          <p:cNvPr id="74755" name="Rectangle 3"/>
          <p:cNvSpPr>
            <a:spLocks noGrp="1"/>
          </p:cNvSpPr>
          <p:nvPr>
            <p:ph idx="1"/>
          </p:nvPr>
        </p:nvSpPr>
        <p:spPr/>
        <p:txBody>
          <a:bodyPr/>
          <a:lstStyle/>
          <a:p>
            <a:r>
              <a:rPr lang="en-US" altLang="en-US" dirty="0" smtClean="0"/>
              <a:t>Uniformity of stream density was ensured for each 100K quad, but not carried to adjacent quads.</a:t>
            </a:r>
          </a:p>
          <a:p>
            <a:pPr lvl="2"/>
            <a:r>
              <a:rPr lang="en-US" altLang="en-US" dirty="0" smtClean="0"/>
              <a:t>Different source scales were used.</a:t>
            </a:r>
          </a:p>
          <a:p>
            <a:pPr lvl="2"/>
            <a:r>
              <a:rPr lang="en-US" altLang="en-US" dirty="0" smtClean="0"/>
              <a:t>Different generalization methods may have been applied. </a:t>
            </a:r>
          </a:p>
        </p:txBody>
      </p:sp>
      <p:sp>
        <p:nvSpPr>
          <p:cNvPr id="4" name="Slide Number Placeholder 5"/>
          <p:cNvSpPr>
            <a:spLocks noGrp="1"/>
          </p:cNvSpPr>
          <p:nvPr>
            <p:ph type="sldNum" sz="quarter" idx="12"/>
          </p:nvPr>
        </p:nvSpPr>
        <p:spPr/>
        <p:txBody>
          <a:bodyPr/>
          <a:lstStyle/>
          <a:p>
            <a:fld id="{EA5C1F80-0B57-4D72-9B88-CFFEF0DC8918}" type="slidenum">
              <a:rPr lang="en-US" altLang="en-US" smtClean="0"/>
              <a:pPr/>
              <a:t>3</a:t>
            </a:fld>
            <a:endParaRPr lang="en-US" altLang="en-US"/>
          </a:p>
        </p:txBody>
      </p:sp>
      <p:sp>
        <p:nvSpPr>
          <p:cNvPr id="17" name="Rectangle 16"/>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4" descr="stream_dens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5335" y="2133600"/>
            <a:ext cx="6320554" cy="47244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normAutofit/>
          </a:bodyPr>
          <a:lstStyle/>
          <a:p>
            <a:r>
              <a:rPr lang="en-US" smtClean="0"/>
              <a:t>Stream Density</a:t>
            </a:r>
            <a:endParaRPr lang="en-US" dirty="0"/>
          </a:p>
        </p:txBody>
      </p:sp>
      <p:sp>
        <p:nvSpPr>
          <p:cNvPr id="4" name="Content Placeholder 3"/>
          <p:cNvSpPr>
            <a:spLocks noGrp="1"/>
          </p:cNvSpPr>
          <p:nvPr>
            <p:ph idx="1"/>
          </p:nvPr>
        </p:nvSpPr>
        <p:spPr/>
        <p:txBody>
          <a:bodyPr>
            <a:normAutofit/>
          </a:bodyPr>
          <a:lstStyle/>
          <a:p>
            <a:pPr marL="58738" indent="0">
              <a:buNone/>
            </a:pPr>
            <a:r>
              <a:rPr lang="en-US" sz="2400" dirty="0" smtClean="0"/>
              <a:t>Medium-resolution NHD – Inconsistent stream densities of source maps (ingredient of NHD)</a:t>
            </a:r>
            <a:endParaRPr lang="en-US" sz="2400" dirty="0"/>
          </a:p>
        </p:txBody>
      </p:sp>
      <p:sp>
        <p:nvSpPr>
          <p:cNvPr id="11" name="Slide Number Placeholder 5"/>
          <p:cNvSpPr>
            <a:spLocks noGrp="1"/>
          </p:cNvSpPr>
          <p:nvPr>
            <p:ph type="sldNum" sz="quarter" idx="12"/>
          </p:nvPr>
        </p:nvSpPr>
        <p:spPr/>
        <p:txBody>
          <a:bodyPr/>
          <a:lstStyle/>
          <a:p>
            <a:fld id="{E6D1120B-C0BC-472C-BFB3-F1EC097BB33D}" type="slidenum">
              <a:rPr lang="en-US" altLang="en-US" smtClean="0"/>
              <a:pPr/>
              <a:t>4</a:t>
            </a:fld>
            <a:endParaRPr lang="en-US" altLang="en-US"/>
          </a:p>
        </p:txBody>
      </p:sp>
      <p:sp>
        <p:nvSpPr>
          <p:cNvPr id="75778" name="Rectangle 2"/>
          <p:cNvSpPr>
            <a:spLocks/>
          </p:cNvSpPr>
          <p:nvPr/>
        </p:nvSpPr>
        <p:spPr bwMode="auto">
          <a:xfrm>
            <a:off x="-3733800" y="-990600"/>
            <a:ext cx="8229600" cy="819150"/>
          </a:xfrm>
          <a:prstGeom prst="rect">
            <a:avLst/>
          </a:prstGeom>
          <a:noFill/>
          <a:ln>
            <a:noFill/>
          </a:ln>
          <a:effectLst>
            <a:outerShdw dist="12700" algn="ctr" rotWithShape="0">
              <a:schemeClr val="bg1">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b"/>
          <a:lstStyle>
            <a:lvl1pPr algn="l">
              <a:defRPr sz="4400">
                <a:solidFill>
                  <a:srgbClr val="99CCFF"/>
                </a:solidFill>
                <a:latin typeface="Arial" charset="0"/>
              </a:defRPr>
            </a:lvl1pPr>
            <a:lvl2pPr algn="l">
              <a:defRPr sz="4400">
                <a:solidFill>
                  <a:srgbClr val="99CCFF"/>
                </a:solidFill>
                <a:latin typeface="Arial" charset="0"/>
              </a:defRPr>
            </a:lvl2pPr>
            <a:lvl3pPr algn="l">
              <a:defRPr sz="4400">
                <a:solidFill>
                  <a:srgbClr val="99CCFF"/>
                </a:solidFill>
                <a:latin typeface="Arial" charset="0"/>
              </a:defRPr>
            </a:lvl3pPr>
            <a:lvl4pPr algn="l">
              <a:defRPr sz="4400">
                <a:solidFill>
                  <a:srgbClr val="99CCFF"/>
                </a:solidFill>
                <a:latin typeface="Arial" charset="0"/>
              </a:defRPr>
            </a:lvl4pPr>
            <a:lvl5pPr algn="l">
              <a:defRPr sz="4400">
                <a:solidFill>
                  <a:srgbClr val="99CCFF"/>
                </a:solidFill>
                <a:latin typeface="Arial" charset="0"/>
              </a:defRPr>
            </a:lvl5pPr>
            <a:lvl6pPr marL="457200" fontAlgn="base">
              <a:spcBef>
                <a:spcPct val="0"/>
              </a:spcBef>
              <a:spcAft>
                <a:spcPct val="0"/>
              </a:spcAft>
              <a:defRPr sz="4400">
                <a:solidFill>
                  <a:srgbClr val="99CCFF"/>
                </a:solidFill>
                <a:latin typeface="Arial" charset="0"/>
              </a:defRPr>
            </a:lvl6pPr>
            <a:lvl7pPr marL="914400" fontAlgn="base">
              <a:spcBef>
                <a:spcPct val="0"/>
              </a:spcBef>
              <a:spcAft>
                <a:spcPct val="0"/>
              </a:spcAft>
              <a:defRPr sz="4400">
                <a:solidFill>
                  <a:srgbClr val="99CCFF"/>
                </a:solidFill>
                <a:latin typeface="Arial" charset="0"/>
              </a:defRPr>
            </a:lvl7pPr>
            <a:lvl8pPr marL="1371600" fontAlgn="base">
              <a:spcBef>
                <a:spcPct val="0"/>
              </a:spcBef>
              <a:spcAft>
                <a:spcPct val="0"/>
              </a:spcAft>
              <a:defRPr sz="4400">
                <a:solidFill>
                  <a:srgbClr val="99CCFF"/>
                </a:solidFill>
                <a:latin typeface="Arial" charset="0"/>
              </a:defRPr>
            </a:lvl8pPr>
            <a:lvl9pPr marL="1828800" fontAlgn="base">
              <a:spcBef>
                <a:spcPct val="0"/>
              </a:spcBef>
              <a:spcAft>
                <a:spcPct val="0"/>
              </a:spcAft>
              <a:defRPr sz="4400">
                <a:solidFill>
                  <a:srgbClr val="99CCFF"/>
                </a:solidFill>
                <a:latin typeface="Arial" charset="0"/>
              </a:defRPr>
            </a:lvl9pPr>
          </a:lstStyle>
          <a:p>
            <a:endParaRPr lang="en-US" altLang="en-US" sz="3200" dirty="0">
              <a:solidFill>
                <a:schemeClr val="tx1">
                  <a:lumMod val="75000"/>
                  <a:lumOff val="25000"/>
                </a:schemeClr>
              </a:solidFill>
            </a:endParaRPr>
          </a:p>
        </p:txBody>
      </p:sp>
      <p:sp>
        <p:nvSpPr>
          <p:cNvPr id="75781" name="Text Box 5"/>
          <p:cNvSpPr txBox="1">
            <a:spLocks noChangeArrowheads="1"/>
          </p:cNvSpPr>
          <p:nvPr/>
        </p:nvSpPr>
        <p:spPr bwMode="auto">
          <a:xfrm>
            <a:off x="304800" y="3200400"/>
            <a:ext cx="2133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endParaRPr lang="en-US" altLang="en-US"/>
          </a:p>
        </p:txBody>
      </p:sp>
      <p:sp>
        <p:nvSpPr>
          <p:cNvPr id="75782" name="Text Box 6"/>
          <p:cNvSpPr txBox="1">
            <a:spLocks noChangeArrowheads="1"/>
          </p:cNvSpPr>
          <p:nvPr/>
        </p:nvSpPr>
        <p:spPr bwMode="auto">
          <a:xfrm>
            <a:off x="381000" y="3200400"/>
            <a:ext cx="22098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en-US" sz="2000" dirty="0"/>
              <a:t>Example shows varying stream densities of the 1:100,000-scale topo maps </a:t>
            </a:r>
          </a:p>
          <a:p>
            <a:pPr algn="l">
              <a:spcBef>
                <a:spcPct val="50000"/>
              </a:spcBef>
            </a:pPr>
            <a:endParaRPr lang="en-US" altLang="en-US" sz="2000" dirty="0"/>
          </a:p>
          <a:p>
            <a:pPr algn="l">
              <a:spcBef>
                <a:spcPct val="50000"/>
              </a:spcBef>
            </a:pPr>
            <a:endParaRPr lang="en-US" altLang="en-US" sz="2000" dirty="0"/>
          </a:p>
        </p:txBody>
      </p:sp>
      <p:sp>
        <p:nvSpPr>
          <p:cNvPr id="12" name="Rectangle 11"/>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757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7393626" y="6407944"/>
            <a:ext cx="365760" cy="365125"/>
          </a:xfrm>
        </p:spPr>
        <p:txBody>
          <a:bodyPr/>
          <a:lstStyle/>
          <a:p>
            <a:fld id="{02E4544E-872D-47C4-B6EA-CDF45227CBFD}" type="slidenum">
              <a:rPr lang="en-US" smtClean="0">
                <a:solidFill>
                  <a:prstClr val="black"/>
                </a:solidFill>
              </a:rPr>
              <a:pPr/>
              <a:t>5</a:t>
            </a:fld>
            <a:endParaRPr lang="en-US">
              <a:solidFill>
                <a:prstClr val="black"/>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62624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518754" y="3048000"/>
            <a:ext cx="2853846" cy="381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Curiosity</a:t>
            </a:r>
            <a:endParaRPr lang="en-US" dirty="0"/>
          </a:p>
        </p:txBody>
      </p:sp>
      <p:cxnSp>
        <p:nvCxnSpPr>
          <p:cNvPr id="5" name="Straight Arrow Connector 4"/>
          <p:cNvCxnSpPr/>
          <p:nvPr/>
        </p:nvCxnSpPr>
        <p:spPr>
          <a:xfrm flipH="1" flipV="1">
            <a:off x="3733800" y="1676400"/>
            <a:ext cx="4038600" cy="1600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518754" y="3276600"/>
            <a:ext cx="2743200" cy="3416320"/>
          </a:xfrm>
          <a:prstGeom prst="rect">
            <a:avLst/>
          </a:prstGeom>
          <a:noFill/>
        </p:spPr>
        <p:txBody>
          <a:bodyPr wrap="square" rtlCol="0">
            <a:spAutoFit/>
          </a:bodyPr>
          <a:lstStyle/>
          <a:p>
            <a:pPr algn="l"/>
            <a:r>
              <a:rPr lang="en-US" dirty="0" smtClean="0"/>
              <a:t>Curiosity: Sometimes one can select a headwater flowline and only get part of what appears to be a single </a:t>
            </a:r>
            <a:r>
              <a:rPr lang="en-US" dirty="0" err="1" smtClean="0"/>
              <a:t>StreamRiver</a:t>
            </a:r>
            <a:r>
              <a:rPr lang="en-US" dirty="0" smtClean="0"/>
              <a:t> feature.</a:t>
            </a:r>
          </a:p>
          <a:p>
            <a:pPr algn="l"/>
            <a:endParaRPr lang="en-US" dirty="0"/>
          </a:p>
          <a:p>
            <a:pPr algn="l"/>
            <a:r>
              <a:rPr lang="en-US" dirty="0" smtClean="0"/>
              <a:t>FTYPE = </a:t>
            </a:r>
            <a:r>
              <a:rPr lang="en-US" dirty="0" err="1" smtClean="0"/>
              <a:t>StreamRiver</a:t>
            </a:r>
            <a:endParaRPr lang="en-US" dirty="0" smtClean="0"/>
          </a:p>
          <a:p>
            <a:pPr algn="l"/>
            <a:r>
              <a:rPr lang="en-US" dirty="0" smtClean="0"/>
              <a:t>REACHCODE =  </a:t>
            </a:r>
            <a:endParaRPr lang="en-US" dirty="0"/>
          </a:p>
          <a:p>
            <a:pPr algn="l"/>
            <a:r>
              <a:rPr lang="en-US" dirty="0" smtClean="0"/>
              <a:t>    05140201000296 </a:t>
            </a:r>
          </a:p>
          <a:p>
            <a:pPr algn="l"/>
            <a:r>
              <a:rPr lang="en-US" dirty="0"/>
              <a:t> </a:t>
            </a:r>
            <a:r>
              <a:rPr lang="en-US" dirty="0" smtClean="0"/>
              <a:t>   (for both segments)</a:t>
            </a:r>
            <a:endParaRPr lang="en-US" dirty="0"/>
          </a:p>
          <a:p>
            <a:pPr algn="l"/>
            <a:endParaRPr lang="en-US" dirty="0"/>
          </a:p>
        </p:txBody>
      </p:sp>
    </p:spTree>
    <p:extLst>
      <p:ext uri="{BB962C8B-B14F-4D97-AF65-F5344CB8AC3E}">
        <p14:creationId xmlns:p14="http://schemas.microsoft.com/office/powerpoint/2010/main" val="2365006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7393626" y="6407944"/>
            <a:ext cx="365760" cy="365125"/>
          </a:xfrm>
        </p:spPr>
        <p:txBody>
          <a:bodyPr/>
          <a:lstStyle/>
          <a:p>
            <a:fld id="{02E4544E-872D-47C4-B6EA-CDF45227CBFD}" type="slidenum">
              <a:rPr lang="en-US" smtClean="0">
                <a:solidFill>
                  <a:prstClr val="black"/>
                </a:solidFill>
              </a:rPr>
              <a:pPr/>
              <a:t>6</a:t>
            </a:fld>
            <a:endParaRPr lang="en-US">
              <a:solidFill>
                <a:prstClr val="black"/>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0642916" cy="6868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518754" y="3048000"/>
            <a:ext cx="2853846" cy="381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Curiosity</a:t>
            </a:r>
            <a:endParaRPr lang="en-US" dirty="0"/>
          </a:p>
        </p:txBody>
      </p:sp>
      <p:sp>
        <p:nvSpPr>
          <p:cNvPr id="3" name="TextBox 2"/>
          <p:cNvSpPr txBox="1"/>
          <p:nvPr/>
        </p:nvSpPr>
        <p:spPr>
          <a:xfrm>
            <a:off x="6655387" y="3200400"/>
            <a:ext cx="2606567" cy="3539430"/>
          </a:xfrm>
          <a:prstGeom prst="rect">
            <a:avLst/>
          </a:prstGeom>
          <a:noFill/>
        </p:spPr>
        <p:txBody>
          <a:bodyPr wrap="square" rtlCol="0">
            <a:spAutoFit/>
          </a:bodyPr>
          <a:lstStyle/>
          <a:p>
            <a:pPr algn="l"/>
            <a:r>
              <a:rPr lang="en-US" sz="2000" dirty="0" smtClean="0"/>
              <a:t>Explanation: There is an important </a:t>
            </a:r>
            <a:r>
              <a:rPr lang="en-US" sz="2000" dirty="0"/>
              <a:t>a</a:t>
            </a:r>
            <a:r>
              <a:rPr lang="en-US" sz="2000" dirty="0" smtClean="0"/>
              <a:t>ttribute </a:t>
            </a:r>
            <a:r>
              <a:rPr lang="en-US" sz="2000" dirty="0"/>
              <a:t>c</a:t>
            </a:r>
            <a:r>
              <a:rPr lang="en-US" sz="2000" dirty="0" smtClean="0"/>
              <a:t>hange between segments</a:t>
            </a:r>
          </a:p>
          <a:p>
            <a:pPr algn="l"/>
            <a:endParaRPr lang="en-US" dirty="0"/>
          </a:p>
          <a:p>
            <a:pPr algn="l"/>
            <a:r>
              <a:rPr lang="en-US" dirty="0" smtClean="0"/>
              <a:t>Select</a:t>
            </a:r>
          </a:p>
          <a:p>
            <a:pPr algn="l"/>
            <a:r>
              <a:rPr lang="en-US" dirty="0" smtClean="0"/>
              <a:t>FCODE = 46003</a:t>
            </a:r>
          </a:p>
          <a:p>
            <a:pPr algn="l"/>
            <a:r>
              <a:rPr lang="en-US" dirty="0" smtClean="0"/>
              <a:t>(i.e. intermittent – </a:t>
            </a:r>
            <a:r>
              <a:rPr lang="en-US" dirty="0" smtClean="0">
                <a:solidFill>
                  <a:schemeClr val="bg2">
                    <a:lumMod val="50000"/>
                  </a:schemeClr>
                </a:solidFill>
              </a:rPr>
              <a:t>light blue</a:t>
            </a:r>
            <a:r>
              <a:rPr lang="en-US" dirty="0" smtClean="0"/>
              <a:t>)</a:t>
            </a:r>
          </a:p>
          <a:p>
            <a:pPr algn="l"/>
            <a:endParaRPr lang="en-US" dirty="0"/>
          </a:p>
          <a:p>
            <a:pPr algn="l"/>
            <a:r>
              <a:rPr lang="en-US" dirty="0" smtClean="0">
                <a:solidFill>
                  <a:schemeClr val="tx1">
                    <a:lumMod val="65000"/>
                    <a:lumOff val="35000"/>
                  </a:schemeClr>
                </a:solidFill>
              </a:rPr>
              <a:t>(FCODE 46006 </a:t>
            </a:r>
            <a:r>
              <a:rPr lang="en-US" dirty="0">
                <a:solidFill>
                  <a:schemeClr val="tx1">
                    <a:lumMod val="65000"/>
                    <a:lumOff val="35000"/>
                  </a:schemeClr>
                </a:solidFill>
              </a:rPr>
              <a:t>= </a:t>
            </a:r>
            <a:r>
              <a:rPr lang="en-US" dirty="0" smtClean="0">
                <a:solidFill>
                  <a:schemeClr val="tx1">
                    <a:lumMod val="65000"/>
                    <a:lumOff val="35000"/>
                  </a:schemeClr>
                </a:solidFill>
              </a:rPr>
              <a:t>perennial – </a:t>
            </a:r>
            <a:r>
              <a:rPr lang="en-US" dirty="0" smtClean="0">
                <a:solidFill>
                  <a:srgbClr val="002060"/>
                </a:solidFill>
              </a:rPr>
              <a:t>dark </a:t>
            </a:r>
            <a:r>
              <a:rPr lang="en-US" dirty="0">
                <a:solidFill>
                  <a:srgbClr val="002060"/>
                </a:solidFill>
              </a:rPr>
              <a:t>blue</a:t>
            </a:r>
            <a:r>
              <a:rPr lang="en-US" dirty="0">
                <a:solidFill>
                  <a:schemeClr val="tx1">
                    <a:lumMod val="65000"/>
                    <a:lumOff val="35000"/>
                  </a:schemeClr>
                </a:solidFill>
              </a:rPr>
              <a:t>)</a:t>
            </a:r>
            <a:endParaRPr lang="en-US" dirty="0" smtClean="0">
              <a:solidFill>
                <a:schemeClr val="tx1">
                  <a:lumMod val="65000"/>
                  <a:lumOff val="35000"/>
                </a:schemeClr>
              </a:solidFill>
            </a:endParaRPr>
          </a:p>
        </p:txBody>
      </p:sp>
    </p:spTree>
    <p:extLst>
      <p:ext uri="{BB962C8B-B14F-4D97-AF65-F5344CB8AC3E}">
        <p14:creationId xmlns:p14="http://schemas.microsoft.com/office/powerpoint/2010/main" val="2311229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2E4544E-872D-47C4-B6EA-CDF45227CBFD}" type="slidenum">
              <a:rPr lang="en-US" smtClean="0">
                <a:solidFill>
                  <a:prstClr val="black"/>
                </a:solidFill>
              </a:rPr>
              <a:pPr/>
              <a:t>7</a:t>
            </a:fld>
            <a:endParaRPr lang="en-US">
              <a:solidFill>
                <a:prstClr val="black"/>
              </a:solidFill>
            </a:endParaRPr>
          </a:p>
        </p:txBody>
      </p:sp>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4514" b="92188" l="2200" r="95380">
                        <a14:foregroundMark x1="4620" y1="50694" x2="4620" y2="50694"/>
                        <a14:foregroundMark x1="61496" y1="19965" x2="61496" y2="19965"/>
                        <a14:foregroundMark x1="44444" y1="92361" x2="44444" y2="92361"/>
                        <a14:foregroundMark x1="93509" y1="17361" x2="93509" y2="17361"/>
                        <a14:foregroundMark x1="95380" y1="15278" x2="95380" y2="15278"/>
                        <a14:foregroundMark x1="84818" y1="21701" x2="84818" y2="21701"/>
                        <a14:foregroundMark x1="90759" y1="25521" x2="90759" y2="25521"/>
                        <a14:foregroundMark x1="89769" y1="29340" x2="89769" y2="29340"/>
                        <a14:foregroundMark x1="14631" y1="8507" x2="14631" y2="8507"/>
                        <a14:foregroundMark x1="5941" y1="19097" x2="5941" y2="19097"/>
                        <a14:foregroundMark x1="2640" y1="36632" x2="2640" y2="36632"/>
                        <a14:foregroundMark x1="7591" y1="9375" x2="7591" y2="9375"/>
                        <a14:foregroundMark x1="86029" y1="42708" x2="86029" y2="42708"/>
                        <a14:foregroundMark x1="90099" y1="32986" x2="90099" y2="32986"/>
                        <a14:foregroundMark x1="76128" y1="58507" x2="76128" y2="58507"/>
                        <a14:foregroundMark x1="64026" y1="59896" x2="64026" y2="59896"/>
                        <a14:foregroundMark x1="63146" y1="61458" x2="63146" y2="61458"/>
                        <a14:foregroundMark x1="68647" y1="59028" x2="68647" y2="59028"/>
                        <a14:foregroundMark x1="66447" y1="30903" x2="66447" y2="30903"/>
                        <a14:foregroundMark x1="69967" y1="23958" x2="69967" y2="23958"/>
                        <a14:foregroundMark x1="56766" y1="19965" x2="56766" y2="19965"/>
                        <a14:foregroundMark x1="3740" y1="22743" x2="3740" y2="22743"/>
                        <a14:foregroundMark x1="5281" y1="58854" x2="5281" y2="58854"/>
                        <a14:foregroundMark x1="7261" y1="63715" x2="7261" y2="63715"/>
                        <a14:foregroundMark x1="83498" y1="28299" x2="83498" y2="28299"/>
                        <a14:foregroundMark x1="91529" y1="30903" x2="91529" y2="30903"/>
                        <a14:foregroundMark x1="89439" y1="27257" x2="89439" y2="27257"/>
                        <a14:foregroundMark x1="62926" y1="19965" x2="62926" y2="19965"/>
                        <a14:foregroundMark x1="68757" y1="20660" x2="68757" y2="20660"/>
                        <a14:foregroundMark x1="67877" y1="25000" x2="67877" y2="25000"/>
                        <a14:foregroundMark x1="75578" y1="60938" x2="75578" y2="60938"/>
                        <a14:foregroundMark x1="78878" y1="85764" x2="78878" y2="85764"/>
                        <a14:foregroundMark x1="79318" y1="88542" x2="79318" y2="88542"/>
                        <a14:foregroundMark x1="80638" y1="86979" x2="80638" y2="86979"/>
                        <a14:foregroundMark x1="78218" y1="73785" x2="78218" y2="73785"/>
                        <a14:foregroundMark x1="71617" y1="77951" x2="71617" y2="77951"/>
                        <a14:foregroundMark x1="64136" y1="75694" x2="81738" y2="85764"/>
                        <a14:foregroundMark x1="59626" y1="79861" x2="61716" y2="83160"/>
                        <a14:foregroundMark x1="86909" y1="44097" x2="86469" y2="56424"/>
                        <a14:foregroundMark x1="86139" y1="59028" x2="83058" y2="63021"/>
                        <a14:foregroundMark x1="64796" y1="60764" x2="76018" y2="57118"/>
                        <a14:foregroundMark x1="82618" y1="88889" x2="79868" y2="84896"/>
                        <a14:foregroundMark x1="92299" y1="11285" x2="86799" y2="41146"/>
                        <a14:foregroundMark x1="88779" y1="22222" x2="87789" y2="27778"/>
                        <a14:foregroundMark x1="52805" y1="15278" x2="67657" y2="20660"/>
                        <a14:foregroundMark x1="54235" y1="13368" x2="66777" y2="18924"/>
                        <a14:foregroundMark x1="10231" y1="4514" x2="8031" y2="13542"/>
                        <a14:foregroundMark x1="6931" y1="5903" x2="6161" y2="12326"/>
                        <a14:foregroundMark x1="3300" y1="27431" x2="2200" y2="29514"/>
                        <a14:foregroundMark x1="20572" y1="31076" x2="24422" y2="27083"/>
                        <a14:foregroundMark x1="19912" y1="39236" x2="22552" y2="36979"/>
                        <a14:foregroundMark x1="39054" y1="37847" x2="45215" y2="37674"/>
                        <a14:backgroundMark x1="3520" y1="70486" x2="3520" y2="70486"/>
                        <a14:backgroundMark x1="17822" y1="78299" x2="17822" y2="78299"/>
                        <a14:backgroundMark x1="87789" y1="80729" x2="87789" y2="80729"/>
                        <a14:backgroundMark x1="99230" y1="59722" x2="99230" y2="59722"/>
                        <a14:backgroundMark x1="81518" y1="4514" x2="81518" y2="4514"/>
                      </a14:backgroundRemoval>
                    </a14:imgEffect>
                  </a14:imgLayer>
                </a14:imgProps>
              </a:ext>
              <a:ext uri="{28A0092B-C50C-407E-A947-70E740481C1C}">
                <a14:useLocalDpi xmlns:a14="http://schemas.microsoft.com/office/drawing/2010/main" val="0"/>
              </a:ext>
            </a:extLst>
          </a:blip>
          <a:srcRect/>
          <a:stretch>
            <a:fillRect/>
          </a:stretch>
        </p:blipFill>
        <p:spPr bwMode="auto">
          <a:xfrm>
            <a:off x="1" y="1216182"/>
            <a:ext cx="9144000" cy="5794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188919" y="76200"/>
            <a:ext cx="7045518" cy="1446550"/>
          </a:xfrm>
          <a:prstGeom prst="rect">
            <a:avLst/>
          </a:prstGeom>
          <a:noFill/>
        </p:spPr>
        <p:txBody>
          <a:bodyPr wrap="none" rtlCol="0">
            <a:spAutoFit/>
          </a:bodyPr>
          <a:lstStyle/>
          <a:p>
            <a:r>
              <a:rPr lang="en-US" sz="3200" dirty="0" smtClean="0"/>
              <a:t>Intermittent Streams </a:t>
            </a:r>
            <a:r>
              <a:rPr lang="en-US" sz="1600" dirty="0" smtClean="0"/>
              <a:t>(FCODE </a:t>
            </a:r>
            <a:r>
              <a:rPr lang="en-US" sz="1600" dirty="0"/>
              <a:t>= </a:t>
            </a:r>
            <a:r>
              <a:rPr lang="en-US" sz="1600" dirty="0" smtClean="0"/>
              <a:t>46003) </a:t>
            </a:r>
          </a:p>
          <a:p>
            <a:r>
              <a:rPr lang="en-US" sz="2800" dirty="0" smtClean="0"/>
              <a:t>are inconsistently represented or identified </a:t>
            </a:r>
          </a:p>
          <a:p>
            <a:r>
              <a:rPr lang="en-US" sz="2800" dirty="0" smtClean="0"/>
              <a:t>in the 1:100,000 scale NHD</a:t>
            </a:r>
            <a:endParaRPr lang="en-US" sz="2800" dirty="0"/>
          </a:p>
        </p:txBody>
      </p:sp>
      <p:sp>
        <p:nvSpPr>
          <p:cNvPr id="5" name="Rectangle 4"/>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extLst>
      <p:ext uri="{BB962C8B-B14F-4D97-AF65-F5344CB8AC3E}">
        <p14:creationId xmlns:p14="http://schemas.microsoft.com/office/powerpoint/2010/main" val="4144800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p:cNvSpPr>
          <p:nvPr>
            <p:ph type="title"/>
          </p:nvPr>
        </p:nvSpPr>
        <p:spPr/>
        <p:txBody>
          <a:bodyPr>
            <a:normAutofit fontScale="90000"/>
          </a:bodyPr>
          <a:lstStyle/>
          <a:p>
            <a:r>
              <a:rPr lang="en-US" altLang="en-US" smtClean="0"/>
              <a:t>Other Artifacts from the Source Medium-resolution NHD Dataset</a:t>
            </a:r>
            <a:endParaRPr lang="en-US" altLang="en-US" dirty="0" smtClean="0"/>
          </a:p>
        </p:txBody>
      </p:sp>
      <p:sp>
        <p:nvSpPr>
          <p:cNvPr id="79874" name="Rectangle 2"/>
          <p:cNvSpPr>
            <a:spLocks noGrp="1"/>
          </p:cNvSpPr>
          <p:nvPr>
            <p:ph idx="1"/>
          </p:nvPr>
        </p:nvSpPr>
        <p:spPr/>
        <p:txBody>
          <a:bodyPr/>
          <a:lstStyle/>
          <a:p>
            <a:r>
              <a:rPr lang="en-US" altLang="en-US" dirty="0" smtClean="0"/>
              <a:t>Coordinate ordering</a:t>
            </a:r>
          </a:p>
          <a:p>
            <a:r>
              <a:rPr lang="en-US" altLang="en-US" dirty="0" smtClean="0"/>
              <a:t>GNIS name </a:t>
            </a:r>
            <a:r>
              <a:rPr lang="en-US" altLang="en-US" dirty="0" smtClean="0"/>
              <a:t>assignment</a:t>
            </a:r>
            <a:endParaRPr lang="en-US" altLang="en-US" dirty="0" smtClean="0"/>
          </a:p>
          <a:p>
            <a:pPr lvl="2"/>
            <a:endParaRPr lang="en-US" altLang="en-US" dirty="0" smtClean="0"/>
          </a:p>
          <a:p>
            <a:pPr lvl="2"/>
            <a:endParaRPr lang="en-US" altLang="en-US" dirty="0" smtClean="0"/>
          </a:p>
          <a:p>
            <a:pPr lvl="2"/>
            <a:endParaRPr lang="en-US" altLang="en-US" dirty="0" smtClean="0"/>
          </a:p>
        </p:txBody>
      </p:sp>
      <p:sp>
        <p:nvSpPr>
          <p:cNvPr id="4" name="Slide Number Placeholder 5"/>
          <p:cNvSpPr>
            <a:spLocks noGrp="1"/>
          </p:cNvSpPr>
          <p:nvPr>
            <p:ph type="sldNum" sz="quarter" idx="12"/>
          </p:nvPr>
        </p:nvSpPr>
        <p:spPr/>
        <p:txBody>
          <a:bodyPr/>
          <a:lstStyle/>
          <a:p>
            <a:fld id="{F4CC2B61-2249-4906-BBB5-F702F8C7F326}" type="slidenum">
              <a:rPr lang="en-US" altLang="en-US" smtClean="0"/>
              <a:pPr/>
              <a:t>8</a:t>
            </a:fld>
            <a:endParaRPr lang="en-US" altLang="en-US"/>
          </a:p>
        </p:txBody>
      </p:sp>
      <p:sp>
        <p:nvSpPr>
          <p:cNvPr id="5" name="Rectangle 4"/>
          <p:cNvSpPr/>
          <p:nvPr/>
        </p:nvSpPr>
        <p:spPr>
          <a:xfrm>
            <a:off x="76200" y="6400800"/>
            <a:ext cx="1508746" cy="307777"/>
          </a:xfrm>
          <a:prstGeom prst="rect">
            <a:avLst/>
          </a:prstGeom>
        </p:spPr>
        <p:txBody>
          <a:bodyPr wrap="none">
            <a:spAutoFit/>
          </a:bodyPr>
          <a:lstStyle>
            <a:defPPr>
              <a:defRPr lang="en-US"/>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l"/>
            <a:r>
              <a:rPr lang="en-US" altLang="en-US" sz="1400" dirty="0" smtClean="0">
                <a:solidFill>
                  <a:schemeClr val="bg1"/>
                </a:solidFill>
                <a:latin typeface="Arial" panose="020B0604020202020204" pitchFamily="34" charset="0"/>
                <a:cs typeface="Arial" panose="020B0604020202020204" pitchFamily="34" charset="0"/>
              </a:rPr>
              <a:t>Source Datasets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40.xml.rels><?xml version="1.0" encoding="UTF-8" standalone="yes"?>
<Relationships xmlns="http://schemas.openxmlformats.org/package/2006/relationships"><Relationship Id="rId1" Type="http://schemas.openxmlformats.org/officeDocument/2006/relationships/customXmlProps" Target="itemProps240.xml"/></Relationships>
</file>

<file path=customXml/_rels/item241.xml.rels><?xml version="1.0" encoding="UTF-8" standalone="yes"?>
<Relationships xmlns="http://schemas.openxmlformats.org/package/2006/relationships"><Relationship Id="rId1" Type="http://schemas.openxmlformats.org/officeDocument/2006/relationships/customXmlProps" Target="itemProps241.xml"/></Relationships>
</file>

<file path=customXml/_rels/item242.xml.rels><?xml version="1.0" encoding="UTF-8" standalone="yes"?>
<Relationships xmlns="http://schemas.openxmlformats.org/package/2006/relationships"><Relationship Id="rId1" Type="http://schemas.openxmlformats.org/officeDocument/2006/relationships/customXmlProps" Target="itemProps242.xml"/></Relationships>
</file>

<file path=customXml/_rels/item243.xml.rels><?xml version="1.0" encoding="UTF-8" standalone="yes"?>
<Relationships xmlns="http://schemas.openxmlformats.org/package/2006/relationships"><Relationship Id="rId1" Type="http://schemas.openxmlformats.org/officeDocument/2006/relationships/customXmlProps" Target="itemProps243.xml"/></Relationships>
</file>

<file path=customXml/_rels/item244.xml.rels><?xml version="1.0" encoding="UTF-8" standalone="yes"?>
<Relationships xmlns="http://schemas.openxmlformats.org/package/2006/relationships"><Relationship Id="rId1" Type="http://schemas.openxmlformats.org/officeDocument/2006/relationships/customXmlProps" Target="itemProps244.xml"/></Relationships>
</file>

<file path=customXml/_rels/item245.xml.rels><?xml version="1.0" encoding="UTF-8" standalone="yes"?>
<Relationships xmlns="http://schemas.openxmlformats.org/package/2006/relationships"><Relationship Id="rId1" Type="http://schemas.openxmlformats.org/officeDocument/2006/relationships/customXmlProps" Target="itemProps245.xml"/></Relationships>
</file>

<file path=customXml/_rels/item246.xml.rels><?xml version="1.0" encoding="UTF-8" standalone="yes"?>
<Relationships xmlns="http://schemas.openxmlformats.org/package/2006/relationships"><Relationship Id="rId1" Type="http://schemas.openxmlformats.org/officeDocument/2006/relationships/customXmlProps" Target="itemProps246.xml"/></Relationships>
</file>

<file path=customXml/_rels/item247.xml.rels><?xml version="1.0" encoding="UTF-8" standalone="yes"?>
<Relationships xmlns="http://schemas.openxmlformats.org/package/2006/relationships"><Relationship Id="rId1" Type="http://schemas.openxmlformats.org/officeDocument/2006/relationships/customXmlProps" Target="itemProps247.xml"/></Relationships>
</file>

<file path=customXml/_rels/item248.xml.rels><?xml version="1.0" encoding="UTF-8" standalone="yes"?>
<Relationships xmlns="http://schemas.openxmlformats.org/package/2006/relationships"><Relationship Id="rId1" Type="http://schemas.openxmlformats.org/officeDocument/2006/relationships/customXmlProps" Target="itemProps248.xml"/></Relationships>
</file>

<file path=customXml/_rels/item249.xml.rels><?xml version="1.0" encoding="UTF-8" standalone="yes"?>
<Relationships xmlns="http://schemas.openxmlformats.org/package/2006/relationships"><Relationship Id="rId1" Type="http://schemas.openxmlformats.org/officeDocument/2006/relationships/customXmlProps" Target="itemProps249.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50.xml.rels><?xml version="1.0" encoding="UTF-8" standalone="yes"?>
<Relationships xmlns="http://schemas.openxmlformats.org/package/2006/relationships"><Relationship Id="rId1" Type="http://schemas.openxmlformats.org/officeDocument/2006/relationships/customXmlProps" Target="itemProps250.xml"/></Relationships>
</file>

<file path=customXml/_rels/item251.xml.rels><?xml version="1.0" encoding="UTF-8" standalone="yes"?>
<Relationships xmlns="http://schemas.openxmlformats.org/package/2006/relationships"><Relationship Id="rId1" Type="http://schemas.openxmlformats.org/officeDocument/2006/relationships/customXmlProps" Target="itemProps251.xml"/></Relationships>
</file>

<file path=customXml/_rels/item252.xml.rels><?xml version="1.0" encoding="UTF-8" standalone="yes"?>
<Relationships xmlns="http://schemas.openxmlformats.org/package/2006/relationships"><Relationship Id="rId1" Type="http://schemas.openxmlformats.org/officeDocument/2006/relationships/customXmlProps" Target="itemProps252.xml"/></Relationships>
</file>

<file path=customXml/_rels/item253.xml.rels><?xml version="1.0" encoding="UTF-8" standalone="yes"?>
<Relationships xmlns="http://schemas.openxmlformats.org/package/2006/relationships"><Relationship Id="rId1" Type="http://schemas.openxmlformats.org/officeDocument/2006/relationships/customXmlProps" Target="itemProps253.xml"/></Relationships>
</file>

<file path=customXml/_rels/item254.xml.rels><?xml version="1.0" encoding="UTF-8" standalone="yes"?>
<Relationships xmlns="http://schemas.openxmlformats.org/package/2006/relationships"><Relationship Id="rId1" Type="http://schemas.openxmlformats.org/officeDocument/2006/relationships/customXmlProps" Target="itemProps254.xml"/></Relationships>
</file>

<file path=customXml/_rels/item255.xml.rels><?xml version="1.0" encoding="UTF-8" standalone="yes"?>
<Relationships xmlns="http://schemas.openxmlformats.org/package/2006/relationships"><Relationship Id="rId1" Type="http://schemas.openxmlformats.org/officeDocument/2006/relationships/customXmlProps" Target="itemProps255.xml"/></Relationships>
</file>

<file path=customXml/_rels/item256.xml.rels><?xml version="1.0" encoding="UTF-8" standalone="yes"?>
<Relationships xmlns="http://schemas.openxmlformats.org/package/2006/relationships"><Relationship Id="rId1" Type="http://schemas.openxmlformats.org/officeDocument/2006/relationships/customXmlProps" Target="itemProps256.xml"/></Relationships>
</file>

<file path=customXml/_rels/item257.xml.rels><?xml version="1.0" encoding="UTF-8" standalone="yes"?>
<Relationships xmlns="http://schemas.openxmlformats.org/package/2006/relationships"><Relationship Id="rId1" Type="http://schemas.openxmlformats.org/officeDocument/2006/relationships/customXmlProps" Target="itemProps257.xml"/></Relationships>
</file>

<file path=customXml/_rels/item258.xml.rels><?xml version="1.0" encoding="UTF-8" standalone="yes"?>
<Relationships xmlns="http://schemas.openxmlformats.org/package/2006/relationships"><Relationship Id="rId1" Type="http://schemas.openxmlformats.org/officeDocument/2006/relationships/customXmlProps" Target="itemProps258.xml"/></Relationships>
</file>

<file path=customXml/_rels/item259.xml.rels><?xml version="1.0" encoding="UTF-8" standalone="yes"?>
<Relationships xmlns="http://schemas.openxmlformats.org/package/2006/relationships"><Relationship Id="rId1" Type="http://schemas.openxmlformats.org/officeDocument/2006/relationships/customXmlProps" Target="itemProps259.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60.xml.rels><?xml version="1.0" encoding="UTF-8" standalone="yes"?>
<Relationships xmlns="http://schemas.openxmlformats.org/package/2006/relationships"><Relationship Id="rId1" Type="http://schemas.openxmlformats.org/officeDocument/2006/relationships/customXmlProps" Target="itemProps260.xml"/></Relationships>
</file>

<file path=customXml/_rels/item261.xml.rels><?xml version="1.0" encoding="UTF-8" standalone="yes"?>
<Relationships xmlns="http://schemas.openxmlformats.org/package/2006/relationships"><Relationship Id="rId1" Type="http://schemas.openxmlformats.org/officeDocument/2006/relationships/customXmlProps" Target="itemProps261.xml"/></Relationships>
</file>

<file path=customXml/_rels/item262.xml.rels><?xml version="1.0" encoding="UTF-8" standalone="yes"?>
<Relationships xmlns="http://schemas.openxmlformats.org/package/2006/relationships"><Relationship Id="rId1" Type="http://schemas.openxmlformats.org/officeDocument/2006/relationships/customXmlProps" Target="itemProps262.xml"/></Relationships>
</file>

<file path=customXml/_rels/item263.xml.rels><?xml version="1.0" encoding="UTF-8" standalone="yes"?>
<Relationships xmlns="http://schemas.openxmlformats.org/package/2006/relationships"><Relationship Id="rId1" Type="http://schemas.openxmlformats.org/officeDocument/2006/relationships/customXmlProps" Target="itemProps263.xml"/></Relationships>
</file>

<file path=customXml/_rels/item264.xml.rels><?xml version="1.0" encoding="UTF-8" standalone="yes"?>
<Relationships xmlns="http://schemas.openxmlformats.org/package/2006/relationships"><Relationship Id="rId1" Type="http://schemas.openxmlformats.org/officeDocument/2006/relationships/customXmlProps" Target="itemProps264.xml"/></Relationships>
</file>

<file path=customXml/_rels/item265.xml.rels><?xml version="1.0" encoding="UTF-8" standalone="yes"?>
<Relationships xmlns="http://schemas.openxmlformats.org/package/2006/relationships"><Relationship Id="rId1" Type="http://schemas.openxmlformats.org/officeDocument/2006/relationships/customXmlProps" Target="itemProps265.xml"/></Relationships>
</file>

<file path=customXml/_rels/item266.xml.rels><?xml version="1.0" encoding="UTF-8" standalone="yes"?>
<Relationships xmlns="http://schemas.openxmlformats.org/package/2006/relationships"><Relationship Id="rId1" Type="http://schemas.openxmlformats.org/officeDocument/2006/relationships/customXmlProps" Target="itemProps266.xml"/></Relationships>
</file>

<file path=customXml/_rels/item267.xml.rels><?xml version="1.0" encoding="UTF-8" standalone="yes"?>
<Relationships xmlns="http://schemas.openxmlformats.org/package/2006/relationships"><Relationship Id="rId1" Type="http://schemas.openxmlformats.org/officeDocument/2006/relationships/customXmlProps" Target="itemProps267.xml"/></Relationships>
</file>

<file path=customXml/_rels/item268.xml.rels><?xml version="1.0" encoding="UTF-8" standalone="yes"?>
<Relationships xmlns="http://schemas.openxmlformats.org/package/2006/relationships"><Relationship Id="rId1" Type="http://schemas.openxmlformats.org/officeDocument/2006/relationships/customXmlProps" Target="itemProps268.xml"/></Relationships>
</file>

<file path=customXml/_rels/item269.xml.rels><?xml version="1.0" encoding="UTF-8" standalone="yes"?>
<Relationships xmlns="http://schemas.openxmlformats.org/package/2006/relationships"><Relationship Id="rId1" Type="http://schemas.openxmlformats.org/officeDocument/2006/relationships/customXmlProps" Target="itemProps269.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70.xml.rels><?xml version="1.0" encoding="UTF-8" standalone="yes"?>
<Relationships xmlns="http://schemas.openxmlformats.org/package/2006/relationships"><Relationship Id="rId1" Type="http://schemas.openxmlformats.org/officeDocument/2006/relationships/customXmlProps" Target="itemProps270.xml"/></Relationships>
</file>

<file path=customXml/_rels/item271.xml.rels><?xml version="1.0" encoding="UTF-8" standalone="yes"?>
<Relationships xmlns="http://schemas.openxmlformats.org/package/2006/relationships"><Relationship Id="rId1" Type="http://schemas.openxmlformats.org/officeDocument/2006/relationships/customXmlProps" Target="itemProps271.xml"/></Relationships>
</file>

<file path=customXml/_rels/item272.xml.rels><?xml version="1.0" encoding="UTF-8" standalone="yes"?>
<Relationships xmlns="http://schemas.openxmlformats.org/package/2006/relationships"><Relationship Id="rId1" Type="http://schemas.openxmlformats.org/officeDocument/2006/relationships/customXmlProps" Target="itemProps272.xml"/></Relationships>
</file>

<file path=customXml/_rels/item273.xml.rels><?xml version="1.0" encoding="UTF-8" standalone="yes"?>
<Relationships xmlns="http://schemas.openxmlformats.org/package/2006/relationships"><Relationship Id="rId1" Type="http://schemas.openxmlformats.org/officeDocument/2006/relationships/customXmlProps" Target="itemProps273.xml"/></Relationships>
</file>

<file path=customXml/_rels/item274.xml.rels><?xml version="1.0" encoding="UTF-8" standalone="yes"?>
<Relationships xmlns="http://schemas.openxmlformats.org/package/2006/relationships"><Relationship Id="rId1" Type="http://schemas.openxmlformats.org/officeDocument/2006/relationships/customXmlProps" Target="itemProps274.xml"/></Relationships>
</file>

<file path=customXml/_rels/item275.xml.rels><?xml version="1.0" encoding="UTF-8" standalone="yes"?>
<Relationships xmlns="http://schemas.openxmlformats.org/package/2006/relationships"><Relationship Id="rId1" Type="http://schemas.openxmlformats.org/officeDocument/2006/relationships/customXmlProps" Target="itemProps275.xml"/></Relationships>
</file>

<file path=customXml/_rels/item276.xml.rels><?xml version="1.0" encoding="UTF-8" standalone="yes"?>
<Relationships xmlns="http://schemas.openxmlformats.org/package/2006/relationships"><Relationship Id="rId1" Type="http://schemas.openxmlformats.org/officeDocument/2006/relationships/customXmlProps" Target="itemProps276.xml"/></Relationships>
</file>

<file path=customXml/_rels/item277.xml.rels><?xml version="1.0" encoding="UTF-8" standalone="yes"?>
<Relationships xmlns="http://schemas.openxmlformats.org/package/2006/relationships"><Relationship Id="rId1" Type="http://schemas.openxmlformats.org/officeDocument/2006/relationships/customXmlProps" Target="itemProps277.xml"/></Relationships>
</file>

<file path=customXml/_rels/item278.xml.rels><?xml version="1.0" encoding="UTF-8" standalone="yes"?>
<Relationships xmlns="http://schemas.openxmlformats.org/package/2006/relationships"><Relationship Id="rId1" Type="http://schemas.openxmlformats.org/officeDocument/2006/relationships/customXmlProps" Target="itemProps278.xml"/></Relationships>
</file>

<file path=customXml/_rels/item279.xml.rels><?xml version="1.0" encoding="UTF-8" standalone="yes"?>
<Relationships xmlns="http://schemas.openxmlformats.org/package/2006/relationships"><Relationship Id="rId1" Type="http://schemas.openxmlformats.org/officeDocument/2006/relationships/customXmlProps" Target="itemProps279.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80.xml.rels><?xml version="1.0" encoding="UTF-8" standalone="yes"?>
<Relationships xmlns="http://schemas.openxmlformats.org/package/2006/relationships"><Relationship Id="rId1" Type="http://schemas.openxmlformats.org/officeDocument/2006/relationships/customXmlProps" Target="itemProps280.xml"/></Relationships>
</file>

<file path=customXml/_rels/item281.xml.rels><?xml version="1.0" encoding="UTF-8" standalone="yes"?>
<Relationships xmlns="http://schemas.openxmlformats.org/package/2006/relationships"><Relationship Id="rId1" Type="http://schemas.openxmlformats.org/officeDocument/2006/relationships/customXmlProps" Target="itemProps281.xml"/></Relationships>
</file>

<file path=customXml/_rels/item282.xml.rels><?xml version="1.0" encoding="UTF-8" standalone="yes"?>
<Relationships xmlns="http://schemas.openxmlformats.org/package/2006/relationships"><Relationship Id="rId1" Type="http://schemas.openxmlformats.org/officeDocument/2006/relationships/customXmlProps" Target="itemProps282.xml"/></Relationships>
</file>

<file path=customXml/_rels/item283.xml.rels><?xml version="1.0" encoding="UTF-8" standalone="yes"?>
<Relationships xmlns="http://schemas.openxmlformats.org/package/2006/relationships"><Relationship Id="rId1" Type="http://schemas.openxmlformats.org/officeDocument/2006/relationships/customXmlProps" Target="itemProps283.xml"/></Relationships>
</file>

<file path=customXml/_rels/item284.xml.rels><?xml version="1.0" encoding="UTF-8" standalone="yes"?>
<Relationships xmlns="http://schemas.openxmlformats.org/package/2006/relationships"><Relationship Id="rId1" Type="http://schemas.openxmlformats.org/officeDocument/2006/relationships/customXmlProps" Target="itemProps284.xml"/></Relationships>
</file>

<file path=customXml/_rels/item285.xml.rels><?xml version="1.0" encoding="UTF-8" standalone="yes"?>
<Relationships xmlns="http://schemas.openxmlformats.org/package/2006/relationships"><Relationship Id="rId1" Type="http://schemas.openxmlformats.org/officeDocument/2006/relationships/customXmlProps" Target="itemProps285.xml"/></Relationships>
</file>

<file path=customXml/_rels/item286.xml.rels><?xml version="1.0" encoding="UTF-8" standalone="yes"?>
<Relationships xmlns="http://schemas.openxmlformats.org/package/2006/relationships"><Relationship Id="rId1" Type="http://schemas.openxmlformats.org/officeDocument/2006/relationships/customXmlProps" Target="itemProps286.xml"/></Relationships>
</file>

<file path=customXml/_rels/item287.xml.rels><?xml version="1.0" encoding="UTF-8" standalone="yes"?>
<Relationships xmlns="http://schemas.openxmlformats.org/package/2006/relationships"><Relationship Id="rId1" Type="http://schemas.openxmlformats.org/officeDocument/2006/relationships/customXmlProps" Target="itemProps287.xml"/></Relationships>
</file>

<file path=customXml/_rels/item288.xml.rels><?xml version="1.0" encoding="UTF-8" standalone="yes"?>
<Relationships xmlns="http://schemas.openxmlformats.org/package/2006/relationships"><Relationship Id="rId1" Type="http://schemas.openxmlformats.org/officeDocument/2006/relationships/customXmlProps" Target="itemProps288.xml"/></Relationships>
</file>

<file path=customXml/_rels/item289.xml.rels><?xml version="1.0" encoding="UTF-8" standalone="yes"?>
<Relationships xmlns="http://schemas.openxmlformats.org/package/2006/relationships"><Relationship Id="rId1" Type="http://schemas.openxmlformats.org/officeDocument/2006/relationships/customXmlProps" Target="itemProps289.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290.xml.rels><?xml version="1.0" encoding="UTF-8" standalone="yes"?>
<Relationships xmlns="http://schemas.openxmlformats.org/package/2006/relationships"><Relationship Id="rId1" Type="http://schemas.openxmlformats.org/officeDocument/2006/relationships/customXmlProps" Target="itemProps290.xml"/></Relationships>
</file>

<file path=customXml/_rels/item291.xml.rels><?xml version="1.0" encoding="UTF-8" standalone="yes"?>
<Relationships xmlns="http://schemas.openxmlformats.org/package/2006/relationships"><Relationship Id="rId1" Type="http://schemas.openxmlformats.org/officeDocument/2006/relationships/customXmlProps" Target="itemProps291.xml"/></Relationships>
</file>

<file path=customXml/_rels/item292.xml.rels><?xml version="1.0" encoding="UTF-8" standalone="yes"?>
<Relationships xmlns="http://schemas.openxmlformats.org/package/2006/relationships"><Relationship Id="rId1" Type="http://schemas.openxmlformats.org/officeDocument/2006/relationships/customXmlProps" Target="itemProps29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00.xml><?xml version="1.0" encoding="utf-8"?>
<EsriMapsInfo xmlns="ESRI.ArcGIS.Mapping.OfficeIntegration.PowerPointInfo">
  <Version>Version1</Version>
  <RequiresSignIn>False</RequiresSignIn>
</EsriMapsInfo>
</file>

<file path=customXml/item101.xml><?xml version="1.0" encoding="utf-8"?>
<EsriMapsInfo xmlns="ESRI.ArcGIS.Mapping.OfficeIntegration.PowerPointInfo">
  <Version>Version1</Version>
  <RequiresSignIn>False</RequiresSignIn>
</EsriMapsInfo>
</file>

<file path=customXml/item102.xml><?xml version="1.0" encoding="utf-8"?>
<EsriMapsInfo xmlns="ESRI.ArcGIS.Mapping.OfficeIntegration.PowerPointInfo">
  <Version>Version1</Version>
  <RequiresSignIn>False</RequiresSignIn>
</EsriMapsInfo>
</file>

<file path=customXml/item103.xml><?xml version="1.0" encoding="utf-8"?>
<EsriMapsInfo xmlns="ESRI.ArcGIS.Mapping.OfficeIntegration.PowerPointInfo">
  <Version>Version1</Version>
  <RequiresSignIn>False</RequiresSignIn>
</EsriMapsInfo>
</file>

<file path=customXml/item104.xml><?xml version="1.0" encoding="utf-8"?>
<EsriMapsInfo xmlns="ESRI.ArcGIS.Mapping.OfficeIntegration.PowerPointInfo">
  <Version>Version1</Version>
  <RequiresSignIn>False</RequiresSignIn>
</EsriMapsInfo>
</file>

<file path=customXml/item105.xml><?xml version="1.0" encoding="utf-8"?>
<EsriMapsInfo xmlns="ESRI.ArcGIS.Mapping.OfficeIntegration.PowerPointInfo">
  <Version>Version1</Version>
  <RequiresSignIn>False</RequiresSignIn>
</EsriMapsInfo>
</file>

<file path=customXml/item106.xml><?xml version="1.0" encoding="utf-8"?>
<EsriMapsInfo xmlns="ESRI.ArcGIS.Mapping.OfficeIntegration.PowerPointInfo">
  <Version>Version1</Version>
  <RequiresSignIn>False</RequiresSignIn>
</EsriMapsInfo>
</file>

<file path=customXml/item107.xml><?xml version="1.0" encoding="utf-8"?>
<EsriMapsInfo xmlns="ESRI.ArcGIS.Mapping.OfficeIntegration.PowerPointInfo">
  <Version>Version1</Version>
  <RequiresSignIn>False</RequiresSignIn>
</EsriMapsInfo>
</file>

<file path=customXml/item108.xml><?xml version="1.0" encoding="utf-8"?>
<EsriMapsInfo xmlns="ESRI.ArcGIS.Mapping.OfficeIntegration.PowerPointInfo">
  <Version>Version1</Version>
  <RequiresSignIn>False</RequiresSignIn>
</EsriMapsInfo>
</file>

<file path=customXml/item109.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10.xml><?xml version="1.0" encoding="utf-8"?>
<EsriMapsInfo xmlns="ESRI.ArcGIS.Mapping.OfficeIntegration.PowerPointInfo">
  <Version>Version1</Version>
  <RequiresSignIn>False</RequiresSignIn>
</EsriMapsInfo>
</file>

<file path=customXml/item111.xml><?xml version="1.0" encoding="utf-8"?>
<EsriMapsInfo xmlns="ESRI.ArcGIS.Mapping.OfficeIntegration.PowerPointInfo">
  <Version>Version1</Version>
  <RequiresSignIn>False</RequiresSignIn>
</EsriMapsInfo>
</file>

<file path=customXml/item112.xml><?xml version="1.0" encoding="utf-8"?>
<EsriMapsInfo xmlns="ESRI.ArcGIS.Mapping.OfficeIntegration.PowerPointInfo">
  <Version>Version1</Version>
  <RequiresSignIn>False</RequiresSignIn>
</EsriMapsInfo>
</file>

<file path=customXml/item113.xml><?xml version="1.0" encoding="utf-8"?>
<EsriMapsInfo xmlns="ESRI.ArcGIS.Mapping.OfficeIntegration.PowerPointInfo">
  <Version>Version1</Version>
  <RequiresSignIn>False</RequiresSignIn>
</EsriMapsInfo>
</file>

<file path=customXml/item114.xml><?xml version="1.0" encoding="utf-8"?>
<EsriMapsInfo xmlns="ESRI.ArcGIS.Mapping.OfficeIntegration.PowerPointInfo">
  <Version>Version1</Version>
  <RequiresSignIn>False</RequiresSignIn>
</EsriMapsInfo>
</file>

<file path=customXml/item115.xml><?xml version="1.0" encoding="utf-8"?>
<EsriMapsInfo xmlns="ESRI.ArcGIS.Mapping.OfficeIntegration.PowerPointInfo">
  <Version>Version1</Version>
  <RequiresSignIn>False</RequiresSignIn>
</EsriMapsInfo>
</file>

<file path=customXml/item116.xml><?xml version="1.0" encoding="utf-8"?>
<EsriMapsInfo xmlns="ESRI.ArcGIS.Mapping.OfficeIntegration.PowerPointInfo">
  <Version>Version1</Version>
  <RequiresSignIn>False</RequiresSignIn>
</EsriMapsInfo>
</file>

<file path=customXml/item117.xml><?xml version="1.0" encoding="utf-8"?>
<EsriMapsInfo xmlns="ESRI.ArcGIS.Mapping.OfficeIntegration.PowerPointInfo">
  <Version>Version1</Version>
  <RequiresSignIn>False</RequiresSignIn>
</EsriMapsInfo>
</file>

<file path=customXml/item118.xml><?xml version="1.0" encoding="utf-8"?>
<EsriMapsInfo xmlns="ESRI.ArcGIS.Mapping.OfficeIntegration.PowerPointInfo">
  <Version>Version1</Version>
  <RequiresSignIn>False</RequiresSignIn>
</EsriMapsInfo>
</file>

<file path=customXml/item119.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20.xml><?xml version="1.0" encoding="utf-8"?>
<EsriMapsInfo xmlns="ESRI.ArcGIS.Mapping.OfficeIntegration.PowerPointInfo">
  <Version>Version1</Version>
  <RequiresSignIn>False</RequiresSignIn>
</EsriMapsInfo>
</file>

<file path=customXml/item121.xml><?xml version="1.0" encoding="utf-8"?>
<EsriMapsInfo xmlns="ESRI.ArcGIS.Mapping.OfficeIntegration.PowerPointInfo">
  <Version>Version1</Version>
  <RequiresSignIn>False</RequiresSignIn>
</EsriMapsInfo>
</file>

<file path=customXml/item122.xml><?xml version="1.0" encoding="utf-8"?>
<EsriMapsInfo xmlns="ESRI.ArcGIS.Mapping.OfficeIntegration.PowerPointInfo">
  <Version>Version1</Version>
  <RequiresSignIn>False</RequiresSignIn>
</EsriMapsInfo>
</file>

<file path=customXml/item123.xml><?xml version="1.0" encoding="utf-8"?>
<EsriMapsInfo xmlns="ESRI.ArcGIS.Mapping.OfficeIntegration.PowerPointInfo">
  <Version>Version1</Version>
  <RequiresSignIn>False</RequiresSignIn>
</EsriMapsInfo>
</file>

<file path=customXml/item124.xml><?xml version="1.0" encoding="utf-8"?>
<EsriMapsInfo xmlns="ESRI.ArcGIS.Mapping.OfficeIntegration.PowerPointInfo">
  <Version>Version1</Version>
  <RequiresSignIn>False</RequiresSignIn>
</EsriMapsInfo>
</file>

<file path=customXml/item125.xml><?xml version="1.0" encoding="utf-8"?>
<EsriMapsInfo xmlns="ESRI.ArcGIS.Mapping.OfficeIntegration.PowerPointInfo">
  <Version>Version1</Version>
  <RequiresSignIn>False</RequiresSignIn>
</EsriMapsInfo>
</file>

<file path=customXml/item126.xml><?xml version="1.0" encoding="utf-8"?>
<EsriMapsInfo xmlns="ESRI.ArcGIS.Mapping.OfficeIntegration.PowerPointInfo">
  <Version>Version1</Version>
  <RequiresSignIn>False</RequiresSignIn>
</EsriMapsInfo>
</file>

<file path=customXml/item127.xml><?xml version="1.0" encoding="utf-8"?>
<EsriMapsInfo xmlns="ESRI.ArcGIS.Mapping.OfficeIntegration.PowerPointInfo">
  <Version>Version1</Version>
  <RequiresSignIn>False</RequiresSignIn>
</EsriMapsInfo>
</file>

<file path=customXml/item128.xml><?xml version="1.0" encoding="utf-8"?>
<EsriMapsInfo xmlns="ESRI.ArcGIS.Mapping.OfficeIntegration.PowerPointInfo">
  <Version>Version1</Version>
  <RequiresSignIn>False</RequiresSignIn>
</EsriMapsInfo>
</file>

<file path=customXml/item129.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30.xml><?xml version="1.0" encoding="utf-8"?>
<EsriMapsInfo xmlns="ESRI.ArcGIS.Mapping.OfficeIntegration.PowerPointInfo">
  <Version>Version1</Version>
  <RequiresSignIn>False</RequiresSignIn>
</EsriMapsInfo>
</file>

<file path=customXml/item131.xml><?xml version="1.0" encoding="utf-8"?>
<EsriMapsInfo xmlns="ESRI.ArcGIS.Mapping.OfficeIntegration.PowerPointInfo">
  <Version>Version1</Version>
  <RequiresSignIn>False</RequiresSignIn>
</EsriMapsInfo>
</file>

<file path=customXml/item132.xml><?xml version="1.0" encoding="utf-8"?>
<EsriMapsInfo xmlns="ESRI.ArcGIS.Mapping.OfficeIntegration.PowerPointInfo">
  <Version>Version1</Version>
  <RequiresSignIn>False</RequiresSignIn>
</EsriMapsInfo>
</file>

<file path=customXml/item133.xml><?xml version="1.0" encoding="utf-8"?>
<EsriMapsInfo xmlns="ESRI.ArcGIS.Mapping.OfficeIntegration.PowerPointInfo">
  <Version>Version1</Version>
  <RequiresSignIn>False</RequiresSignIn>
</EsriMapsInfo>
</file>

<file path=customXml/item134.xml><?xml version="1.0" encoding="utf-8"?>
<EsriMapsInfo xmlns="ESRI.ArcGIS.Mapping.OfficeIntegration.PowerPointInfo">
  <Version>Version1</Version>
  <RequiresSignIn>False</RequiresSignIn>
</EsriMapsInfo>
</file>

<file path=customXml/item135.xml><?xml version="1.0" encoding="utf-8"?>
<EsriMapsInfo xmlns="ESRI.ArcGIS.Mapping.OfficeIntegration.PowerPointInfo">
  <Version>Version1</Version>
  <RequiresSignIn>False</RequiresSignIn>
</EsriMapsInfo>
</file>

<file path=customXml/item136.xml><?xml version="1.0" encoding="utf-8"?>
<EsriMapsInfo xmlns="ESRI.ArcGIS.Mapping.OfficeIntegration.PowerPointInfo">
  <Version>Version1</Version>
  <RequiresSignIn>False</RequiresSignIn>
</EsriMapsInfo>
</file>

<file path=customXml/item137.xml><?xml version="1.0" encoding="utf-8"?>
<EsriMapsInfo xmlns="ESRI.ArcGIS.Mapping.OfficeIntegration.PowerPointInfo">
  <Version>Version1</Version>
  <RequiresSignIn>False</RequiresSignIn>
</EsriMapsInfo>
</file>

<file path=customXml/item138.xml><?xml version="1.0" encoding="utf-8"?>
<EsriMapsInfo xmlns="ESRI.ArcGIS.Mapping.OfficeIntegration.PowerPointInfo">
  <Version>Version1</Version>
  <RequiresSignIn>False</RequiresSignIn>
</EsriMapsInfo>
</file>

<file path=customXml/item139.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40.xml><?xml version="1.0" encoding="utf-8"?>
<EsriMapsInfo xmlns="ESRI.ArcGIS.Mapping.OfficeIntegration.PowerPointInfo">
  <Version>Version1</Version>
  <RequiresSignIn>False</RequiresSignIn>
</EsriMapsInfo>
</file>

<file path=customXml/item141.xml><?xml version="1.0" encoding="utf-8"?>
<EsriMapsInfo xmlns="ESRI.ArcGIS.Mapping.OfficeIntegration.PowerPointInfo">
  <Version>Version1</Version>
  <RequiresSignIn>False</RequiresSignIn>
</EsriMapsInfo>
</file>

<file path=customXml/item142.xml><?xml version="1.0" encoding="utf-8"?>
<EsriMapsInfo xmlns="ESRI.ArcGIS.Mapping.OfficeIntegration.PowerPointInfo">
  <Version>Version1</Version>
  <RequiresSignIn>False</RequiresSignIn>
</EsriMapsInfo>
</file>

<file path=customXml/item143.xml><?xml version="1.0" encoding="utf-8"?>
<EsriMapsInfo xmlns="ESRI.ArcGIS.Mapping.OfficeIntegration.PowerPointInfo">
  <Version>Version1</Version>
  <RequiresSignIn>False</RequiresSignIn>
</EsriMapsInfo>
</file>

<file path=customXml/item144.xml><?xml version="1.0" encoding="utf-8"?>
<EsriMapsInfo xmlns="ESRI.ArcGIS.Mapping.OfficeIntegration.PowerPointInfo">
  <Version>Version1</Version>
  <RequiresSignIn>False</RequiresSignIn>
</EsriMapsInfo>
</file>

<file path=customXml/item145.xml><?xml version="1.0" encoding="utf-8"?>
<EsriMapsInfo xmlns="ESRI.ArcGIS.Mapping.OfficeIntegration.PowerPointInfo">
  <Version>Version1</Version>
  <RequiresSignIn>False</RequiresSignIn>
</EsriMapsInfo>
</file>

<file path=customXml/item146.xml><?xml version="1.0" encoding="utf-8"?>
<EsriMapsInfo xmlns="ESRI.ArcGIS.Mapping.OfficeIntegration.PowerPointInfo">
  <Version>Version1</Version>
  <RequiresSignIn>False</RequiresSignIn>
</EsriMapsInfo>
</file>

<file path=customXml/item147.xml><?xml version="1.0" encoding="utf-8"?>
<EsriMapsInfo xmlns="ESRI.ArcGIS.Mapping.OfficeIntegration.PowerPointInfo">
  <Version>Version1</Version>
  <RequiresSignIn>False</RequiresSignIn>
</EsriMapsInfo>
</file>

<file path=customXml/item148.xml><?xml version="1.0" encoding="utf-8"?>
<EsriMapsInfo xmlns="ESRI.ArcGIS.Mapping.OfficeIntegration.PowerPointInfo">
  <Version>Version1</Version>
  <RequiresSignIn>False</RequiresSignIn>
</EsriMapsInfo>
</file>

<file path=customXml/item149.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50.xml><?xml version="1.0" encoding="utf-8"?>
<EsriMapsInfo xmlns="ESRI.ArcGIS.Mapping.OfficeIntegration.PowerPointInfo">
  <Version>Version1</Version>
  <RequiresSignIn>False</RequiresSignIn>
</EsriMapsInfo>
</file>

<file path=customXml/item151.xml><?xml version="1.0" encoding="utf-8"?>
<EsriMapsInfo xmlns="ESRI.ArcGIS.Mapping.OfficeIntegration.PowerPointInfo">
  <Version>Version1</Version>
  <RequiresSignIn>False</RequiresSignIn>
</EsriMapsInfo>
</file>

<file path=customXml/item152.xml><?xml version="1.0" encoding="utf-8"?>
<EsriMapsInfo xmlns="ESRI.ArcGIS.Mapping.OfficeIntegration.PowerPointInfo">
  <Version>Version1</Version>
  <RequiresSignIn>False</RequiresSignIn>
</EsriMapsInfo>
</file>

<file path=customXml/item153.xml><?xml version="1.0" encoding="utf-8"?>
<EsriMapsInfo xmlns="ESRI.ArcGIS.Mapping.OfficeIntegration.PowerPointInfo">
  <Version>Version1</Version>
  <RequiresSignIn>False</RequiresSignIn>
</EsriMapsInfo>
</file>

<file path=customXml/item154.xml><?xml version="1.0" encoding="utf-8"?>
<EsriMapsInfo xmlns="ESRI.ArcGIS.Mapping.OfficeIntegration.PowerPointInfo">
  <Version>Version1</Version>
  <RequiresSignIn>False</RequiresSignIn>
</EsriMapsInfo>
</file>

<file path=customXml/item155.xml><?xml version="1.0" encoding="utf-8"?>
<EsriMapsInfo xmlns="ESRI.ArcGIS.Mapping.OfficeIntegration.PowerPointInfo">
  <Version>Version1</Version>
  <RequiresSignIn>False</RequiresSignIn>
</EsriMapsInfo>
</file>

<file path=customXml/item156.xml><?xml version="1.0" encoding="utf-8"?>
<EsriMapsInfo xmlns="ESRI.ArcGIS.Mapping.OfficeIntegration.PowerPointInfo">
  <Version>Version1</Version>
  <RequiresSignIn>False</RequiresSignIn>
</EsriMapsInfo>
</file>

<file path=customXml/item157.xml><?xml version="1.0" encoding="utf-8"?>
<EsriMapsInfo xmlns="ESRI.ArcGIS.Mapping.OfficeIntegration.PowerPointInfo">
  <Version>Version1</Version>
  <RequiresSignIn>False</RequiresSignIn>
</EsriMapsInfo>
</file>

<file path=customXml/item158.xml><?xml version="1.0" encoding="utf-8"?>
<EsriMapsInfo xmlns="ESRI.ArcGIS.Mapping.OfficeIntegration.PowerPointInfo">
  <Version>Version1</Version>
  <RequiresSignIn>False</RequiresSignIn>
</EsriMapsInfo>
</file>

<file path=customXml/item159.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60.xml><?xml version="1.0" encoding="utf-8"?>
<EsriMapsInfo xmlns="ESRI.ArcGIS.Mapping.OfficeIntegration.PowerPointInfo">
  <Version>Version1</Version>
  <RequiresSignIn>False</RequiresSignIn>
</EsriMapsInfo>
</file>

<file path=customXml/item161.xml><?xml version="1.0" encoding="utf-8"?>
<EsriMapsInfo xmlns="ESRI.ArcGIS.Mapping.OfficeIntegration.PowerPointInfo">
  <Version>Version1</Version>
  <RequiresSignIn>False</RequiresSignIn>
</EsriMapsInfo>
</file>

<file path=customXml/item162.xml><?xml version="1.0" encoding="utf-8"?>
<EsriMapsInfo xmlns="ESRI.ArcGIS.Mapping.OfficeIntegration.PowerPointInfo">
  <Version>Version1</Version>
  <RequiresSignIn>False</RequiresSignIn>
</EsriMapsInfo>
</file>

<file path=customXml/item163.xml><?xml version="1.0" encoding="utf-8"?>
<EsriMapsInfo xmlns="ESRI.ArcGIS.Mapping.OfficeIntegration.PowerPointInfo">
  <Version>Version1</Version>
  <RequiresSignIn>False</RequiresSignIn>
</EsriMapsInfo>
</file>

<file path=customXml/item164.xml><?xml version="1.0" encoding="utf-8"?>
<EsriMapsInfo xmlns="ESRI.ArcGIS.Mapping.OfficeIntegration.PowerPointInfo">
  <Version>Version1</Version>
  <RequiresSignIn>False</RequiresSignIn>
</EsriMapsInfo>
</file>

<file path=customXml/item165.xml><?xml version="1.0" encoding="utf-8"?>
<EsriMapsInfo xmlns="ESRI.ArcGIS.Mapping.OfficeIntegration.PowerPointInfo">
  <Version>Version1</Version>
  <RequiresSignIn>False</RequiresSignIn>
</EsriMapsInfo>
</file>

<file path=customXml/item166.xml><?xml version="1.0" encoding="utf-8"?>
<EsriMapsInfo xmlns="ESRI.ArcGIS.Mapping.OfficeIntegration.PowerPointInfo">
  <Version>Version1</Version>
  <RequiresSignIn>False</RequiresSignIn>
</EsriMapsInfo>
</file>

<file path=customXml/item167.xml><?xml version="1.0" encoding="utf-8"?>
<EsriMapsInfo xmlns="ESRI.ArcGIS.Mapping.OfficeIntegration.PowerPointInfo">
  <Version>Version1</Version>
  <RequiresSignIn>False</RequiresSignIn>
</EsriMapsInfo>
</file>

<file path=customXml/item168.xml><?xml version="1.0" encoding="utf-8"?>
<EsriMapsInfo xmlns="ESRI.ArcGIS.Mapping.OfficeIntegration.PowerPointInfo">
  <Version>Version1</Version>
  <RequiresSignIn>False</RequiresSignIn>
</EsriMapsInfo>
</file>

<file path=customXml/item169.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70.xml><?xml version="1.0" encoding="utf-8"?>
<EsriMapsInfo xmlns="ESRI.ArcGIS.Mapping.OfficeIntegration.PowerPointInfo">
  <Version>Version1</Version>
  <RequiresSignIn>False</RequiresSignIn>
</EsriMapsInfo>
</file>

<file path=customXml/item171.xml><?xml version="1.0" encoding="utf-8"?>
<EsriMapsInfo xmlns="ESRI.ArcGIS.Mapping.OfficeIntegration.PowerPointInfo">
  <Version>Version1</Version>
  <RequiresSignIn>False</RequiresSignIn>
</EsriMapsInfo>
</file>

<file path=customXml/item172.xml><?xml version="1.0" encoding="utf-8"?>
<EsriMapsInfo xmlns="ESRI.ArcGIS.Mapping.OfficeIntegration.PowerPointInfo">
  <Version>Version1</Version>
  <RequiresSignIn>False</RequiresSignIn>
</EsriMapsInfo>
</file>

<file path=customXml/item173.xml><?xml version="1.0" encoding="utf-8"?>
<EsriMapsInfo xmlns="ESRI.ArcGIS.Mapping.OfficeIntegration.PowerPointInfo">
  <Version>Version1</Version>
  <RequiresSignIn>False</RequiresSignIn>
</EsriMapsInfo>
</file>

<file path=customXml/item174.xml><?xml version="1.0" encoding="utf-8"?>
<EsriMapsInfo xmlns="ESRI.ArcGIS.Mapping.OfficeIntegration.PowerPointInfo">
  <Version>Version1</Version>
  <RequiresSignIn>False</RequiresSignIn>
</EsriMapsInfo>
</file>

<file path=customXml/item175.xml><?xml version="1.0" encoding="utf-8"?>
<EsriMapsInfo xmlns="ESRI.ArcGIS.Mapping.OfficeIntegration.PowerPointInfo">
  <Version>Version1</Version>
  <RequiresSignIn>False</RequiresSignIn>
</EsriMapsInfo>
</file>

<file path=customXml/item176.xml><?xml version="1.0" encoding="utf-8"?>
<EsriMapsInfo xmlns="ESRI.ArcGIS.Mapping.OfficeIntegration.PowerPointInfo">
  <Version>Version1</Version>
  <RequiresSignIn>False</RequiresSignIn>
</EsriMapsInfo>
</file>

<file path=customXml/item177.xml><?xml version="1.0" encoding="utf-8"?>
<EsriMapsInfo xmlns="ESRI.ArcGIS.Mapping.OfficeIntegration.PowerPointInfo">
  <Version>Version1</Version>
  <RequiresSignIn>False</RequiresSignIn>
</EsriMapsInfo>
</file>

<file path=customXml/item178.xml><?xml version="1.0" encoding="utf-8"?>
<EsriMapsInfo xmlns="ESRI.ArcGIS.Mapping.OfficeIntegration.PowerPointInfo">
  <Version>Version1</Version>
  <RequiresSignIn>False</RequiresSignIn>
</EsriMapsInfo>
</file>

<file path=customXml/item179.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80.xml><?xml version="1.0" encoding="utf-8"?>
<EsriMapsInfo xmlns="ESRI.ArcGIS.Mapping.OfficeIntegration.PowerPointInfo">
  <Version>Version1</Version>
  <RequiresSignIn>False</RequiresSignIn>
</EsriMapsInfo>
</file>

<file path=customXml/item181.xml><?xml version="1.0" encoding="utf-8"?>
<EsriMapsInfo xmlns="ESRI.ArcGIS.Mapping.OfficeIntegration.PowerPointInfo">
  <Version>Version1</Version>
  <RequiresSignIn>False</RequiresSignIn>
</EsriMapsInfo>
</file>

<file path=customXml/item182.xml><?xml version="1.0" encoding="utf-8"?>
<EsriMapsInfo xmlns="ESRI.ArcGIS.Mapping.OfficeIntegration.PowerPointInfo">
  <Version>Version1</Version>
  <RequiresSignIn>False</RequiresSignIn>
</EsriMapsInfo>
</file>

<file path=customXml/item183.xml><?xml version="1.0" encoding="utf-8"?>
<EsriMapsInfo xmlns="ESRI.ArcGIS.Mapping.OfficeIntegration.PowerPointInfo">
  <Version>Version1</Version>
  <RequiresSignIn>False</RequiresSignIn>
</EsriMapsInfo>
</file>

<file path=customXml/item184.xml><?xml version="1.0" encoding="utf-8"?>
<EsriMapsInfo xmlns="ESRI.ArcGIS.Mapping.OfficeIntegration.PowerPointInfo">
  <Version>Version1</Version>
  <RequiresSignIn>False</RequiresSignIn>
</EsriMapsInfo>
</file>

<file path=customXml/item185.xml><?xml version="1.0" encoding="utf-8"?>
<EsriMapsInfo xmlns="ESRI.ArcGIS.Mapping.OfficeIntegration.PowerPointInfo">
  <Version>Version1</Version>
  <RequiresSignIn>False</RequiresSignIn>
</EsriMapsInfo>
</file>

<file path=customXml/item186.xml><?xml version="1.0" encoding="utf-8"?>
<EsriMapsInfo xmlns="ESRI.ArcGIS.Mapping.OfficeIntegration.PowerPointInfo">
  <Version>Version1</Version>
  <RequiresSignIn>False</RequiresSignIn>
</EsriMapsInfo>
</file>

<file path=customXml/item187.xml><?xml version="1.0" encoding="utf-8"?>
<EsriMapsInfo xmlns="ESRI.ArcGIS.Mapping.OfficeIntegration.PowerPointInfo">
  <Version>Version1</Version>
  <RequiresSignIn>False</RequiresSignIn>
</EsriMapsInfo>
</file>

<file path=customXml/item188.xml><?xml version="1.0" encoding="utf-8"?>
<EsriMapsInfo xmlns="ESRI.ArcGIS.Mapping.OfficeIntegration.PowerPointInfo">
  <Version>Version1</Version>
  <RequiresSignIn>False</RequiresSignIn>
</EsriMapsInfo>
</file>

<file path=customXml/item189.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190.xml><?xml version="1.0" encoding="utf-8"?>
<EsriMapsInfo xmlns="ESRI.ArcGIS.Mapping.OfficeIntegration.PowerPointInfo">
  <Version>Version1</Version>
  <RequiresSignIn>False</RequiresSignIn>
</EsriMapsInfo>
</file>

<file path=customXml/item191.xml><?xml version="1.0" encoding="utf-8"?>
<EsriMapsInfo xmlns="ESRI.ArcGIS.Mapping.OfficeIntegration.PowerPointInfo">
  <Version>Version1</Version>
  <RequiresSignIn>False</RequiresSignIn>
</EsriMapsInfo>
</file>

<file path=customXml/item192.xml><?xml version="1.0" encoding="utf-8"?>
<EsriMapsInfo xmlns="ESRI.ArcGIS.Mapping.OfficeIntegration.PowerPointInfo">
  <Version>Version1</Version>
  <RequiresSignIn>False</RequiresSignIn>
</EsriMapsInfo>
</file>

<file path=customXml/item193.xml><?xml version="1.0" encoding="utf-8"?>
<EsriMapsInfo xmlns="ESRI.ArcGIS.Mapping.OfficeIntegration.PowerPointInfo">
  <Version>Version1</Version>
  <RequiresSignIn>False</RequiresSignIn>
</EsriMapsInfo>
</file>

<file path=customXml/item194.xml><?xml version="1.0" encoding="utf-8"?>
<EsriMapsInfo xmlns="ESRI.ArcGIS.Mapping.OfficeIntegration.PowerPointInfo">
  <Version>Version1</Version>
  <RequiresSignIn>False</RequiresSignIn>
</EsriMapsInfo>
</file>

<file path=customXml/item195.xml><?xml version="1.0" encoding="utf-8"?>
<EsriMapsInfo xmlns="ESRI.ArcGIS.Mapping.OfficeIntegration.PowerPointInfo">
  <Version>Version1</Version>
  <RequiresSignIn>False</RequiresSignIn>
</EsriMapsInfo>
</file>

<file path=customXml/item196.xml><?xml version="1.0" encoding="utf-8"?>
<EsriMapsInfo xmlns="ESRI.ArcGIS.Mapping.OfficeIntegration.PowerPointInfo">
  <Version>Version1</Version>
  <RequiresSignIn>False</RequiresSignIn>
</EsriMapsInfo>
</file>

<file path=customXml/item197.xml><?xml version="1.0" encoding="utf-8"?>
<EsriMapsInfo xmlns="ESRI.ArcGIS.Mapping.OfficeIntegration.PowerPointInfo">
  <Version>Version1</Version>
  <RequiresSignIn>False</RequiresSignIn>
</EsriMapsInfo>
</file>

<file path=customXml/item198.xml><?xml version="1.0" encoding="utf-8"?>
<EsriMapsInfo xmlns="ESRI.ArcGIS.Mapping.OfficeIntegration.PowerPointInfo">
  <Version>Version1</Version>
  <RequiresSignIn>False</RequiresSignIn>
</EsriMapsInfo>
</file>

<file path=customXml/item19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00.xml><?xml version="1.0" encoding="utf-8"?>
<EsriMapsInfo xmlns="ESRI.ArcGIS.Mapping.OfficeIntegration.PowerPointInfo">
  <Version>Version1</Version>
  <RequiresSignIn>False</RequiresSignIn>
</EsriMapsInfo>
</file>

<file path=customXml/item201.xml><?xml version="1.0" encoding="utf-8"?>
<EsriMapsInfo xmlns="ESRI.ArcGIS.Mapping.OfficeIntegration.PowerPointInfo">
  <Version>Version1</Version>
  <RequiresSignIn>False</RequiresSignIn>
</EsriMapsInfo>
</file>

<file path=customXml/item202.xml><?xml version="1.0" encoding="utf-8"?>
<EsriMapsInfo xmlns="ESRI.ArcGIS.Mapping.OfficeIntegration.PowerPointInfo">
  <Version>Version1</Version>
  <RequiresSignIn>False</RequiresSignIn>
</EsriMapsInfo>
</file>

<file path=customXml/item203.xml><?xml version="1.0" encoding="utf-8"?>
<EsriMapsInfo xmlns="ESRI.ArcGIS.Mapping.OfficeIntegration.PowerPointInfo">
  <Version>Version1</Version>
  <RequiresSignIn>False</RequiresSignIn>
</EsriMapsInfo>
</file>

<file path=customXml/item204.xml><?xml version="1.0" encoding="utf-8"?>
<EsriMapsInfo xmlns="ESRI.ArcGIS.Mapping.OfficeIntegration.PowerPointInfo">
  <Version>Version1</Version>
  <RequiresSignIn>False</RequiresSignIn>
</EsriMapsInfo>
</file>

<file path=customXml/item205.xml><?xml version="1.0" encoding="utf-8"?>
<EsriMapsInfo xmlns="ESRI.ArcGIS.Mapping.OfficeIntegration.PowerPointInfo">
  <Version>Version1</Version>
  <RequiresSignIn>False</RequiresSignIn>
</EsriMapsInfo>
</file>

<file path=customXml/item206.xml><?xml version="1.0" encoding="utf-8"?>
<EsriMapsInfo xmlns="ESRI.ArcGIS.Mapping.OfficeIntegration.PowerPointInfo">
  <Version>Version1</Version>
  <RequiresSignIn>False</RequiresSignIn>
</EsriMapsInfo>
</file>

<file path=customXml/item207.xml><?xml version="1.0" encoding="utf-8"?>
<EsriMapsInfo xmlns="ESRI.ArcGIS.Mapping.OfficeIntegration.PowerPointInfo">
  <Version>Version1</Version>
  <RequiresSignIn>False</RequiresSignIn>
</EsriMapsInfo>
</file>

<file path=customXml/item208.xml><?xml version="1.0" encoding="utf-8"?>
<EsriMapsInfo xmlns="ESRI.ArcGIS.Mapping.OfficeIntegration.PowerPointInfo">
  <Version>Version1</Version>
  <RequiresSignIn>False</RequiresSignIn>
</EsriMapsInfo>
</file>

<file path=customXml/item209.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10.xml><?xml version="1.0" encoding="utf-8"?>
<EsriMapsInfo xmlns="ESRI.ArcGIS.Mapping.OfficeIntegration.PowerPointInfo">
  <Version>Version1</Version>
  <RequiresSignIn>False</RequiresSignIn>
</EsriMapsInfo>
</file>

<file path=customXml/item211.xml><?xml version="1.0" encoding="utf-8"?>
<EsriMapsInfo xmlns="ESRI.ArcGIS.Mapping.OfficeIntegration.PowerPointInfo">
  <Version>Version1</Version>
  <RequiresSignIn>False</RequiresSignIn>
</EsriMapsInfo>
</file>

<file path=customXml/item212.xml><?xml version="1.0" encoding="utf-8"?>
<EsriMapsInfo xmlns="ESRI.ArcGIS.Mapping.OfficeIntegration.PowerPointInfo">
  <Version>Version1</Version>
  <RequiresSignIn>False</RequiresSignIn>
</EsriMapsInfo>
</file>

<file path=customXml/item213.xml><?xml version="1.0" encoding="utf-8"?>
<EsriMapsInfo xmlns="ESRI.ArcGIS.Mapping.OfficeIntegration.PowerPointInfo">
  <Version>Version1</Version>
  <RequiresSignIn>False</RequiresSignIn>
</EsriMapsInfo>
</file>

<file path=customXml/item214.xml><?xml version="1.0" encoding="utf-8"?>
<EsriMapsInfo xmlns="ESRI.ArcGIS.Mapping.OfficeIntegration.PowerPointInfo">
  <Version>Version1</Version>
  <RequiresSignIn>False</RequiresSignIn>
</EsriMapsInfo>
</file>

<file path=customXml/item215.xml><?xml version="1.0" encoding="utf-8"?>
<EsriMapsInfo xmlns="ESRI.ArcGIS.Mapping.OfficeIntegration.PowerPointInfo">
  <Version>Version1</Version>
  <RequiresSignIn>False</RequiresSignIn>
</EsriMapsInfo>
</file>

<file path=customXml/item216.xml><?xml version="1.0" encoding="utf-8"?>
<EsriMapsInfo xmlns="ESRI.ArcGIS.Mapping.OfficeIntegration.PowerPointInfo">
  <Version>Version1</Version>
  <RequiresSignIn>False</RequiresSignIn>
</EsriMapsInfo>
</file>

<file path=customXml/item217.xml><?xml version="1.0" encoding="utf-8"?>
<EsriMapsInfo xmlns="ESRI.ArcGIS.Mapping.OfficeIntegration.PowerPointInfo">
  <Version>Version1</Version>
  <RequiresSignIn>False</RequiresSignIn>
</EsriMapsInfo>
</file>

<file path=customXml/item218.xml><?xml version="1.0" encoding="utf-8"?>
<EsriMapsInfo xmlns="ESRI.ArcGIS.Mapping.OfficeIntegration.PowerPointInfo">
  <Version>Version1</Version>
  <RequiresSignIn>False</RequiresSignIn>
</EsriMapsInfo>
</file>

<file path=customXml/item219.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20.xml><?xml version="1.0" encoding="utf-8"?>
<EsriMapsInfo xmlns="ESRI.ArcGIS.Mapping.OfficeIntegration.PowerPointInfo">
  <Version>Version1</Version>
  <RequiresSignIn>False</RequiresSignIn>
</EsriMapsInfo>
</file>

<file path=customXml/item221.xml><?xml version="1.0" encoding="utf-8"?>
<EsriMapsInfo xmlns="ESRI.ArcGIS.Mapping.OfficeIntegration.PowerPointInfo">
  <Version>Version1</Version>
  <RequiresSignIn>False</RequiresSignIn>
</EsriMapsInfo>
</file>

<file path=customXml/item222.xml><?xml version="1.0" encoding="utf-8"?>
<EsriMapsInfo xmlns="ESRI.ArcGIS.Mapping.OfficeIntegration.PowerPointInfo">
  <Version>Version1</Version>
  <RequiresSignIn>False</RequiresSignIn>
</EsriMapsInfo>
</file>

<file path=customXml/item223.xml><?xml version="1.0" encoding="utf-8"?>
<EsriMapsInfo xmlns="ESRI.ArcGIS.Mapping.OfficeIntegration.PowerPointInfo">
  <Version>Version1</Version>
  <RequiresSignIn>False</RequiresSignIn>
</EsriMapsInfo>
</file>

<file path=customXml/item224.xml><?xml version="1.0" encoding="utf-8"?>
<EsriMapsInfo xmlns="ESRI.ArcGIS.Mapping.OfficeIntegration.PowerPointInfo">
  <Version>Version1</Version>
  <RequiresSignIn>False</RequiresSignIn>
</EsriMapsInfo>
</file>

<file path=customXml/item225.xml><?xml version="1.0" encoding="utf-8"?>
<EsriMapsInfo xmlns="ESRI.ArcGIS.Mapping.OfficeIntegration.PowerPointInfo">
  <Version>Version1</Version>
  <RequiresSignIn>False</RequiresSignIn>
</EsriMapsInfo>
</file>

<file path=customXml/item226.xml><?xml version="1.0" encoding="utf-8"?>
<EsriMapsInfo xmlns="ESRI.ArcGIS.Mapping.OfficeIntegration.PowerPointInfo">
  <Version>Version1</Version>
  <RequiresSignIn>False</RequiresSignIn>
</EsriMapsInfo>
</file>

<file path=customXml/item227.xml><?xml version="1.0" encoding="utf-8"?>
<EsriMapsInfo xmlns="ESRI.ArcGIS.Mapping.OfficeIntegration.PowerPointInfo">
  <Version>Version1</Version>
  <RequiresSignIn>False</RequiresSignIn>
</EsriMapsInfo>
</file>

<file path=customXml/item228.xml><?xml version="1.0" encoding="utf-8"?>
<EsriMapsInfo xmlns="ESRI.ArcGIS.Mapping.OfficeIntegration.PowerPointInfo">
  <Version>Version1</Version>
  <RequiresSignIn>False</RequiresSignIn>
</EsriMapsInfo>
</file>

<file path=customXml/item229.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30.xml><?xml version="1.0" encoding="utf-8"?>
<EsriMapsInfo xmlns="ESRI.ArcGIS.Mapping.OfficeIntegration.PowerPointInfo">
  <Version>Version1</Version>
  <RequiresSignIn>False</RequiresSignIn>
</EsriMapsInfo>
</file>

<file path=customXml/item231.xml><?xml version="1.0" encoding="utf-8"?>
<EsriMapsInfo xmlns="ESRI.ArcGIS.Mapping.OfficeIntegration.PowerPointInfo">
  <Version>Version1</Version>
  <RequiresSignIn>False</RequiresSignIn>
</EsriMapsInfo>
</file>

<file path=customXml/item232.xml><?xml version="1.0" encoding="utf-8"?>
<EsriMapsInfo xmlns="ESRI.ArcGIS.Mapping.OfficeIntegration.PowerPointInfo">
  <Version>Version1</Version>
  <RequiresSignIn>False</RequiresSignIn>
</EsriMapsInfo>
</file>

<file path=customXml/item233.xml><?xml version="1.0" encoding="utf-8"?>
<EsriMapsInfo xmlns="ESRI.ArcGIS.Mapping.OfficeIntegration.PowerPointInfo">
  <Version>Version1</Version>
  <RequiresSignIn>False</RequiresSignIn>
</EsriMapsInfo>
</file>

<file path=customXml/item234.xml><?xml version="1.0" encoding="utf-8"?>
<EsriMapsInfo xmlns="ESRI.ArcGIS.Mapping.OfficeIntegration.PowerPointInfo">
  <Version>Version1</Version>
  <RequiresSignIn>False</RequiresSignIn>
</EsriMapsInfo>
</file>

<file path=customXml/item235.xml><?xml version="1.0" encoding="utf-8"?>
<EsriMapsInfo xmlns="ESRI.ArcGIS.Mapping.OfficeIntegration.PowerPointInfo">
  <Version>Version1</Version>
  <RequiresSignIn>False</RequiresSignIn>
</EsriMapsInfo>
</file>

<file path=customXml/item236.xml><?xml version="1.0" encoding="utf-8"?>
<EsriMapsInfo xmlns="ESRI.ArcGIS.Mapping.OfficeIntegration.PowerPointInfo">
  <Version>Version1</Version>
  <RequiresSignIn>False</RequiresSignIn>
</EsriMapsInfo>
</file>

<file path=customXml/item237.xml><?xml version="1.0" encoding="utf-8"?>
<EsriMapsInfo xmlns="ESRI.ArcGIS.Mapping.OfficeIntegration.PowerPointInfo">
  <Version>Version1</Version>
  <RequiresSignIn>False</RequiresSignIn>
</EsriMapsInfo>
</file>

<file path=customXml/item238.xml><?xml version="1.0" encoding="utf-8"?>
<EsriMapsInfo xmlns="ESRI.ArcGIS.Mapping.OfficeIntegration.PowerPointInfo">
  <Version>Version1</Version>
  <RequiresSignIn>False</RequiresSignIn>
</EsriMapsInfo>
</file>

<file path=customXml/item239.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40.xml><?xml version="1.0" encoding="utf-8"?>
<EsriMapsInfo xmlns="ESRI.ArcGIS.Mapping.OfficeIntegration.PowerPointInfo">
  <Version>Version1</Version>
  <RequiresSignIn>False</RequiresSignIn>
</EsriMapsInfo>
</file>

<file path=customXml/item241.xml><?xml version="1.0" encoding="utf-8"?>
<EsriMapsInfo xmlns="ESRI.ArcGIS.Mapping.OfficeIntegration.PowerPointInfo">
  <Version>Version1</Version>
  <RequiresSignIn>False</RequiresSignIn>
</EsriMapsInfo>
</file>

<file path=customXml/item242.xml><?xml version="1.0" encoding="utf-8"?>
<EsriMapsInfo xmlns="ESRI.ArcGIS.Mapping.OfficeIntegration.PowerPointInfo">
  <Version>Version1</Version>
  <RequiresSignIn>False</RequiresSignIn>
</EsriMapsInfo>
</file>

<file path=customXml/item243.xml><?xml version="1.0" encoding="utf-8"?>
<EsriMapsInfo xmlns="ESRI.ArcGIS.Mapping.OfficeIntegration.PowerPointInfo">
  <Version>Version1</Version>
  <RequiresSignIn>False</RequiresSignIn>
</EsriMapsInfo>
</file>

<file path=customXml/item244.xml><?xml version="1.0" encoding="utf-8"?>
<EsriMapsInfo xmlns="ESRI.ArcGIS.Mapping.OfficeIntegration.PowerPointInfo">
  <Version>Version1</Version>
  <RequiresSignIn>False</RequiresSignIn>
</EsriMapsInfo>
</file>

<file path=customXml/item245.xml><?xml version="1.0" encoding="utf-8"?>
<EsriMapsInfo xmlns="ESRI.ArcGIS.Mapping.OfficeIntegration.PowerPointInfo">
  <Version>Version1</Version>
  <RequiresSignIn>False</RequiresSignIn>
</EsriMapsInfo>
</file>

<file path=customXml/item246.xml><?xml version="1.0" encoding="utf-8"?>
<EsriMapsInfo xmlns="ESRI.ArcGIS.Mapping.OfficeIntegration.PowerPointInfo">
  <Version>Version1</Version>
  <RequiresSignIn>False</RequiresSignIn>
</EsriMapsInfo>
</file>

<file path=customXml/item247.xml><?xml version="1.0" encoding="utf-8"?>
<EsriMapsInfo xmlns="ESRI.ArcGIS.Mapping.OfficeIntegration.PowerPointInfo">
  <Version>Version1</Version>
  <RequiresSignIn>False</RequiresSignIn>
</EsriMapsInfo>
</file>

<file path=customXml/item248.xml><?xml version="1.0" encoding="utf-8"?>
<EsriMapsInfo xmlns="ESRI.ArcGIS.Mapping.OfficeIntegration.PowerPointInfo">
  <Version>Version1</Version>
  <RequiresSignIn>False</RequiresSignIn>
</EsriMapsInfo>
</file>

<file path=customXml/item249.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50.xml><?xml version="1.0" encoding="utf-8"?>
<EsriMapsInfo xmlns="ESRI.ArcGIS.Mapping.OfficeIntegration.PowerPointInfo">
  <Version>Version1</Version>
  <RequiresSignIn>False</RequiresSignIn>
</EsriMapsInfo>
</file>

<file path=customXml/item251.xml><?xml version="1.0" encoding="utf-8"?>
<EsriMapsInfo xmlns="ESRI.ArcGIS.Mapping.OfficeIntegration.PowerPointInfo">
  <Version>Version1</Version>
  <RequiresSignIn>False</RequiresSignIn>
</EsriMapsInfo>
</file>

<file path=customXml/item252.xml><?xml version="1.0" encoding="utf-8"?>
<EsriMapsInfo xmlns="ESRI.ArcGIS.Mapping.OfficeIntegration.PowerPointInfo">
  <Version>Version1</Version>
  <RequiresSignIn>False</RequiresSignIn>
</EsriMapsInfo>
</file>

<file path=customXml/item253.xml><?xml version="1.0" encoding="utf-8"?>
<EsriMapsInfo xmlns="ESRI.ArcGIS.Mapping.OfficeIntegration.PowerPointInfo">
  <Version>Version1</Version>
  <RequiresSignIn>False</RequiresSignIn>
</EsriMapsInfo>
</file>

<file path=customXml/item254.xml><?xml version="1.0" encoding="utf-8"?>
<EsriMapsInfo xmlns="ESRI.ArcGIS.Mapping.OfficeIntegration.PowerPointInfo">
  <Version>Version1</Version>
  <RequiresSignIn>False</RequiresSignIn>
</EsriMapsInfo>
</file>

<file path=customXml/item255.xml><?xml version="1.0" encoding="utf-8"?>
<EsriMapsInfo xmlns="ESRI.ArcGIS.Mapping.OfficeIntegration.PowerPointInfo">
  <Version>Version1</Version>
  <RequiresSignIn>False</RequiresSignIn>
</EsriMapsInfo>
</file>

<file path=customXml/item256.xml><?xml version="1.0" encoding="utf-8"?>
<EsriMapsInfo xmlns="ESRI.ArcGIS.Mapping.OfficeIntegration.PowerPointInfo">
  <Version>Version1</Version>
  <RequiresSignIn>False</RequiresSignIn>
</EsriMapsInfo>
</file>

<file path=customXml/item257.xml><?xml version="1.0" encoding="utf-8"?>
<EsriMapsInfo xmlns="ESRI.ArcGIS.Mapping.OfficeIntegration.PowerPointInfo">
  <Version>Version1</Version>
  <RequiresSignIn>False</RequiresSignIn>
</EsriMapsInfo>
</file>

<file path=customXml/item258.xml><?xml version="1.0" encoding="utf-8"?>
<EsriMapsInfo xmlns="ESRI.ArcGIS.Mapping.OfficeIntegration.PowerPointInfo">
  <Version>Version1</Version>
  <RequiresSignIn>False</RequiresSignIn>
</EsriMapsInfo>
</file>

<file path=customXml/item259.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60.xml><?xml version="1.0" encoding="utf-8"?>
<EsriMapsInfo xmlns="ESRI.ArcGIS.Mapping.OfficeIntegration.PowerPointInfo">
  <Version>Version1</Version>
  <RequiresSignIn>False</RequiresSignIn>
</EsriMapsInfo>
</file>

<file path=customXml/item261.xml><?xml version="1.0" encoding="utf-8"?>
<EsriMapsInfo xmlns="ESRI.ArcGIS.Mapping.OfficeIntegration.PowerPointInfo">
  <Version>Version1</Version>
  <RequiresSignIn>False</RequiresSignIn>
</EsriMapsInfo>
</file>

<file path=customXml/item262.xml><?xml version="1.0" encoding="utf-8"?>
<EsriMapsInfo xmlns="ESRI.ArcGIS.Mapping.OfficeIntegration.PowerPointInfo">
  <Version>Version1</Version>
  <RequiresSignIn>False</RequiresSignIn>
</EsriMapsInfo>
</file>

<file path=customXml/item263.xml><?xml version="1.0" encoding="utf-8"?>
<EsriMapsInfo xmlns="ESRI.ArcGIS.Mapping.OfficeIntegration.PowerPointInfo">
  <Version>Version1</Version>
  <RequiresSignIn>False</RequiresSignIn>
</EsriMapsInfo>
</file>

<file path=customXml/item264.xml><?xml version="1.0" encoding="utf-8"?>
<EsriMapsInfo xmlns="ESRI.ArcGIS.Mapping.OfficeIntegration.PowerPointInfo">
  <Version>Version1</Version>
  <RequiresSignIn>False</RequiresSignIn>
</EsriMapsInfo>
</file>

<file path=customXml/item265.xml><?xml version="1.0" encoding="utf-8"?>
<EsriMapsInfo xmlns="ESRI.ArcGIS.Mapping.OfficeIntegration.PowerPointInfo">
  <Version>Version1</Version>
  <RequiresSignIn>False</RequiresSignIn>
</EsriMapsInfo>
</file>

<file path=customXml/item266.xml><?xml version="1.0" encoding="utf-8"?>
<EsriMapsInfo xmlns="ESRI.ArcGIS.Mapping.OfficeIntegration.PowerPointInfo">
  <Version>Version1</Version>
  <RequiresSignIn>False</RequiresSignIn>
</EsriMapsInfo>
</file>

<file path=customXml/item267.xml><?xml version="1.0" encoding="utf-8"?>
<EsriMapsInfo xmlns="ESRI.ArcGIS.Mapping.OfficeIntegration.PowerPointInfo">
  <Version>Version1</Version>
  <RequiresSignIn>False</RequiresSignIn>
</EsriMapsInfo>
</file>

<file path=customXml/item268.xml><?xml version="1.0" encoding="utf-8"?>
<EsriMapsInfo xmlns="ESRI.ArcGIS.Mapping.OfficeIntegration.PowerPointInfo">
  <Version>Version1</Version>
  <RequiresSignIn>False</RequiresSignIn>
</EsriMapsInfo>
</file>

<file path=customXml/item269.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70.xml><?xml version="1.0" encoding="utf-8"?>
<EsriMapsInfo xmlns="ESRI.ArcGIS.Mapping.OfficeIntegration.PowerPointInfo">
  <Version>Version1</Version>
  <RequiresSignIn>False</RequiresSignIn>
</EsriMapsInfo>
</file>

<file path=customXml/item271.xml><?xml version="1.0" encoding="utf-8"?>
<EsriMapsInfo xmlns="ESRI.ArcGIS.Mapping.OfficeIntegration.PowerPointInfo">
  <Version>Version1</Version>
  <RequiresSignIn>False</RequiresSignIn>
</EsriMapsInfo>
</file>

<file path=customXml/item272.xml><?xml version="1.0" encoding="utf-8"?>
<EsriMapsInfo xmlns="ESRI.ArcGIS.Mapping.OfficeIntegration.PowerPointInfo">
  <Version>Version1</Version>
  <RequiresSignIn>False</RequiresSignIn>
</EsriMapsInfo>
</file>

<file path=customXml/item273.xml><?xml version="1.0" encoding="utf-8"?>
<EsriMapsInfo xmlns="ESRI.ArcGIS.Mapping.OfficeIntegration.PowerPointInfo">
  <Version>Version1</Version>
  <RequiresSignIn>False</RequiresSignIn>
</EsriMapsInfo>
</file>

<file path=customXml/item274.xml><?xml version="1.0" encoding="utf-8"?>
<EsriMapsInfo xmlns="ESRI.ArcGIS.Mapping.OfficeIntegration.PowerPointInfo">
  <Version>Version1</Version>
  <RequiresSignIn>False</RequiresSignIn>
</EsriMapsInfo>
</file>

<file path=customXml/item275.xml><?xml version="1.0" encoding="utf-8"?>
<EsriMapsInfo xmlns="ESRI.ArcGIS.Mapping.OfficeIntegration.PowerPointInfo">
  <Version>Version1</Version>
  <RequiresSignIn>False</RequiresSignIn>
</EsriMapsInfo>
</file>

<file path=customXml/item276.xml><?xml version="1.0" encoding="utf-8"?>
<EsriMapsInfo xmlns="ESRI.ArcGIS.Mapping.OfficeIntegration.PowerPointInfo">
  <Version>Version1</Version>
  <RequiresSignIn>False</RequiresSignIn>
</EsriMapsInfo>
</file>

<file path=customXml/item277.xml><?xml version="1.0" encoding="utf-8"?>
<EsriMapsInfo xmlns="ESRI.ArcGIS.Mapping.OfficeIntegration.PowerPointInfo">
  <Version>Version1</Version>
  <RequiresSignIn>False</RequiresSignIn>
</EsriMapsInfo>
</file>

<file path=customXml/item278.xml><?xml version="1.0" encoding="utf-8"?>
<EsriMapsInfo xmlns="ESRI.ArcGIS.Mapping.OfficeIntegration.PowerPointInfo">
  <Version>Version1</Version>
  <RequiresSignIn>False</RequiresSignIn>
</EsriMapsInfo>
</file>

<file path=customXml/item279.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80.xml><?xml version="1.0" encoding="utf-8"?>
<EsriMapsInfo xmlns="ESRI.ArcGIS.Mapping.OfficeIntegration.PowerPointInfo">
  <Version>Version1</Version>
  <RequiresSignIn>False</RequiresSignIn>
</EsriMapsInfo>
</file>

<file path=customXml/item281.xml><?xml version="1.0" encoding="utf-8"?>
<EsriMapsInfo xmlns="ESRI.ArcGIS.Mapping.OfficeIntegration.PowerPointInfo">
  <Version>Version1</Version>
  <RequiresSignIn>False</RequiresSignIn>
</EsriMapsInfo>
</file>

<file path=customXml/item282.xml><?xml version="1.0" encoding="utf-8"?>
<EsriMapsInfo xmlns="ESRI.ArcGIS.Mapping.OfficeIntegration.PowerPointInfo">
  <Version>Version1</Version>
  <RequiresSignIn>False</RequiresSignIn>
</EsriMapsInfo>
</file>

<file path=customXml/item283.xml><?xml version="1.0" encoding="utf-8"?>
<EsriMapsInfo xmlns="ESRI.ArcGIS.Mapping.OfficeIntegration.PowerPointInfo">
  <Version>Version1</Version>
  <RequiresSignIn>False</RequiresSignIn>
</EsriMapsInfo>
</file>

<file path=customXml/item284.xml><?xml version="1.0" encoding="utf-8"?>
<EsriMapsInfo xmlns="ESRI.ArcGIS.Mapping.OfficeIntegration.PowerPointInfo">
  <Version>Version1</Version>
  <RequiresSignIn>False</RequiresSignIn>
</EsriMapsInfo>
</file>

<file path=customXml/item285.xml><?xml version="1.0" encoding="utf-8"?>
<EsriMapsInfo xmlns="ESRI.ArcGIS.Mapping.OfficeIntegration.PowerPointInfo">
  <Version>Version1</Version>
  <RequiresSignIn>False</RequiresSignIn>
</EsriMapsInfo>
</file>

<file path=customXml/item286.xml><?xml version="1.0" encoding="utf-8"?>
<EsriMapsInfo xmlns="ESRI.ArcGIS.Mapping.OfficeIntegration.PowerPointInfo">
  <Version>Version1</Version>
  <RequiresSignIn>False</RequiresSignIn>
</EsriMapsInfo>
</file>

<file path=customXml/item287.xml><?xml version="1.0" encoding="utf-8"?>
<EsriMapsInfo xmlns="ESRI.ArcGIS.Mapping.OfficeIntegration.PowerPointInfo">
  <Version>Version1</Version>
  <RequiresSignIn>False</RequiresSignIn>
</EsriMapsInfo>
</file>

<file path=customXml/item288.xml><?xml version="1.0" encoding="utf-8"?>
<EsriMapsInfo xmlns="ESRI.ArcGIS.Mapping.OfficeIntegration.PowerPointInfo">
  <Version>Version1</Version>
  <RequiresSignIn>False</RequiresSignIn>
</EsriMapsInfo>
</file>

<file path=customXml/item289.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290.xml><?xml version="1.0" encoding="utf-8"?>
<EsriMapsInfo xmlns="ESRI.ArcGIS.Mapping.OfficeIntegration.PowerPointInfo">
  <Version>Version1</Version>
  <RequiresSignIn>False</RequiresSignIn>
</EsriMapsInfo>
</file>

<file path=customXml/item291.xml><?xml version="1.0" encoding="utf-8"?>
<EsriMapsInfo xmlns="ESRI.ArcGIS.Mapping.OfficeIntegration.PowerPointInfo">
  <Version>Version1</Version>
  <RequiresSignIn>False</RequiresSignIn>
</EsriMapsInfo>
</file>

<file path=customXml/item292.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70.xml><?xml version="1.0" encoding="utf-8"?>
<EsriMapsInfo xmlns="ESRI.ArcGIS.Mapping.OfficeIntegration.PowerPointInfo">
  <Version>Version1</Version>
  <RequiresSignIn>False</RequiresSignIn>
</EsriMapsInfo>
</file>

<file path=customXml/item71.xml><?xml version="1.0" encoding="utf-8"?>
<EsriMapsInfo xmlns="ESRI.ArcGIS.Mapping.OfficeIntegration.PowerPointInfo">
  <Version>Version1</Version>
  <RequiresSignIn>False</RequiresSignIn>
</EsriMapsInfo>
</file>

<file path=customXml/item72.xml><?xml version="1.0" encoding="utf-8"?>
<EsriMapsInfo xmlns="ESRI.ArcGIS.Mapping.OfficeIntegration.PowerPointInfo">
  <Version>Version1</Version>
  <RequiresSignIn>False</RequiresSignIn>
</EsriMapsInfo>
</file>

<file path=customXml/item73.xml><?xml version="1.0" encoding="utf-8"?>
<EsriMapsInfo xmlns="ESRI.ArcGIS.Mapping.OfficeIntegration.PowerPointInfo">
  <Version>Version1</Version>
  <RequiresSignIn>False</RequiresSignIn>
</EsriMapsInfo>
</file>

<file path=customXml/item74.xml><?xml version="1.0" encoding="utf-8"?>
<EsriMapsInfo xmlns="ESRI.ArcGIS.Mapping.OfficeIntegration.PowerPointInfo">
  <Version>Version1</Version>
  <RequiresSignIn>False</RequiresSignIn>
</EsriMapsInfo>
</file>

<file path=customXml/item75.xml><?xml version="1.0" encoding="utf-8"?>
<EsriMapsInfo xmlns="ESRI.ArcGIS.Mapping.OfficeIntegration.PowerPointInfo">
  <Version>Version1</Version>
  <RequiresSignIn>False</RequiresSignIn>
</EsriMapsInfo>
</file>

<file path=customXml/item76.xml><?xml version="1.0" encoding="utf-8"?>
<EsriMapsInfo xmlns="ESRI.ArcGIS.Mapping.OfficeIntegration.PowerPointInfo">
  <Version>Version1</Version>
  <RequiresSignIn>False</RequiresSignIn>
</EsriMapsInfo>
</file>

<file path=customXml/item77.xml><?xml version="1.0" encoding="utf-8"?>
<EsriMapsInfo xmlns="ESRI.ArcGIS.Mapping.OfficeIntegration.PowerPointInfo">
  <Version>Version1</Version>
  <RequiresSignIn>False</RequiresSignIn>
</EsriMapsInfo>
</file>

<file path=customXml/item78.xml><?xml version="1.0" encoding="utf-8"?>
<EsriMapsInfo xmlns="ESRI.ArcGIS.Mapping.OfficeIntegration.PowerPointInfo">
  <Version>Version1</Version>
  <RequiresSignIn>False</RequiresSignIn>
</EsriMapsInfo>
</file>

<file path=customXml/item79.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80.xml><?xml version="1.0" encoding="utf-8"?>
<EsriMapsInfo xmlns="ESRI.ArcGIS.Mapping.OfficeIntegration.PowerPointInfo">
  <Version>Version1</Version>
  <RequiresSignIn>False</RequiresSignIn>
</EsriMapsInfo>
</file>

<file path=customXml/item81.xml><?xml version="1.0" encoding="utf-8"?>
<EsriMapsInfo xmlns="ESRI.ArcGIS.Mapping.OfficeIntegration.PowerPointInfo">
  <Version>Version1</Version>
  <RequiresSignIn>False</RequiresSignIn>
</EsriMapsInfo>
</file>

<file path=customXml/item82.xml><?xml version="1.0" encoding="utf-8"?>
<EsriMapsInfo xmlns="ESRI.ArcGIS.Mapping.OfficeIntegration.PowerPointInfo">
  <Version>Version1</Version>
  <RequiresSignIn>False</RequiresSignIn>
</EsriMapsInfo>
</file>

<file path=customXml/item83.xml><?xml version="1.0" encoding="utf-8"?>
<EsriMapsInfo xmlns="ESRI.ArcGIS.Mapping.OfficeIntegration.PowerPointInfo">
  <Version>Version1</Version>
  <RequiresSignIn>False</RequiresSignIn>
</EsriMapsInfo>
</file>

<file path=customXml/item84.xml><?xml version="1.0" encoding="utf-8"?>
<EsriMapsInfo xmlns="ESRI.ArcGIS.Mapping.OfficeIntegration.PowerPointInfo">
  <Version>Version1</Version>
  <RequiresSignIn>False</RequiresSignIn>
</EsriMapsInfo>
</file>

<file path=customXml/item85.xml><?xml version="1.0" encoding="utf-8"?>
<EsriMapsInfo xmlns="ESRI.ArcGIS.Mapping.OfficeIntegration.PowerPointInfo">
  <Version>Version1</Version>
  <RequiresSignIn>False</RequiresSignIn>
</EsriMapsInfo>
</file>

<file path=customXml/item86.xml><?xml version="1.0" encoding="utf-8"?>
<EsriMapsInfo xmlns="ESRI.ArcGIS.Mapping.OfficeIntegration.PowerPointInfo">
  <Version>Version1</Version>
  <RequiresSignIn>False</RequiresSignIn>
</EsriMapsInfo>
</file>

<file path=customXml/item87.xml><?xml version="1.0" encoding="utf-8"?>
<EsriMapsInfo xmlns="ESRI.ArcGIS.Mapping.OfficeIntegration.PowerPointInfo">
  <Version>Version1</Version>
  <RequiresSignIn>False</RequiresSignIn>
</EsriMapsInfo>
</file>

<file path=customXml/item88.xml><?xml version="1.0" encoding="utf-8"?>
<EsriMapsInfo xmlns="ESRI.ArcGIS.Mapping.OfficeIntegration.PowerPointInfo">
  <Version>Version1</Version>
  <RequiresSignIn>False</RequiresSignIn>
</EsriMapsInfo>
</file>

<file path=customXml/item89.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90.xml><?xml version="1.0" encoding="utf-8"?>
<EsriMapsInfo xmlns="ESRI.ArcGIS.Mapping.OfficeIntegration.PowerPointInfo">
  <Version>Version1</Version>
  <RequiresSignIn>False</RequiresSignIn>
</EsriMapsInfo>
</file>

<file path=customXml/item91.xml><?xml version="1.0" encoding="utf-8"?>
<EsriMapsInfo xmlns="ESRI.ArcGIS.Mapping.OfficeIntegration.PowerPointInfo">
  <Version>Version1</Version>
  <RequiresSignIn>False</RequiresSignIn>
</EsriMapsInfo>
</file>

<file path=customXml/item92.xml><?xml version="1.0" encoding="utf-8"?>
<EsriMapsInfo xmlns="ESRI.ArcGIS.Mapping.OfficeIntegration.PowerPointInfo">
  <Version>Version1</Version>
  <RequiresSignIn>False</RequiresSignIn>
</EsriMapsInfo>
</file>

<file path=customXml/item93.xml><?xml version="1.0" encoding="utf-8"?>
<EsriMapsInfo xmlns="ESRI.ArcGIS.Mapping.OfficeIntegration.PowerPointInfo">
  <Version>Version1</Version>
  <RequiresSignIn>False</RequiresSignIn>
</EsriMapsInfo>
</file>

<file path=customXml/item94.xml><?xml version="1.0" encoding="utf-8"?>
<EsriMapsInfo xmlns="ESRI.ArcGIS.Mapping.OfficeIntegration.PowerPointInfo">
  <Version>Version1</Version>
  <RequiresSignIn>False</RequiresSignIn>
</EsriMapsInfo>
</file>

<file path=customXml/item95.xml><?xml version="1.0" encoding="utf-8"?>
<EsriMapsInfo xmlns="ESRI.ArcGIS.Mapping.OfficeIntegration.PowerPointInfo">
  <Version>Version1</Version>
  <RequiresSignIn>False</RequiresSignIn>
</EsriMapsInfo>
</file>

<file path=customXml/item96.xml><?xml version="1.0" encoding="utf-8"?>
<EsriMapsInfo xmlns="ESRI.ArcGIS.Mapping.OfficeIntegration.PowerPointInfo">
  <Version>Version1</Version>
  <RequiresSignIn>False</RequiresSignIn>
</EsriMapsInfo>
</file>

<file path=customXml/item97.xml><?xml version="1.0" encoding="utf-8"?>
<EsriMapsInfo xmlns="ESRI.ArcGIS.Mapping.OfficeIntegration.PowerPointInfo">
  <Version>Version1</Version>
  <RequiresSignIn>False</RequiresSignIn>
</EsriMapsInfo>
</file>

<file path=customXml/item98.xml><?xml version="1.0" encoding="utf-8"?>
<EsriMapsInfo xmlns="ESRI.ArcGIS.Mapping.OfficeIntegration.PowerPointInfo">
  <Version>Version1</Version>
  <RequiresSignIn>False</RequiresSignIn>
</EsriMapsInfo>
</file>

<file path=customXml/item9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FE49B709-D625-49CB-9757-9152FDDD510D}">
  <ds:schemaRefs>
    <ds:schemaRef ds:uri="ESRI.ArcGIS.Mapping.OfficeIntegration.PowerPointInfo"/>
  </ds:schemaRefs>
</ds:datastoreItem>
</file>

<file path=customXml/itemProps10.xml><?xml version="1.0" encoding="utf-8"?>
<ds:datastoreItem xmlns:ds="http://schemas.openxmlformats.org/officeDocument/2006/customXml" ds:itemID="{DA28B4FE-6074-4B92-B014-3DB7DA591088}">
  <ds:schemaRefs>
    <ds:schemaRef ds:uri="ESRI.ArcGIS.Mapping.OfficeIntegration.PowerPointInfo"/>
  </ds:schemaRefs>
</ds:datastoreItem>
</file>

<file path=customXml/itemProps100.xml><?xml version="1.0" encoding="utf-8"?>
<ds:datastoreItem xmlns:ds="http://schemas.openxmlformats.org/officeDocument/2006/customXml" ds:itemID="{989867C7-59C9-470C-B52D-E3CEBAAF4082}">
  <ds:schemaRefs>
    <ds:schemaRef ds:uri="ESRI.ArcGIS.Mapping.OfficeIntegration.PowerPointInfo"/>
  </ds:schemaRefs>
</ds:datastoreItem>
</file>

<file path=customXml/itemProps101.xml><?xml version="1.0" encoding="utf-8"?>
<ds:datastoreItem xmlns:ds="http://schemas.openxmlformats.org/officeDocument/2006/customXml" ds:itemID="{34CEE1F7-8BAC-4C0D-819C-3F2392522A26}">
  <ds:schemaRefs>
    <ds:schemaRef ds:uri="ESRI.ArcGIS.Mapping.OfficeIntegration.PowerPointInfo"/>
  </ds:schemaRefs>
</ds:datastoreItem>
</file>

<file path=customXml/itemProps102.xml><?xml version="1.0" encoding="utf-8"?>
<ds:datastoreItem xmlns:ds="http://schemas.openxmlformats.org/officeDocument/2006/customXml" ds:itemID="{C9C9C0E5-D4D8-47BD-BD7B-43DD51EC39B9}">
  <ds:schemaRefs>
    <ds:schemaRef ds:uri="ESRI.ArcGIS.Mapping.OfficeIntegration.PowerPointInfo"/>
  </ds:schemaRefs>
</ds:datastoreItem>
</file>

<file path=customXml/itemProps103.xml><?xml version="1.0" encoding="utf-8"?>
<ds:datastoreItem xmlns:ds="http://schemas.openxmlformats.org/officeDocument/2006/customXml" ds:itemID="{3D0D9545-A4C0-4458-9D48-F7E438834327}">
  <ds:schemaRefs>
    <ds:schemaRef ds:uri="ESRI.ArcGIS.Mapping.OfficeIntegration.PowerPointInfo"/>
  </ds:schemaRefs>
</ds:datastoreItem>
</file>

<file path=customXml/itemProps104.xml><?xml version="1.0" encoding="utf-8"?>
<ds:datastoreItem xmlns:ds="http://schemas.openxmlformats.org/officeDocument/2006/customXml" ds:itemID="{850FF173-1435-4CBE-9713-6524EEFDDC39}">
  <ds:schemaRefs>
    <ds:schemaRef ds:uri="ESRI.ArcGIS.Mapping.OfficeIntegration.PowerPointInfo"/>
  </ds:schemaRefs>
</ds:datastoreItem>
</file>

<file path=customXml/itemProps105.xml><?xml version="1.0" encoding="utf-8"?>
<ds:datastoreItem xmlns:ds="http://schemas.openxmlformats.org/officeDocument/2006/customXml" ds:itemID="{B1294814-CDC4-4710-A89A-27CFE3024923}">
  <ds:schemaRefs>
    <ds:schemaRef ds:uri="ESRI.ArcGIS.Mapping.OfficeIntegration.PowerPointInfo"/>
  </ds:schemaRefs>
</ds:datastoreItem>
</file>

<file path=customXml/itemProps106.xml><?xml version="1.0" encoding="utf-8"?>
<ds:datastoreItem xmlns:ds="http://schemas.openxmlformats.org/officeDocument/2006/customXml" ds:itemID="{A351ADC8-7861-4869-9B1E-723EE1851507}">
  <ds:schemaRefs>
    <ds:schemaRef ds:uri="ESRI.ArcGIS.Mapping.OfficeIntegration.PowerPointInfo"/>
  </ds:schemaRefs>
</ds:datastoreItem>
</file>

<file path=customXml/itemProps107.xml><?xml version="1.0" encoding="utf-8"?>
<ds:datastoreItem xmlns:ds="http://schemas.openxmlformats.org/officeDocument/2006/customXml" ds:itemID="{EAC13E1C-0358-4594-A7C1-538A18BFA6E5}">
  <ds:schemaRefs>
    <ds:schemaRef ds:uri="ESRI.ArcGIS.Mapping.OfficeIntegration.PowerPointInfo"/>
  </ds:schemaRefs>
</ds:datastoreItem>
</file>

<file path=customXml/itemProps108.xml><?xml version="1.0" encoding="utf-8"?>
<ds:datastoreItem xmlns:ds="http://schemas.openxmlformats.org/officeDocument/2006/customXml" ds:itemID="{91B2634A-68D2-4F38-B6B8-E47E8768DF81}">
  <ds:schemaRefs>
    <ds:schemaRef ds:uri="ESRI.ArcGIS.Mapping.OfficeIntegration.PowerPointInfo"/>
  </ds:schemaRefs>
</ds:datastoreItem>
</file>

<file path=customXml/itemProps109.xml><?xml version="1.0" encoding="utf-8"?>
<ds:datastoreItem xmlns:ds="http://schemas.openxmlformats.org/officeDocument/2006/customXml" ds:itemID="{B6AFB5B0-CBDD-4BF7-ABDB-04DAC1AA4634}">
  <ds:schemaRefs>
    <ds:schemaRef ds:uri="ESRI.ArcGIS.Mapping.OfficeIntegration.PowerPointInfo"/>
  </ds:schemaRefs>
</ds:datastoreItem>
</file>

<file path=customXml/itemProps11.xml><?xml version="1.0" encoding="utf-8"?>
<ds:datastoreItem xmlns:ds="http://schemas.openxmlformats.org/officeDocument/2006/customXml" ds:itemID="{0EC8BFE0-AB25-4D02-8B2F-1AF5E046B193}">
  <ds:schemaRefs>
    <ds:schemaRef ds:uri="ESRI.ArcGIS.Mapping.OfficeIntegration.PowerPointInfo"/>
  </ds:schemaRefs>
</ds:datastoreItem>
</file>

<file path=customXml/itemProps110.xml><?xml version="1.0" encoding="utf-8"?>
<ds:datastoreItem xmlns:ds="http://schemas.openxmlformats.org/officeDocument/2006/customXml" ds:itemID="{5D5E27BE-81CE-4455-B2FA-18DA3F0BFE65}">
  <ds:schemaRefs>
    <ds:schemaRef ds:uri="ESRI.ArcGIS.Mapping.OfficeIntegration.PowerPointInfo"/>
  </ds:schemaRefs>
</ds:datastoreItem>
</file>

<file path=customXml/itemProps111.xml><?xml version="1.0" encoding="utf-8"?>
<ds:datastoreItem xmlns:ds="http://schemas.openxmlformats.org/officeDocument/2006/customXml" ds:itemID="{9AA9078E-F6F6-4ADC-9D5C-506B7C669275}">
  <ds:schemaRefs>
    <ds:schemaRef ds:uri="ESRI.ArcGIS.Mapping.OfficeIntegration.PowerPointInfo"/>
  </ds:schemaRefs>
</ds:datastoreItem>
</file>

<file path=customXml/itemProps112.xml><?xml version="1.0" encoding="utf-8"?>
<ds:datastoreItem xmlns:ds="http://schemas.openxmlformats.org/officeDocument/2006/customXml" ds:itemID="{90D6D6AD-A460-4686-9415-E689559F7745}">
  <ds:schemaRefs>
    <ds:schemaRef ds:uri="ESRI.ArcGIS.Mapping.OfficeIntegration.PowerPointInfo"/>
  </ds:schemaRefs>
</ds:datastoreItem>
</file>

<file path=customXml/itemProps113.xml><?xml version="1.0" encoding="utf-8"?>
<ds:datastoreItem xmlns:ds="http://schemas.openxmlformats.org/officeDocument/2006/customXml" ds:itemID="{0E2401E3-F7BF-4D9B-8B09-DD24AD1C9A4D}">
  <ds:schemaRefs>
    <ds:schemaRef ds:uri="ESRI.ArcGIS.Mapping.OfficeIntegration.PowerPointInfo"/>
  </ds:schemaRefs>
</ds:datastoreItem>
</file>

<file path=customXml/itemProps114.xml><?xml version="1.0" encoding="utf-8"?>
<ds:datastoreItem xmlns:ds="http://schemas.openxmlformats.org/officeDocument/2006/customXml" ds:itemID="{770E9B1E-33C9-41EF-9DFF-91F83C2EE1F5}">
  <ds:schemaRefs>
    <ds:schemaRef ds:uri="ESRI.ArcGIS.Mapping.OfficeIntegration.PowerPointInfo"/>
  </ds:schemaRefs>
</ds:datastoreItem>
</file>

<file path=customXml/itemProps115.xml><?xml version="1.0" encoding="utf-8"?>
<ds:datastoreItem xmlns:ds="http://schemas.openxmlformats.org/officeDocument/2006/customXml" ds:itemID="{E7DD2782-F884-4EFA-853E-B4BF1A30FB5D}">
  <ds:schemaRefs>
    <ds:schemaRef ds:uri="ESRI.ArcGIS.Mapping.OfficeIntegration.PowerPointInfo"/>
  </ds:schemaRefs>
</ds:datastoreItem>
</file>

<file path=customXml/itemProps116.xml><?xml version="1.0" encoding="utf-8"?>
<ds:datastoreItem xmlns:ds="http://schemas.openxmlformats.org/officeDocument/2006/customXml" ds:itemID="{951D373F-1AF8-47A8-8F3C-DEB22BA79E44}">
  <ds:schemaRefs>
    <ds:schemaRef ds:uri="ESRI.ArcGIS.Mapping.OfficeIntegration.PowerPointInfo"/>
  </ds:schemaRefs>
</ds:datastoreItem>
</file>

<file path=customXml/itemProps117.xml><?xml version="1.0" encoding="utf-8"?>
<ds:datastoreItem xmlns:ds="http://schemas.openxmlformats.org/officeDocument/2006/customXml" ds:itemID="{12021275-8386-4394-9087-031CBB0714C5}">
  <ds:schemaRefs>
    <ds:schemaRef ds:uri="ESRI.ArcGIS.Mapping.OfficeIntegration.PowerPointInfo"/>
  </ds:schemaRefs>
</ds:datastoreItem>
</file>

<file path=customXml/itemProps118.xml><?xml version="1.0" encoding="utf-8"?>
<ds:datastoreItem xmlns:ds="http://schemas.openxmlformats.org/officeDocument/2006/customXml" ds:itemID="{81BB74F0-BA5B-4587-8EC3-1425F68D2A73}">
  <ds:schemaRefs>
    <ds:schemaRef ds:uri="ESRI.ArcGIS.Mapping.OfficeIntegration.PowerPointInfo"/>
  </ds:schemaRefs>
</ds:datastoreItem>
</file>

<file path=customXml/itemProps119.xml><?xml version="1.0" encoding="utf-8"?>
<ds:datastoreItem xmlns:ds="http://schemas.openxmlformats.org/officeDocument/2006/customXml" ds:itemID="{972CB908-8D55-478E-942A-5B80400E31DA}">
  <ds:schemaRefs>
    <ds:schemaRef ds:uri="ESRI.ArcGIS.Mapping.OfficeIntegration.PowerPointInfo"/>
  </ds:schemaRefs>
</ds:datastoreItem>
</file>

<file path=customXml/itemProps12.xml><?xml version="1.0" encoding="utf-8"?>
<ds:datastoreItem xmlns:ds="http://schemas.openxmlformats.org/officeDocument/2006/customXml" ds:itemID="{A974072E-79A4-4CD9-8D14-BBD2B474725A}">
  <ds:schemaRefs>
    <ds:schemaRef ds:uri="ESRI.ArcGIS.Mapping.OfficeIntegration.PowerPointInfo"/>
  </ds:schemaRefs>
</ds:datastoreItem>
</file>

<file path=customXml/itemProps120.xml><?xml version="1.0" encoding="utf-8"?>
<ds:datastoreItem xmlns:ds="http://schemas.openxmlformats.org/officeDocument/2006/customXml" ds:itemID="{76A69A47-ADF2-40BF-8B97-47859B1F5F51}">
  <ds:schemaRefs>
    <ds:schemaRef ds:uri="ESRI.ArcGIS.Mapping.OfficeIntegration.PowerPointInfo"/>
  </ds:schemaRefs>
</ds:datastoreItem>
</file>

<file path=customXml/itemProps121.xml><?xml version="1.0" encoding="utf-8"?>
<ds:datastoreItem xmlns:ds="http://schemas.openxmlformats.org/officeDocument/2006/customXml" ds:itemID="{75BE0399-0CE6-49D6-A0AE-90DC059146CF}">
  <ds:schemaRefs>
    <ds:schemaRef ds:uri="ESRI.ArcGIS.Mapping.OfficeIntegration.PowerPointInfo"/>
  </ds:schemaRefs>
</ds:datastoreItem>
</file>

<file path=customXml/itemProps122.xml><?xml version="1.0" encoding="utf-8"?>
<ds:datastoreItem xmlns:ds="http://schemas.openxmlformats.org/officeDocument/2006/customXml" ds:itemID="{9FB5771F-4360-48B2-BD57-5406BBE55488}">
  <ds:schemaRefs>
    <ds:schemaRef ds:uri="ESRI.ArcGIS.Mapping.OfficeIntegration.PowerPointInfo"/>
  </ds:schemaRefs>
</ds:datastoreItem>
</file>

<file path=customXml/itemProps123.xml><?xml version="1.0" encoding="utf-8"?>
<ds:datastoreItem xmlns:ds="http://schemas.openxmlformats.org/officeDocument/2006/customXml" ds:itemID="{13785CDE-0665-454E-9918-A09DE3DC53F1}">
  <ds:schemaRefs>
    <ds:schemaRef ds:uri="ESRI.ArcGIS.Mapping.OfficeIntegration.PowerPointInfo"/>
  </ds:schemaRefs>
</ds:datastoreItem>
</file>

<file path=customXml/itemProps124.xml><?xml version="1.0" encoding="utf-8"?>
<ds:datastoreItem xmlns:ds="http://schemas.openxmlformats.org/officeDocument/2006/customXml" ds:itemID="{0DD31780-D3C6-4026-8D67-5EB502A7C3E0}">
  <ds:schemaRefs>
    <ds:schemaRef ds:uri="ESRI.ArcGIS.Mapping.OfficeIntegration.PowerPointInfo"/>
  </ds:schemaRefs>
</ds:datastoreItem>
</file>

<file path=customXml/itemProps125.xml><?xml version="1.0" encoding="utf-8"?>
<ds:datastoreItem xmlns:ds="http://schemas.openxmlformats.org/officeDocument/2006/customXml" ds:itemID="{4ADB47D1-9285-430F-9D53-D6F842162433}">
  <ds:schemaRefs>
    <ds:schemaRef ds:uri="ESRI.ArcGIS.Mapping.OfficeIntegration.PowerPointInfo"/>
  </ds:schemaRefs>
</ds:datastoreItem>
</file>

<file path=customXml/itemProps126.xml><?xml version="1.0" encoding="utf-8"?>
<ds:datastoreItem xmlns:ds="http://schemas.openxmlformats.org/officeDocument/2006/customXml" ds:itemID="{51989D30-D17C-4FEF-BE6F-14413E70B0C4}">
  <ds:schemaRefs>
    <ds:schemaRef ds:uri="ESRI.ArcGIS.Mapping.OfficeIntegration.PowerPointInfo"/>
  </ds:schemaRefs>
</ds:datastoreItem>
</file>

<file path=customXml/itemProps127.xml><?xml version="1.0" encoding="utf-8"?>
<ds:datastoreItem xmlns:ds="http://schemas.openxmlformats.org/officeDocument/2006/customXml" ds:itemID="{86727706-2122-4CEA-B50B-0C7F6C3F9E02}">
  <ds:schemaRefs>
    <ds:schemaRef ds:uri="ESRI.ArcGIS.Mapping.OfficeIntegration.PowerPointInfo"/>
  </ds:schemaRefs>
</ds:datastoreItem>
</file>

<file path=customXml/itemProps128.xml><?xml version="1.0" encoding="utf-8"?>
<ds:datastoreItem xmlns:ds="http://schemas.openxmlformats.org/officeDocument/2006/customXml" ds:itemID="{509F181F-9D56-4481-9B88-483FE55F0F1C}">
  <ds:schemaRefs>
    <ds:schemaRef ds:uri="ESRI.ArcGIS.Mapping.OfficeIntegration.PowerPointInfo"/>
  </ds:schemaRefs>
</ds:datastoreItem>
</file>

<file path=customXml/itemProps129.xml><?xml version="1.0" encoding="utf-8"?>
<ds:datastoreItem xmlns:ds="http://schemas.openxmlformats.org/officeDocument/2006/customXml" ds:itemID="{21F583EF-484C-4A3F-A23F-2A5BBECB6499}">
  <ds:schemaRefs>
    <ds:schemaRef ds:uri="ESRI.ArcGIS.Mapping.OfficeIntegration.PowerPointInfo"/>
  </ds:schemaRefs>
</ds:datastoreItem>
</file>

<file path=customXml/itemProps13.xml><?xml version="1.0" encoding="utf-8"?>
<ds:datastoreItem xmlns:ds="http://schemas.openxmlformats.org/officeDocument/2006/customXml" ds:itemID="{FB6F7211-1FBF-4601-A0CE-C9D080DE37C6}">
  <ds:schemaRefs>
    <ds:schemaRef ds:uri="ESRI.ArcGIS.Mapping.OfficeIntegration.PowerPointInfo"/>
  </ds:schemaRefs>
</ds:datastoreItem>
</file>

<file path=customXml/itemProps130.xml><?xml version="1.0" encoding="utf-8"?>
<ds:datastoreItem xmlns:ds="http://schemas.openxmlformats.org/officeDocument/2006/customXml" ds:itemID="{62E08589-5507-45B0-828A-5CEDBF65A371}">
  <ds:schemaRefs>
    <ds:schemaRef ds:uri="ESRI.ArcGIS.Mapping.OfficeIntegration.PowerPointInfo"/>
  </ds:schemaRefs>
</ds:datastoreItem>
</file>

<file path=customXml/itemProps131.xml><?xml version="1.0" encoding="utf-8"?>
<ds:datastoreItem xmlns:ds="http://schemas.openxmlformats.org/officeDocument/2006/customXml" ds:itemID="{9E5328AD-53B1-479B-8FBD-10C63A2DC61C}">
  <ds:schemaRefs>
    <ds:schemaRef ds:uri="ESRI.ArcGIS.Mapping.OfficeIntegration.PowerPointInfo"/>
  </ds:schemaRefs>
</ds:datastoreItem>
</file>

<file path=customXml/itemProps132.xml><?xml version="1.0" encoding="utf-8"?>
<ds:datastoreItem xmlns:ds="http://schemas.openxmlformats.org/officeDocument/2006/customXml" ds:itemID="{A5E6BBB4-DD41-4500-9F86-F3C9D035DCC1}">
  <ds:schemaRefs>
    <ds:schemaRef ds:uri="ESRI.ArcGIS.Mapping.OfficeIntegration.PowerPointInfo"/>
  </ds:schemaRefs>
</ds:datastoreItem>
</file>

<file path=customXml/itemProps133.xml><?xml version="1.0" encoding="utf-8"?>
<ds:datastoreItem xmlns:ds="http://schemas.openxmlformats.org/officeDocument/2006/customXml" ds:itemID="{4DDA234B-3EA8-4070-BC65-4FEFD726E973}">
  <ds:schemaRefs>
    <ds:schemaRef ds:uri="ESRI.ArcGIS.Mapping.OfficeIntegration.PowerPointInfo"/>
  </ds:schemaRefs>
</ds:datastoreItem>
</file>

<file path=customXml/itemProps134.xml><?xml version="1.0" encoding="utf-8"?>
<ds:datastoreItem xmlns:ds="http://schemas.openxmlformats.org/officeDocument/2006/customXml" ds:itemID="{14C6EF84-3D09-4152-B5B9-7EFEC0736B42}">
  <ds:schemaRefs>
    <ds:schemaRef ds:uri="ESRI.ArcGIS.Mapping.OfficeIntegration.PowerPointInfo"/>
  </ds:schemaRefs>
</ds:datastoreItem>
</file>

<file path=customXml/itemProps135.xml><?xml version="1.0" encoding="utf-8"?>
<ds:datastoreItem xmlns:ds="http://schemas.openxmlformats.org/officeDocument/2006/customXml" ds:itemID="{C518908B-4EC5-4FF6-BC8B-38AA638C3EC6}">
  <ds:schemaRefs>
    <ds:schemaRef ds:uri="ESRI.ArcGIS.Mapping.OfficeIntegration.PowerPointInfo"/>
  </ds:schemaRefs>
</ds:datastoreItem>
</file>

<file path=customXml/itemProps136.xml><?xml version="1.0" encoding="utf-8"?>
<ds:datastoreItem xmlns:ds="http://schemas.openxmlformats.org/officeDocument/2006/customXml" ds:itemID="{FA8AB77F-207C-481D-9D83-EE2209C81BD7}">
  <ds:schemaRefs>
    <ds:schemaRef ds:uri="ESRI.ArcGIS.Mapping.OfficeIntegration.PowerPointInfo"/>
  </ds:schemaRefs>
</ds:datastoreItem>
</file>

<file path=customXml/itemProps137.xml><?xml version="1.0" encoding="utf-8"?>
<ds:datastoreItem xmlns:ds="http://schemas.openxmlformats.org/officeDocument/2006/customXml" ds:itemID="{F4EF5B56-65E5-43E0-B0C8-247E7B99C0A6}">
  <ds:schemaRefs>
    <ds:schemaRef ds:uri="ESRI.ArcGIS.Mapping.OfficeIntegration.PowerPointInfo"/>
  </ds:schemaRefs>
</ds:datastoreItem>
</file>

<file path=customXml/itemProps138.xml><?xml version="1.0" encoding="utf-8"?>
<ds:datastoreItem xmlns:ds="http://schemas.openxmlformats.org/officeDocument/2006/customXml" ds:itemID="{C3EB99B5-2D32-44A5-9614-DECF71C1BF0D}">
  <ds:schemaRefs>
    <ds:schemaRef ds:uri="ESRI.ArcGIS.Mapping.OfficeIntegration.PowerPointInfo"/>
  </ds:schemaRefs>
</ds:datastoreItem>
</file>

<file path=customXml/itemProps139.xml><?xml version="1.0" encoding="utf-8"?>
<ds:datastoreItem xmlns:ds="http://schemas.openxmlformats.org/officeDocument/2006/customXml" ds:itemID="{D6BB5E61-FAC7-4E04-A1C6-D42B8570F2B3}">
  <ds:schemaRefs>
    <ds:schemaRef ds:uri="ESRI.ArcGIS.Mapping.OfficeIntegration.PowerPointInfo"/>
  </ds:schemaRefs>
</ds:datastoreItem>
</file>

<file path=customXml/itemProps14.xml><?xml version="1.0" encoding="utf-8"?>
<ds:datastoreItem xmlns:ds="http://schemas.openxmlformats.org/officeDocument/2006/customXml" ds:itemID="{99F8F6F6-EFA1-4103-B5A2-90001A101E80}">
  <ds:schemaRefs>
    <ds:schemaRef ds:uri="ESRI.ArcGIS.Mapping.OfficeIntegration.PowerPointInfo"/>
  </ds:schemaRefs>
</ds:datastoreItem>
</file>

<file path=customXml/itemProps140.xml><?xml version="1.0" encoding="utf-8"?>
<ds:datastoreItem xmlns:ds="http://schemas.openxmlformats.org/officeDocument/2006/customXml" ds:itemID="{177E0704-D903-46AA-9818-80C448E16260}">
  <ds:schemaRefs>
    <ds:schemaRef ds:uri="ESRI.ArcGIS.Mapping.OfficeIntegration.PowerPointInfo"/>
  </ds:schemaRefs>
</ds:datastoreItem>
</file>

<file path=customXml/itemProps141.xml><?xml version="1.0" encoding="utf-8"?>
<ds:datastoreItem xmlns:ds="http://schemas.openxmlformats.org/officeDocument/2006/customXml" ds:itemID="{912A8295-7F43-4130-8911-FF9CEAF79417}">
  <ds:schemaRefs>
    <ds:schemaRef ds:uri="ESRI.ArcGIS.Mapping.OfficeIntegration.PowerPointInfo"/>
  </ds:schemaRefs>
</ds:datastoreItem>
</file>

<file path=customXml/itemProps142.xml><?xml version="1.0" encoding="utf-8"?>
<ds:datastoreItem xmlns:ds="http://schemas.openxmlformats.org/officeDocument/2006/customXml" ds:itemID="{3CE3C889-9A1B-4292-BC54-6821AFA26F93}">
  <ds:schemaRefs>
    <ds:schemaRef ds:uri="ESRI.ArcGIS.Mapping.OfficeIntegration.PowerPointInfo"/>
  </ds:schemaRefs>
</ds:datastoreItem>
</file>

<file path=customXml/itemProps143.xml><?xml version="1.0" encoding="utf-8"?>
<ds:datastoreItem xmlns:ds="http://schemas.openxmlformats.org/officeDocument/2006/customXml" ds:itemID="{6DD438C7-D724-4EA4-886F-228F02E581C9}">
  <ds:schemaRefs>
    <ds:schemaRef ds:uri="ESRI.ArcGIS.Mapping.OfficeIntegration.PowerPointInfo"/>
  </ds:schemaRefs>
</ds:datastoreItem>
</file>

<file path=customXml/itemProps144.xml><?xml version="1.0" encoding="utf-8"?>
<ds:datastoreItem xmlns:ds="http://schemas.openxmlformats.org/officeDocument/2006/customXml" ds:itemID="{D5FB31E7-1685-406F-AB75-3858B7766C1E}">
  <ds:schemaRefs>
    <ds:schemaRef ds:uri="ESRI.ArcGIS.Mapping.OfficeIntegration.PowerPointInfo"/>
  </ds:schemaRefs>
</ds:datastoreItem>
</file>

<file path=customXml/itemProps145.xml><?xml version="1.0" encoding="utf-8"?>
<ds:datastoreItem xmlns:ds="http://schemas.openxmlformats.org/officeDocument/2006/customXml" ds:itemID="{5BB2B3C6-EA7D-432F-A290-6DF4E58F1CA9}">
  <ds:schemaRefs>
    <ds:schemaRef ds:uri="ESRI.ArcGIS.Mapping.OfficeIntegration.PowerPointInfo"/>
  </ds:schemaRefs>
</ds:datastoreItem>
</file>

<file path=customXml/itemProps146.xml><?xml version="1.0" encoding="utf-8"?>
<ds:datastoreItem xmlns:ds="http://schemas.openxmlformats.org/officeDocument/2006/customXml" ds:itemID="{D77D0AEE-7833-42EC-8376-28065579CB01}">
  <ds:schemaRefs>
    <ds:schemaRef ds:uri="ESRI.ArcGIS.Mapping.OfficeIntegration.PowerPointInfo"/>
  </ds:schemaRefs>
</ds:datastoreItem>
</file>

<file path=customXml/itemProps147.xml><?xml version="1.0" encoding="utf-8"?>
<ds:datastoreItem xmlns:ds="http://schemas.openxmlformats.org/officeDocument/2006/customXml" ds:itemID="{431CE308-64F8-40DC-AD1B-A57C6D23F5BE}">
  <ds:schemaRefs>
    <ds:schemaRef ds:uri="ESRI.ArcGIS.Mapping.OfficeIntegration.PowerPointInfo"/>
  </ds:schemaRefs>
</ds:datastoreItem>
</file>

<file path=customXml/itemProps148.xml><?xml version="1.0" encoding="utf-8"?>
<ds:datastoreItem xmlns:ds="http://schemas.openxmlformats.org/officeDocument/2006/customXml" ds:itemID="{BD557BB8-822C-4DBA-9F39-EA2C8DE36B3B}">
  <ds:schemaRefs>
    <ds:schemaRef ds:uri="ESRI.ArcGIS.Mapping.OfficeIntegration.PowerPointInfo"/>
  </ds:schemaRefs>
</ds:datastoreItem>
</file>

<file path=customXml/itemProps149.xml><?xml version="1.0" encoding="utf-8"?>
<ds:datastoreItem xmlns:ds="http://schemas.openxmlformats.org/officeDocument/2006/customXml" ds:itemID="{87D14309-911E-4891-A5AF-C6A96EFE9AB2}">
  <ds:schemaRefs>
    <ds:schemaRef ds:uri="ESRI.ArcGIS.Mapping.OfficeIntegration.PowerPointInfo"/>
  </ds:schemaRefs>
</ds:datastoreItem>
</file>

<file path=customXml/itemProps15.xml><?xml version="1.0" encoding="utf-8"?>
<ds:datastoreItem xmlns:ds="http://schemas.openxmlformats.org/officeDocument/2006/customXml" ds:itemID="{99BE54CA-235F-496B-A383-C6944D29B1C0}">
  <ds:schemaRefs>
    <ds:schemaRef ds:uri="ESRI.ArcGIS.Mapping.OfficeIntegration.PowerPointInfo"/>
  </ds:schemaRefs>
</ds:datastoreItem>
</file>

<file path=customXml/itemProps150.xml><?xml version="1.0" encoding="utf-8"?>
<ds:datastoreItem xmlns:ds="http://schemas.openxmlformats.org/officeDocument/2006/customXml" ds:itemID="{EF8E469A-72D8-4B34-B32F-0BA87226A25C}">
  <ds:schemaRefs>
    <ds:schemaRef ds:uri="ESRI.ArcGIS.Mapping.OfficeIntegration.PowerPointInfo"/>
  </ds:schemaRefs>
</ds:datastoreItem>
</file>

<file path=customXml/itemProps151.xml><?xml version="1.0" encoding="utf-8"?>
<ds:datastoreItem xmlns:ds="http://schemas.openxmlformats.org/officeDocument/2006/customXml" ds:itemID="{7D97B080-56D4-4137-9613-84C72E22D67E}">
  <ds:schemaRefs>
    <ds:schemaRef ds:uri="ESRI.ArcGIS.Mapping.OfficeIntegration.PowerPointInfo"/>
  </ds:schemaRefs>
</ds:datastoreItem>
</file>

<file path=customXml/itemProps152.xml><?xml version="1.0" encoding="utf-8"?>
<ds:datastoreItem xmlns:ds="http://schemas.openxmlformats.org/officeDocument/2006/customXml" ds:itemID="{86F512D3-5D47-4472-8501-59DBD21A9576}">
  <ds:schemaRefs>
    <ds:schemaRef ds:uri="ESRI.ArcGIS.Mapping.OfficeIntegration.PowerPointInfo"/>
  </ds:schemaRefs>
</ds:datastoreItem>
</file>

<file path=customXml/itemProps153.xml><?xml version="1.0" encoding="utf-8"?>
<ds:datastoreItem xmlns:ds="http://schemas.openxmlformats.org/officeDocument/2006/customXml" ds:itemID="{32097F78-409F-479D-9B6D-9ABFB02707FB}">
  <ds:schemaRefs>
    <ds:schemaRef ds:uri="ESRI.ArcGIS.Mapping.OfficeIntegration.PowerPointInfo"/>
  </ds:schemaRefs>
</ds:datastoreItem>
</file>

<file path=customXml/itemProps154.xml><?xml version="1.0" encoding="utf-8"?>
<ds:datastoreItem xmlns:ds="http://schemas.openxmlformats.org/officeDocument/2006/customXml" ds:itemID="{E2D91DC6-7E3D-4CF4-8322-D7834C4CA999}">
  <ds:schemaRefs>
    <ds:schemaRef ds:uri="ESRI.ArcGIS.Mapping.OfficeIntegration.PowerPointInfo"/>
  </ds:schemaRefs>
</ds:datastoreItem>
</file>

<file path=customXml/itemProps155.xml><?xml version="1.0" encoding="utf-8"?>
<ds:datastoreItem xmlns:ds="http://schemas.openxmlformats.org/officeDocument/2006/customXml" ds:itemID="{58B91DB7-CC1C-46F0-A591-55553DDEC851}">
  <ds:schemaRefs>
    <ds:schemaRef ds:uri="ESRI.ArcGIS.Mapping.OfficeIntegration.PowerPointInfo"/>
  </ds:schemaRefs>
</ds:datastoreItem>
</file>

<file path=customXml/itemProps156.xml><?xml version="1.0" encoding="utf-8"?>
<ds:datastoreItem xmlns:ds="http://schemas.openxmlformats.org/officeDocument/2006/customXml" ds:itemID="{9E83692A-C4F9-4F77-88F3-58BC92E53182}">
  <ds:schemaRefs>
    <ds:schemaRef ds:uri="ESRI.ArcGIS.Mapping.OfficeIntegration.PowerPointInfo"/>
  </ds:schemaRefs>
</ds:datastoreItem>
</file>

<file path=customXml/itemProps157.xml><?xml version="1.0" encoding="utf-8"?>
<ds:datastoreItem xmlns:ds="http://schemas.openxmlformats.org/officeDocument/2006/customXml" ds:itemID="{81DDFFF1-B274-4ADD-8552-59E0F3BFC4DC}">
  <ds:schemaRefs>
    <ds:schemaRef ds:uri="ESRI.ArcGIS.Mapping.OfficeIntegration.PowerPointInfo"/>
  </ds:schemaRefs>
</ds:datastoreItem>
</file>

<file path=customXml/itemProps158.xml><?xml version="1.0" encoding="utf-8"?>
<ds:datastoreItem xmlns:ds="http://schemas.openxmlformats.org/officeDocument/2006/customXml" ds:itemID="{0F2577FC-32E6-469F-B030-5357D1B67E60}">
  <ds:schemaRefs>
    <ds:schemaRef ds:uri="ESRI.ArcGIS.Mapping.OfficeIntegration.PowerPointInfo"/>
  </ds:schemaRefs>
</ds:datastoreItem>
</file>

<file path=customXml/itemProps159.xml><?xml version="1.0" encoding="utf-8"?>
<ds:datastoreItem xmlns:ds="http://schemas.openxmlformats.org/officeDocument/2006/customXml" ds:itemID="{1C8F48A2-57CD-4B76-A6E6-C35016A4F49D}">
  <ds:schemaRefs>
    <ds:schemaRef ds:uri="ESRI.ArcGIS.Mapping.OfficeIntegration.PowerPointInfo"/>
  </ds:schemaRefs>
</ds:datastoreItem>
</file>

<file path=customXml/itemProps16.xml><?xml version="1.0" encoding="utf-8"?>
<ds:datastoreItem xmlns:ds="http://schemas.openxmlformats.org/officeDocument/2006/customXml" ds:itemID="{A094011B-01E3-4B9D-9BD0-B16D9107D6B8}">
  <ds:schemaRefs>
    <ds:schemaRef ds:uri="ESRI.ArcGIS.Mapping.OfficeIntegration.PowerPointInfo"/>
  </ds:schemaRefs>
</ds:datastoreItem>
</file>

<file path=customXml/itemProps160.xml><?xml version="1.0" encoding="utf-8"?>
<ds:datastoreItem xmlns:ds="http://schemas.openxmlformats.org/officeDocument/2006/customXml" ds:itemID="{AF2130D2-7657-447A-A0ED-742743655E03}">
  <ds:schemaRefs>
    <ds:schemaRef ds:uri="ESRI.ArcGIS.Mapping.OfficeIntegration.PowerPointInfo"/>
  </ds:schemaRefs>
</ds:datastoreItem>
</file>

<file path=customXml/itemProps161.xml><?xml version="1.0" encoding="utf-8"?>
<ds:datastoreItem xmlns:ds="http://schemas.openxmlformats.org/officeDocument/2006/customXml" ds:itemID="{259A3351-6D60-409F-90A1-5DF46B76C5B5}">
  <ds:schemaRefs>
    <ds:schemaRef ds:uri="ESRI.ArcGIS.Mapping.OfficeIntegration.PowerPointInfo"/>
  </ds:schemaRefs>
</ds:datastoreItem>
</file>

<file path=customXml/itemProps162.xml><?xml version="1.0" encoding="utf-8"?>
<ds:datastoreItem xmlns:ds="http://schemas.openxmlformats.org/officeDocument/2006/customXml" ds:itemID="{3745E7D0-4F3C-4F8F-B603-801A9C6CF2ED}">
  <ds:schemaRefs>
    <ds:schemaRef ds:uri="ESRI.ArcGIS.Mapping.OfficeIntegration.PowerPointInfo"/>
  </ds:schemaRefs>
</ds:datastoreItem>
</file>

<file path=customXml/itemProps163.xml><?xml version="1.0" encoding="utf-8"?>
<ds:datastoreItem xmlns:ds="http://schemas.openxmlformats.org/officeDocument/2006/customXml" ds:itemID="{8CB3E93F-96B6-4F46-B10B-7F8470DFE8EF}">
  <ds:schemaRefs>
    <ds:schemaRef ds:uri="ESRI.ArcGIS.Mapping.OfficeIntegration.PowerPointInfo"/>
  </ds:schemaRefs>
</ds:datastoreItem>
</file>

<file path=customXml/itemProps164.xml><?xml version="1.0" encoding="utf-8"?>
<ds:datastoreItem xmlns:ds="http://schemas.openxmlformats.org/officeDocument/2006/customXml" ds:itemID="{BD713CF3-EAF9-4F1A-8409-990F02B57A81}">
  <ds:schemaRefs>
    <ds:schemaRef ds:uri="ESRI.ArcGIS.Mapping.OfficeIntegration.PowerPointInfo"/>
  </ds:schemaRefs>
</ds:datastoreItem>
</file>

<file path=customXml/itemProps165.xml><?xml version="1.0" encoding="utf-8"?>
<ds:datastoreItem xmlns:ds="http://schemas.openxmlformats.org/officeDocument/2006/customXml" ds:itemID="{FE541A27-03F4-4216-B5B4-A8BEE1DA59DA}">
  <ds:schemaRefs>
    <ds:schemaRef ds:uri="ESRI.ArcGIS.Mapping.OfficeIntegration.PowerPointInfo"/>
  </ds:schemaRefs>
</ds:datastoreItem>
</file>

<file path=customXml/itemProps166.xml><?xml version="1.0" encoding="utf-8"?>
<ds:datastoreItem xmlns:ds="http://schemas.openxmlformats.org/officeDocument/2006/customXml" ds:itemID="{77183DE5-63A3-4532-B434-F1E958998CED}">
  <ds:schemaRefs>
    <ds:schemaRef ds:uri="ESRI.ArcGIS.Mapping.OfficeIntegration.PowerPointInfo"/>
  </ds:schemaRefs>
</ds:datastoreItem>
</file>

<file path=customXml/itemProps167.xml><?xml version="1.0" encoding="utf-8"?>
<ds:datastoreItem xmlns:ds="http://schemas.openxmlformats.org/officeDocument/2006/customXml" ds:itemID="{A57956FC-E78D-4C52-AAC6-D647A8703348}">
  <ds:schemaRefs>
    <ds:schemaRef ds:uri="ESRI.ArcGIS.Mapping.OfficeIntegration.PowerPointInfo"/>
  </ds:schemaRefs>
</ds:datastoreItem>
</file>

<file path=customXml/itemProps168.xml><?xml version="1.0" encoding="utf-8"?>
<ds:datastoreItem xmlns:ds="http://schemas.openxmlformats.org/officeDocument/2006/customXml" ds:itemID="{5EAE6342-BBE4-44F4-B94A-7FCB857C0869}">
  <ds:schemaRefs>
    <ds:schemaRef ds:uri="ESRI.ArcGIS.Mapping.OfficeIntegration.PowerPointInfo"/>
  </ds:schemaRefs>
</ds:datastoreItem>
</file>

<file path=customXml/itemProps169.xml><?xml version="1.0" encoding="utf-8"?>
<ds:datastoreItem xmlns:ds="http://schemas.openxmlformats.org/officeDocument/2006/customXml" ds:itemID="{62DB3C4F-3ED9-4D13-A348-E211ED61C771}">
  <ds:schemaRefs>
    <ds:schemaRef ds:uri="ESRI.ArcGIS.Mapping.OfficeIntegration.PowerPointInfo"/>
  </ds:schemaRefs>
</ds:datastoreItem>
</file>

<file path=customXml/itemProps17.xml><?xml version="1.0" encoding="utf-8"?>
<ds:datastoreItem xmlns:ds="http://schemas.openxmlformats.org/officeDocument/2006/customXml" ds:itemID="{0FB33711-5263-4A31-A50E-FAD224DD6841}">
  <ds:schemaRefs>
    <ds:schemaRef ds:uri="ESRI.ArcGIS.Mapping.OfficeIntegration.PowerPointInfo"/>
  </ds:schemaRefs>
</ds:datastoreItem>
</file>

<file path=customXml/itemProps170.xml><?xml version="1.0" encoding="utf-8"?>
<ds:datastoreItem xmlns:ds="http://schemas.openxmlformats.org/officeDocument/2006/customXml" ds:itemID="{814D5ABB-5BC9-42F9-B874-18269D3940F8}">
  <ds:schemaRefs>
    <ds:schemaRef ds:uri="ESRI.ArcGIS.Mapping.OfficeIntegration.PowerPointInfo"/>
  </ds:schemaRefs>
</ds:datastoreItem>
</file>

<file path=customXml/itemProps171.xml><?xml version="1.0" encoding="utf-8"?>
<ds:datastoreItem xmlns:ds="http://schemas.openxmlformats.org/officeDocument/2006/customXml" ds:itemID="{007BB72D-D60A-46AE-9CAA-256F7AA847D1}">
  <ds:schemaRefs>
    <ds:schemaRef ds:uri="ESRI.ArcGIS.Mapping.OfficeIntegration.PowerPointInfo"/>
  </ds:schemaRefs>
</ds:datastoreItem>
</file>

<file path=customXml/itemProps172.xml><?xml version="1.0" encoding="utf-8"?>
<ds:datastoreItem xmlns:ds="http://schemas.openxmlformats.org/officeDocument/2006/customXml" ds:itemID="{BCF8E8FC-94BC-4839-8424-3F495183C607}">
  <ds:schemaRefs>
    <ds:schemaRef ds:uri="ESRI.ArcGIS.Mapping.OfficeIntegration.PowerPointInfo"/>
  </ds:schemaRefs>
</ds:datastoreItem>
</file>

<file path=customXml/itemProps173.xml><?xml version="1.0" encoding="utf-8"?>
<ds:datastoreItem xmlns:ds="http://schemas.openxmlformats.org/officeDocument/2006/customXml" ds:itemID="{53EDC637-4702-4CE0-AA38-8CCFDBAAF82C}">
  <ds:schemaRefs>
    <ds:schemaRef ds:uri="ESRI.ArcGIS.Mapping.OfficeIntegration.PowerPointInfo"/>
  </ds:schemaRefs>
</ds:datastoreItem>
</file>

<file path=customXml/itemProps174.xml><?xml version="1.0" encoding="utf-8"?>
<ds:datastoreItem xmlns:ds="http://schemas.openxmlformats.org/officeDocument/2006/customXml" ds:itemID="{A1D4B201-D31C-408D-953B-342500D07115}">
  <ds:schemaRefs>
    <ds:schemaRef ds:uri="ESRI.ArcGIS.Mapping.OfficeIntegration.PowerPointInfo"/>
  </ds:schemaRefs>
</ds:datastoreItem>
</file>

<file path=customXml/itemProps175.xml><?xml version="1.0" encoding="utf-8"?>
<ds:datastoreItem xmlns:ds="http://schemas.openxmlformats.org/officeDocument/2006/customXml" ds:itemID="{8B3FFF72-326B-486F-A935-AA0FA23DBB7D}">
  <ds:schemaRefs>
    <ds:schemaRef ds:uri="ESRI.ArcGIS.Mapping.OfficeIntegration.PowerPointInfo"/>
  </ds:schemaRefs>
</ds:datastoreItem>
</file>

<file path=customXml/itemProps176.xml><?xml version="1.0" encoding="utf-8"?>
<ds:datastoreItem xmlns:ds="http://schemas.openxmlformats.org/officeDocument/2006/customXml" ds:itemID="{B3053DE1-D9D1-4657-8E82-40654A2EBA0F}">
  <ds:schemaRefs>
    <ds:schemaRef ds:uri="ESRI.ArcGIS.Mapping.OfficeIntegration.PowerPointInfo"/>
  </ds:schemaRefs>
</ds:datastoreItem>
</file>

<file path=customXml/itemProps177.xml><?xml version="1.0" encoding="utf-8"?>
<ds:datastoreItem xmlns:ds="http://schemas.openxmlformats.org/officeDocument/2006/customXml" ds:itemID="{B701688B-22BD-48C3-A4F7-7C0D29F0327F}">
  <ds:schemaRefs>
    <ds:schemaRef ds:uri="ESRI.ArcGIS.Mapping.OfficeIntegration.PowerPointInfo"/>
  </ds:schemaRefs>
</ds:datastoreItem>
</file>

<file path=customXml/itemProps178.xml><?xml version="1.0" encoding="utf-8"?>
<ds:datastoreItem xmlns:ds="http://schemas.openxmlformats.org/officeDocument/2006/customXml" ds:itemID="{0CFF2FD5-8E4D-4CEF-A014-9B3D566D913E}">
  <ds:schemaRefs>
    <ds:schemaRef ds:uri="ESRI.ArcGIS.Mapping.OfficeIntegration.PowerPointInfo"/>
  </ds:schemaRefs>
</ds:datastoreItem>
</file>

<file path=customXml/itemProps179.xml><?xml version="1.0" encoding="utf-8"?>
<ds:datastoreItem xmlns:ds="http://schemas.openxmlformats.org/officeDocument/2006/customXml" ds:itemID="{E4BB48F4-9BF9-43D6-85C2-C1B46CC28CE4}">
  <ds:schemaRefs>
    <ds:schemaRef ds:uri="ESRI.ArcGIS.Mapping.OfficeIntegration.PowerPointInfo"/>
  </ds:schemaRefs>
</ds:datastoreItem>
</file>

<file path=customXml/itemProps18.xml><?xml version="1.0" encoding="utf-8"?>
<ds:datastoreItem xmlns:ds="http://schemas.openxmlformats.org/officeDocument/2006/customXml" ds:itemID="{6C639EFA-7612-45DB-8AF3-FDE5F6968F72}">
  <ds:schemaRefs>
    <ds:schemaRef ds:uri="ESRI.ArcGIS.Mapping.OfficeIntegration.PowerPointInfo"/>
  </ds:schemaRefs>
</ds:datastoreItem>
</file>

<file path=customXml/itemProps180.xml><?xml version="1.0" encoding="utf-8"?>
<ds:datastoreItem xmlns:ds="http://schemas.openxmlformats.org/officeDocument/2006/customXml" ds:itemID="{1D00D5F3-83B2-4AC6-810B-3BBB96B45B65}">
  <ds:schemaRefs>
    <ds:schemaRef ds:uri="ESRI.ArcGIS.Mapping.OfficeIntegration.PowerPointInfo"/>
  </ds:schemaRefs>
</ds:datastoreItem>
</file>

<file path=customXml/itemProps181.xml><?xml version="1.0" encoding="utf-8"?>
<ds:datastoreItem xmlns:ds="http://schemas.openxmlformats.org/officeDocument/2006/customXml" ds:itemID="{BCDE0EC6-00FE-49CC-8FD2-3CF1125989E0}">
  <ds:schemaRefs>
    <ds:schemaRef ds:uri="ESRI.ArcGIS.Mapping.OfficeIntegration.PowerPointInfo"/>
  </ds:schemaRefs>
</ds:datastoreItem>
</file>

<file path=customXml/itemProps182.xml><?xml version="1.0" encoding="utf-8"?>
<ds:datastoreItem xmlns:ds="http://schemas.openxmlformats.org/officeDocument/2006/customXml" ds:itemID="{597D5C8A-5C32-4D00-ABEE-6060209DCDA5}">
  <ds:schemaRefs>
    <ds:schemaRef ds:uri="ESRI.ArcGIS.Mapping.OfficeIntegration.PowerPointInfo"/>
  </ds:schemaRefs>
</ds:datastoreItem>
</file>

<file path=customXml/itemProps183.xml><?xml version="1.0" encoding="utf-8"?>
<ds:datastoreItem xmlns:ds="http://schemas.openxmlformats.org/officeDocument/2006/customXml" ds:itemID="{554F0546-EE7E-40B8-A5C9-059E832C6266}">
  <ds:schemaRefs>
    <ds:schemaRef ds:uri="ESRI.ArcGIS.Mapping.OfficeIntegration.PowerPointInfo"/>
  </ds:schemaRefs>
</ds:datastoreItem>
</file>

<file path=customXml/itemProps184.xml><?xml version="1.0" encoding="utf-8"?>
<ds:datastoreItem xmlns:ds="http://schemas.openxmlformats.org/officeDocument/2006/customXml" ds:itemID="{CFEF60A9-7E46-47C8-9855-8BD8569D96E4}">
  <ds:schemaRefs>
    <ds:schemaRef ds:uri="ESRI.ArcGIS.Mapping.OfficeIntegration.PowerPointInfo"/>
  </ds:schemaRefs>
</ds:datastoreItem>
</file>

<file path=customXml/itemProps185.xml><?xml version="1.0" encoding="utf-8"?>
<ds:datastoreItem xmlns:ds="http://schemas.openxmlformats.org/officeDocument/2006/customXml" ds:itemID="{2F53C132-406C-40E7-B580-53E317041B25}">
  <ds:schemaRefs>
    <ds:schemaRef ds:uri="ESRI.ArcGIS.Mapping.OfficeIntegration.PowerPointInfo"/>
  </ds:schemaRefs>
</ds:datastoreItem>
</file>

<file path=customXml/itemProps186.xml><?xml version="1.0" encoding="utf-8"?>
<ds:datastoreItem xmlns:ds="http://schemas.openxmlformats.org/officeDocument/2006/customXml" ds:itemID="{E5971E65-4A6D-4EB6-883C-E6A7872744DF}">
  <ds:schemaRefs>
    <ds:schemaRef ds:uri="ESRI.ArcGIS.Mapping.OfficeIntegration.PowerPointInfo"/>
  </ds:schemaRefs>
</ds:datastoreItem>
</file>

<file path=customXml/itemProps187.xml><?xml version="1.0" encoding="utf-8"?>
<ds:datastoreItem xmlns:ds="http://schemas.openxmlformats.org/officeDocument/2006/customXml" ds:itemID="{D0CCCC5F-11F7-4086-B049-1FD74E55D77D}">
  <ds:schemaRefs>
    <ds:schemaRef ds:uri="ESRI.ArcGIS.Mapping.OfficeIntegration.PowerPointInfo"/>
  </ds:schemaRefs>
</ds:datastoreItem>
</file>

<file path=customXml/itemProps188.xml><?xml version="1.0" encoding="utf-8"?>
<ds:datastoreItem xmlns:ds="http://schemas.openxmlformats.org/officeDocument/2006/customXml" ds:itemID="{BB53FC46-810F-4952-BC81-8D5EE6EC1F03}">
  <ds:schemaRefs>
    <ds:schemaRef ds:uri="ESRI.ArcGIS.Mapping.OfficeIntegration.PowerPointInfo"/>
  </ds:schemaRefs>
</ds:datastoreItem>
</file>

<file path=customXml/itemProps189.xml><?xml version="1.0" encoding="utf-8"?>
<ds:datastoreItem xmlns:ds="http://schemas.openxmlformats.org/officeDocument/2006/customXml" ds:itemID="{B4A85534-EBD8-40D2-838A-6BF31AFD8532}">
  <ds:schemaRefs>
    <ds:schemaRef ds:uri="ESRI.ArcGIS.Mapping.OfficeIntegration.PowerPointInfo"/>
  </ds:schemaRefs>
</ds:datastoreItem>
</file>

<file path=customXml/itemProps19.xml><?xml version="1.0" encoding="utf-8"?>
<ds:datastoreItem xmlns:ds="http://schemas.openxmlformats.org/officeDocument/2006/customXml" ds:itemID="{9DDE5AC3-18CA-48B5-87CF-5B2F6F6F2511}">
  <ds:schemaRefs>
    <ds:schemaRef ds:uri="ESRI.ArcGIS.Mapping.OfficeIntegration.PowerPointInfo"/>
  </ds:schemaRefs>
</ds:datastoreItem>
</file>

<file path=customXml/itemProps190.xml><?xml version="1.0" encoding="utf-8"?>
<ds:datastoreItem xmlns:ds="http://schemas.openxmlformats.org/officeDocument/2006/customXml" ds:itemID="{7D6BA7FA-8C88-4FD6-823A-1C79927483AC}">
  <ds:schemaRefs>
    <ds:schemaRef ds:uri="ESRI.ArcGIS.Mapping.OfficeIntegration.PowerPointInfo"/>
  </ds:schemaRefs>
</ds:datastoreItem>
</file>

<file path=customXml/itemProps191.xml><?xml version="1.0" encoding="utf-8"?>
<ds:datastoreItem xmlns:ds="http://schemas.openxmlformats.org/officeDocument/2006/customXml" ds:itemID="{7D17AC94-DE75-4D21-8B97-C2799AC684B8}">
  <ds:schemaRefs>
    <ds:schemaRef ds:uri="ESRI.ArcGIS.Mapping.OfficeIntegration.PowerPointInfo"/>
  </ds:schemaRefs>
</ds:datastoreItem>
</file>

<file path=customXml/itemProps192.xml><?xml version="1.0" encoding="utf-8"?>
<ds:datastoreItem xmlns:ds="http://schemas.openxmlformats.org/officeDocument/2006/customXml" ds:itemID="{4CA824D8-23A8-4469-80F1-740BC401F65C}">
  <ds:schemaRefs>
    <ds:schemaRef ds:uri="ESRI.ArcGIS.Mapping.OfficeIntegration.PowerPointInfo"/>
  </ds:schemaRefs>
</ds:datastoreItem>
</file>

<file path=customXml/itemProps193.xml><?xml version="1.0" encoding="utf-8"?>
<ds:datastoreItem xmlns:ds="http://schemas.openxmlformats.org/officeDocument/2006/customXml" ds:itemID="{004F75CE-C621-4556-9DE5-F3873D61944A}">
  <ds:schemaRefs>
    <ds:schemaRef ds:uri="ESRI.ArcGIS.Mapping.OfficeIntegration.PowerPointInfo"/>
  </ds:schemaRefs>
</ds:datastoreItem>
</file>

<file path=customXml/itemProps194.xml><?xml version="1.0" encoding="utf-8"?>
<ds:datastoreItem xmlns:ds="http://schemas.openxmlformats.org/officeDocument/2006/customXml" ds:itemID="{AD4E5685-2B19-4CD8-A41E-7276803A915F}">
  <ds:schemaRefs>
    <ds:schemaRef ds:uri="ESRI.ArcGIS.Mapping.OfficeIntegration.PowerPointInfo"/>
  </ds:schemaRefs>
</ds:datastoreItem>
</file>

<file path=customXml/itemProps195.xml><?xml version="1.0" encoding="utf-8"?>
<ds:datastoreItem xmlns:ds="http://schemas.openxmlformats.org/officeDocument/2006/customXml" ds:itemID="{29C23065-4A98-4095-83D9-C4CE817F0938}">
  <ds:schemaRefs>
    <ds:schemaRef ds:uri="ESRI.ArcGIS.Mapping.OfficeIntegration.PowerPointInfo"/>
  </ds:schemaRefs>
</ds:datastoreItem>
</file>

<file path=customXml/itemProps196.xml><?xml version="1.0" encoding="utf-8"?>
<ds:datastoreItem xmlns:ds="http://schemas.openxmlformats.org/officeDocument/2006/customXml" ds:itemID="{CB2E6365-A868-4C99-9D0F-57DD319857B8}">
  <ds:schemaRefs>
    <ds:schemaRef ds:uri="ESRI.ArcGIS.Mapping.OfficeIntegration.PowerPointInfo"/>
  </ds:schemaRefs>
</ds:datastoreItem>
</file>

<file path=customXml/itemProps197.xml><?xml version="1.0" encoding="utf-8"?>
<ds:datastoreItem xmlns:ds="http://schemas.openxmlformats.org/officeDocument/2006/customXml" ds:itemID="{D3997E0C-835E-45E8-B2BD-CFCA1DB7F338}">
  <ds:schemaRefs>
    <ds:schemaRef ds:uri="ESRI.ArcGIS.Mapping.OfficeIntegration.PowerPointInfo"/>
  </ds:schemaRefs>
</ds:datastoreItem>
</file>

<file path=customXml/itemProps198.xml><?xml version="1.0" encoding="utf-8"?>
<ds:datastoreItem xmlns:ds="http://schemas.openxmlformats.org/officeDocument/2006/customXml" ds:itemID="{5890FB5D-7A93-4F45-A0B1-B75FE24D8DD4}">
  <ds:schemaRefs>
    <ds:schemaRef ds:uri="ESRI.ArcGIS.Mapping.OfficeIntegration.PowerPointInfo"/>
  </ds:schemaRefs>
</ds:datastoreItem>
</file>

<file path=customXml/itemProps199.xml><?xml version="1.0" encoding="utf-8"?>
<ds:datastoreItem xmlns:ds="http://schemas.openxmlformats.org/officeDocument/2006/customXml" ds:itemID="{E7C42BE6-1718-47CF-B350-814334514827}">
  <ds:schemaRefs>
    <ds:schemaRef ds:uri="ESRI.ArcGIS.Mapping.OfficeIntegration.PowerPointInfo"/>
  </ds:schemaRefs>
</ds:datastoreItem>
</file>

<file path=customXml/itemProps2.xml><?xml version="1.0" encoding="utf-8"?>
<ds:datastoreItem xmlns:ds="http://schemas.openxmlformats.org/officeDocument/2006/customXml" ds:itemID="{9D99DC49-8C2B-4784-A8A9-C794B92308FF}">
  <ds:schemaRefs>
    <ds:schemaRef ds:uri="ESRI.ArcGIS.Mapping.OfficeIntegration.PowerPointInfo"/>
  </ds:schemaRefs>
</ds:datastoreItem>
</file>

<file path=customXml/itemProps20.xml><?xml version="1.0" encoding="utf-8"?>
<ds:datastoreItem xmlns:ds="http://schemas.openxmlformats.org/officeDocument/2006/customXml" ds:itemID="{C1D81228-E3A5-483D-B969-1B45151F0942}">
  <ds:schemaRefs>
    <ds:schemaRef ds:uri="ESRI.ArcGIS.Mapping.OfficeIntegration.PowerPointInfo"/>
  </ds:schemaRefs>
</ds:datastoreItem>
</file>

<file path=customXml/itemProps200.xml><?xml version="1.0" encoding="utf-8"?>
<ds:datastoreItem xmlns:ds="http://schemas.openxmlformats.org/officeDocument/2006/customXml" ds:itemID="{096E127E-294D-40C6-A756-FEE2E990B71E}">
  <ds:schemaRefs>
    <ds:schemaRef ds:uri="ESRI.ArcGIS.Mapping.OfficeIntegration.PowerPointInfo"/>
  </ds:schemaRefs>
</ds:datastoreItem>
</file>

<file path=customXml/itemProps201.xml><?xml version="1.0" encoding="utf-8"?>
<ds:datastoreItem xmlns:ds="http://schemas.openxmlformats.org/officeDocument/2006/customXml" ds:itemID="{2DE32EFE-4585-411C-A510-F8D5D63BCFFF}">
  <ds:schemaRefs>
    <ds:schemaRef ds:uri="ESRI.ArcGIS.Mapping.OfficeIntegration.PowerPointInfo"/>
  </ds:schemaRefs>
</ds:datastoreItem>
</file>

<file path=customXml/itemProps202.xml><?xml version="1.0" encoding="utf-8"?>
<ds:datastoreItem xmlns:ds="http://schemas.openxmlformats.org/officeDocument/2006/customXml" ds:itemID="{CCDA35DA-A70C-41F7-A47B-CC7D9885495A}">
  <ds:schemaRefs>
    <ds:schemaRef ds:uri="ESRI.ArcGIS.Mapping.OfficeIntegration.PowerPointInfo"/>
  </ds:schemaRefs>
</ds:datastoreItem>
</file>

<file path=customXml/itemProps203.xml><?xml version="1.0" encoding="utf-8"?>
<ds:datastoreItem xmlns:ds="http://schemas.openxmlformats.org/officeDocument/2006/customXml" ds:itemID="{FEB4C520-876C-49A4-A51A-26ECCAFDA5DD}">
  <ds:schemaRefs>
    <ds:schemaRef ds:uri="ESRI.ArcGIS.Mapping.OfficeIntegration.PowerPointInfo"/>
  </ds:schemaRefs>
</ds:datastoreItem>
</file>

<file path=customXml/itemProps204.xml><?xml version="1.0" encoding="utf-8"?>
<ds:datastoreItem xmlns:ds="http://schemas.openxmlformats.org/officeDocument/2006/customXml" ds:itemID="{2648F840-8273-4227-9A4D-C6A5F534B3B4}">
  <ds:schemaRefs>
    <ds:schemaRef ds:uri="ESRI.ArcGIS.Mapping.OfficeIntegration.PowerPointInfo"/>
  </ds:schemaRefs>
</ds:datastoreItem>
</file>

<file path=customXml/itemProps205.xml><?xml version="1.0" encoding="utf-8"?>
<ds:datastoreItem xmlns:ds="http://schemas.openxmlformats.org/officeDocument/2006/customXml" ds:itemID="{F9489930-CC80-43BD-9A73-223C5D448EE3}">
  <ds:schemaRefs>
    <ds:schemaRef ds:uri="ESRI.ArcGIS.Mapping.OfficeIntegration.PowerPointInfo"/>
  </ds:schemaRefs>
</ds:datastoreItem>
</file>

<file path=customXml/itemProps206.xml><?xml version="1.0" encoding="utf-8"?>
<ds:datastoreItem xmlns:ds="http://schemas.openxmlformats.org/officeDocument/2006/customXml" ds:itemID="{DED417BE-64B6-4F28-AAF1-4A18F82A1A4A}">
  <ds:schemaRefs>
    <ds:schemaRef ds:uri="ESRI.ArcGIS.Mapping.OfficeIntegration.PowerPointInfo"/>
  </ds:schemaRefs>
</ds:datastoreItem>
</file>

<file path=customXml/itemProps207.xml><?xml version="1.0" encoding="utf-8"?>
<ds:datastoreItem xmlns:ds="http://schemas.openxmlformats.org/officeDocument/2006/customXml" ds:itemID="{A712A71E-E10C-4D80-A016-CAC76A2F2970}">
  <ds:schemaRefs>
    <ds:schemaRef ds:uri="ESRI.ArcGIS.Mapping.OfficeIntegration.PowerPointInfo"/>
  </ds:schemaRefs>
</ds:datastoreItem>
</file>

<file path=customXml/itemProps208.xml><?xml version="1.0" encoding="utf-8"?>
<ds:datastoreItem xmlns:ds="http://schemas.openxmlformats.org/officeDocument/2006/customXml" ds:itemID="{63D30CD7-BF21-4832-89AF-6BB7CC62990D}">
  <ds:schemaRefs>
    <ds:schemaRef ds:uri="ESRI.ArcGIS.Mapping.OfficeIntegration.PowerPointInfo"/>
  </ds:schemaRefs>
</ds:datastoreItem>
</file>

<file path=customXml/itemProps209.xml><?xml version="1.0" encoding="utf-8"?>
<ds:datastoreItem xmlns:ds="http://schemas.openxmlformats.org/officeDocument/2006/customXml" ds:itemID="{E02ADB9E-E26B-4A4C-975A-38DC57741C13}">
  <ds:schemaRefs>
    <ds:schemaRef ds:uri="ESRI.ArcGIS.Mapping.OfficeIntegration.PowerPointInfo"/>
  </ds:schemaRefs>
</ds:datastoreItem>
</file>

<file path=customXml/itemProps21.xml><?xml version="1.0" encoding="utf-8"?>
<ds:datastoreItem xmlns:ds="http://schemas.openxmlformats.org/officeDocument/2006/customXml" ds:itemID="{E0140060-780E-4248-AA6F-2AD5F47B0A45}">
  <ds:schemaRefs>
    <ds:schemaRef ds:uri="ESRI.ArcGIS.Mapping.OfficeIntegration.PowerPointInfo"/>
  </ds:schemaRefs>
</ds:datastoreItem>
</file>

<file path=customXml/itemProps210.xml><?xml version="1.0" encoding="utf-8"?>
<ds:datastoreItem xmlns:ds="http://schemas.openxmlformats.org/officeDocument/2006/customXml" ds:itemID="{C46DD717-0B7E-4B23-BD1F-41DC4A16210E}">
  <ds:schemaRefs>
    <ds:schemaRef ds:uri="ESRI.ArcGIS.Mapping.OfficeIntegration.PowerPointInfo"/>
  </ds:schemaRefs>
</ds:datastoreItem>
</file>

<file path=customXml/itemProps211.xml><?xml version="1.0" encoding="utf-8"?>
<ds:datastoreItem xmlns:ds="http://schemas.openxmlformats.org/officeDocument/2006/customXml" ds:itemID="{F34F08BB-EC85-40C7-9DF3-EAEF1496A1F5}">
  <ds:schemaRefs>
    <ds:schemaRef ds:uri="ESRI.ArcGIS.Mapping.OfficeIntegration.PowerPointInfo"/>
  </ds:schemaRefs>
</ds:datastoreItem>
</file>

<file path=customXml/itemProps212.xml><?xml version="1.0" encoding="utf-8"?>
<ds:datastoreItem xmlns:ds="http://schemas.openxmlformats.org/officeDocument/2006/customXml" ds:itemID="{CC03FBCF-B5BB-4EA7-BD68-63F09829201E}">
  <ds:schemaRefs>
    <ds:schemaRef ds:uri="ESRI.ArcGIS.Mapping.OfficeIntegration.PowerPointInfo"/>
  </ds:schemaRefs>
</ds:datastoreItem>
</file>

<file path=customXml/itemProps213.xml><?xml version="1.0" encoding="utf-8"?>
<ds:datastoreItem xmlns:ds="http://schemas.openxmlformats.org/officeDocument/2006/customXml" ds:itemID="{09A6EDCA-72BD-4038-9077-0B45A1EEACFA}">
  <ds:schemaRefs>
    <ds:schemaRef ds:uri="ESRI.ArcGIS.Mapping.OfficeIntegration.PowerPointInfo"/>
  </ds:schemaRefs>
</ds:datastoreItem>
</file>

<file path=customXml/itemProps214.xml><?xml version="1.0" encoding="utf-8"?>
<ds:datastoreItem xmlns:ds="http://schemas.openxmlformats.org/officeDocument/2006/customXml" ds:itemID="{39C5CE2F-B550-4D96-98F5-FF900D9927D4}">
  <ds:schemaRefs>
    <ds:schemaRef ds:uri="ESRI.ArcGIS.Mapping.OfficeIntegration.PowerPointInfo"/>
  </ds:schemaRefs>
</ds:datastoreItem>
</file>

<file path=customXml/itemProps215.xml><?xml version="1.0" encoding="utf-8"?>
<ds:datastoreItem xmlns:ds="http://schemas.openxmlformats.org/officeDocument/2006/customXml" ds:itemID="{BD4EF4B5-AF75-4B61-B499-706EC8A4AD64}">
  <ds:schemaRefs>
    <ds:schemaRef ds:uri="ESRI.ArcGIS.Mapping.OfficeIntegration.PowerPointInfo"/>
  </ds:schemaRefs>
</ds:datastoreItem>
</file>

<file path=customXml/itemProps216.xml><?xml version="1.0" encoding="utf-8"?>
<ds:datastoreItem xmlns:ds="http://schemas.openxmlformats.org/officeDocument/2006/customXml" ds:itemID="{4DE1D695-D7A4-473F-9E7C-E31740F5FFF2}">
  <ds:schemaRefs>
    <ds:schemaRef ds:uri="ESRI.ArcGIS.Mapping.OfficeIntegration.PowerPointInfo"/>
  </ds:schemaRefs>
</ds:datastoreItem>
</file>

<file path=customXml/itemProps217.xml><?xml version="1.0" encoding="utf-8"?>
<ds:datastoreItem xmlns:ds="http://schemas.openxmlformats.org/officeDocument/2006/customXml" ds:itemID="{E44F1E0E-CA5D-4A1B-9A91-6A4E423F555F}">
  <ds:schemaRefs>
    <ds:schemaRef ds:uri="ESRI.ArcGIS.Mapping.OfficeIntegration.PowerPointInfo"/>
  </ds:schemaRefs>
</ds:datastoreItem>
</file>

<file path=customXml/itemProps218.xml><?xml version="1.0" encoding="utf-8"?>
<ds:datastoreItem xmlns:ds="http://schemas.openxmlformats.org/officeDocument/2006/customXml" ds:itemID="{D22B0B23-D88D-4147-9E5D-07289C7509B5}">
  <ds:schemaRefs>
    <ds:schemaRef ds:uri="ESRI.ArcGIS.Mapping.OfficeIntegration.PowerPointInfo"/>
  </ds:schemaRefs>
</ds:datastoreItem>
</file>

<file path=customXml/itemProps219.xml><?xml version="1.0" encoding="utf-8"?>
<ds:datastoreItem xmlns:ds="http://schemas.openxmlformats.org/officeDocument/2006/customXml" ds:itemID="{D15F24BD-533D-4E7B-BB81-A5BAF502E6E7}">
  <ds:schemaRefs>
    <ds:schemaRef ds:uri="ESRI.ArcGIS.Mapping.OfficeIntegration.PowerPointInfo"/>
  </ds:schemaRefs>
</ds:datastoreItem>
</file>

<file path=customXml/itemProps22.xml><?xml version="1.0" encoding="utf-8"?>
<ds:datastoreItem xmlns:ds="http://schemas.openxmlformats.org/officeDocument/2006/customXml" ds:itemID="{EC50C719-C470-4C87-83DD-BA4693C79605}">
  <ds:schemaRefs>
    <ds:schemaRef ds:uri="ESRI.ArcGIS.Mapping.OfficeIntegration.PowerPointInfo"/>
  </ds:schemaRefs>
</ds:datastoreItem>
</file>

<file path=customXml/itemProps220.xml><?xml version="1.0" encoding="utf-8"?>
<ds:datastoreItem xmlns:ds="http://schemas.openxmlformats.org/officeDocument/2006/customXml" ds:itemID="{706EBF03-A287-4EFF-93D9-08739E5782AD}">
  <ds:schemaRefs>
    <ds:schemaRef ds:uri="ESRI.ArcGIS.Mapping.OfficeIntegration.PowerPointInfo"/>
  </ds:schemaRefs>
</ds:datastoreItem>
</file>

<file path=customXml/itemProps221.xml><?xml version="1.0" encoding="utf-8"?>
<ds:datastoreItem xmlns:ds="http://schemas.openxmlformats.org/officeDocument/2006/customXml" ds:itemID="{677F9FD0-EBF4-40AA-BCA8-8AA0C77CEBA5}">
  <ds:schemaRefs>
    <ds:schemaRef ds:uri="ESRI.ArcGIS.Mapping.OfficeIntegration.PowerPointInfo"/>
  </ds:schemaRefs>
</ds:datastoreItem>
</file>

<file path=customXml/itemProps222.xml><?xml version="1.0" encoding="utf-8"?>
<ds:datastoreItem xmlns:ds="http://schemas.openxmlformats.org/officeDocument/2006/customXml" ds:itemID="{AF1DEE91-76BA-4CF6-92F2-1384A45A50C9}">
  <ds:schemaRefs>
    <ds:schemaRef ds:uri="ESRI.ArcGIS.Mapping.OfficeIntegration.PowerPointInfo"/>
  </ds:schemaRefs>
</ds:datastoreItem>
</file>

<file path=customXml/itemProps223.xml><?xml version="1.0" encoding="utf-8"?>
<ds:datastoreItem xmlns:ds="http://schemas.openxmlformats.org/officeDocument/2006/customXml" ds:itemID="{A4ECC42B-C940-4C95-A55E-1016387D3084}">
  <ds:schemaRefs>
    <ds:schemaRef ds:uri="ESRI.ArcGIS.Mapping.OfficeIntegration.PowerPointInfo"/>
  </ds:schemaRefs>
</ds:datastoreItem>
</file>

<file path=customXml/itemProps224.xml><?xml version="1.0" encoding="utf-8"?>
<ds:datastoreItem xmlns:ds="http://schemas.openxmlformats.org/officeDocument/2006/customXml" ds:itemID="{0A66B489-4625-401D-A038-D0FA8EE333AB}">
  <ds:schemaRefs>
    <ds:schemaRef ds:uri="ESRI.ArcGIS.Mapping.OfficeIntegration.PowerPointInfo"/>
  </ds:schemaRefs>
</ds:datastoreItem>
</file>

<file path=customXml/itemProps225.xml><?xml version="1.0" encoding="utf-8"?>
<ds:datastoreItem xmlns:ds="http://schemas.openxmlformats.org/officeDocument/2006/customXml" ds:itemID="{215BCEAC-112D-4FE8-A8E7-438FF6335506}">
  <ds:schemaRefs>
    <ds:schemaRef ds:uri="ESRI.ArcGIS.Mapping.OfficeIntegration.PowerPointInfo"/>
  </ds:schemaRefs>
</ds:datastoreItem>
</file>

<file path=customXml/itemProps226.xml><?xml version="1.0" encoding="utf-8"?>
<ds:datastoreItem xmlns:ds="http://schemas.openxmlformats.org/officeDocument/2006/customXml" ds:itemID="{9DAD4E03-A050-4B3E-8B5C-E3C9D000CC3A}">
  <ds:schemaRefs>
    <ds:schemaRef ds:uri="ESRI.ArcGIS.Mapping.OfficeIntegration.PowerPointInfo"/>
  </ds:schemaRefs>
</ds:datastoreItem>
</file>

<file path=customXml/itemProps227.xml><?xml version="1.0" encoding="utf-8"?>
<ds:datastoreItem xmlns:ds="http://schemas.openxmlformats.org/officeDocument/2006/customXml" ds:itemID="{DFCB73FE-8EB8-43F1-9D8C-B7D5EC08F6C5}">
  <ds:schemaRefs>
    <ds:schemaRef ds:uri="ESRI.ArcGIS.Mapping.OfficeIntegration.PowerPointInfo"/>
  </ds:schemaRefs>
</ds:datastoreItem>
</file>

<file path=customXml/itemProps228.xml><?xml version="1.0" encoding="utf-8"?>
<ds:datastoreItem xmlns:ds="http://schemas.openxmlformats.org/officeDocument/2006/customXml" ds:itemID="{16901370-DD49-4475-997B-3ED2DE1528E5}">
  <ds:schemaRefs>
    <ds:schemaRef ds:uri="ESRI.ArcGIS.Mapping.OfficeIntegration.PowerPointInfo"/>
  </ds:schemaRefs>
</ds:datastoreItem>
</file>

<file path=customXml/itemProps229.xml><?xml version="1.0" encoding="utf-8"?>
<ds:datastoreItem xmlns:ds="http://schemas.openxmlformats.org/officeDocument/2006/customXml" ds:itemID="{A8EA4637-F0D4-49DE-AD3C-114CEE20AF27}">
  <ds:schemaRefs>
    <ds:schemaRef ds:uri="ESRI.ArcGIS.Mapping.OfficeIntegration.PowerPointInfo"/>
  </ds:schemaRefs>
</ds:datastoreItem>
</file>

<file path=customXml/itemProps23.xml><?xml version="1.0" encoding="utf-8"?>
<ds:datastoreItem xmlns:ds="http://schemas.openxmlformats.org/officeDocument/2006/customXml" ds:itemID="{D46A303A-8707-4018-AC90-7576ECD438BF}">
  <ds:schemaRefs>
    <ds:schemaRef ds:uri="ESRI.ArcGIS.Mapping.OfficeIntegration.PowerPointInfo"/>
  </ds:schemaRefs>
</ds:datastoreItem>
</file>

<file path=customXml/itemProps230.xml><?xml version="1.0" encoding="utf-8"?>
<ds:datastoreItem xmlns:ds="http://schemas.openxmlformats.org/officeDocument/2006/customXml" ds:itemID="{E001915D-8D2D-465B-B077-03589ECE85C2}">
  <ds:schemaRefs>
    <ds:schemaRef ds:uri="ESRI.ArcGIS.Mapping.OfficeIntegration.PowerPointInfo"/>
  </ds:schemaRefs>
</ds:datastoreItem>
</file>

<file path=customXml/itemProps231.xml><?xml version="1.0" encoding="utf-8"?>
<ds:datastoreItem xmlns:ds="http://schemas.openxmlformats.org/officeDocument/2006/customXml" ds:itemID="{5F3F04DB-8E6D-448F-AD89-9C61418E20ED}">
  <ds:schemaRefs>
    <ds:schemaRef ds:uri="ESRI.ArcGIS.Mapping.OfficeIntegration.PowerPointInfo"/>
  </ds:schemaRefs>
</ds:datastoreItem>
</file>

<file path=customXml/itemProps232.xml><?xml version="1.0" encoding="utf-8"?>
<ds:datastoreItem xmlns:ds="http://schemas.openxmlformats.org/officeDocument/2006/customXml" ds:itemID="{585E36A9-6844-4527-A8D9-79B8CEBA9988}">
  <ds:schemaRefs>
    <ds:schemaRef ds:uri="ESRI.ArcGIS.Mapping.OfficeIntegration.PowerPointInfo"/>
  </ds:schemaRefs>
</ds:datastoreItem>
</file>

<file path=customXml/itemProps233.xml><?xml version="1.0" encoding="utf-8"?>
<ds:datastoreItem xmlns:ds="http://schemas.openxmlformats.org/officeDocument/2006/customXml" ds:itemID="{6F597F7B-7410-4E07-9989-237327B77DE4}">
  <ds:schemaRefs>
    <ds:schemaRef ds:uri="ESRI.ArcGIS.Mapping.OfficeIntegration.PowerPointInfo"/>
  </ds:schemaRefs>
</ds:datastoreItem>
</file>

<file path=customXml/itemProps234.xml><?xml version="1.0" encoding="utf-8"?>
<ds:datastoreItem xmlns:ds="http://schemas.openxmlformats.org/officeDocument/2006/customXml" ds:itemID="{9BC52F72-B5E0-4903-BF06-76D3A771B7DC}">
  <ds:schemaRefs>
    <ds:schemaRef ds:uri="ESRI.ArcGIS.Mapping.OfficeIntegration.PowerPointInfo"/>
  </ds:schemaRefs>
</ds:datastoreItem>
</file>

<file path=customXml/itemProps235.xml><?xml version="1.0" encoding="utf-8"?>
<ds:datastoreItem xmlns:ds="http://schemas.openxmlformats.org/officeDocument/2006/customXml" ds:itemID="{A23E9B94-F09F-4531-A67D-79BB5BF4DB51}">
  <ds:schemaRefs>
    <ds:schemaRef ds:uri="ESRI.ArcGIS.Mapping.OfficeIntegration.PowerPointInfo"/>
  </ds:schemaRefs>
</ds:datastoreItem>
</file>

<file path=customXml/itemProps236.xml><?xml version="1.0" encoding="utf-8"?>
<ds:datastoreItem xmlns:ds="http://schemas.openxmlformats.org/officeDocument/2006/customXml" ds:itemID="{FD7404A5-55C3-470F-8FFD-727A2EC25EA5}">
  <ds:schemaRefs>
    <ds:schemaRef ds:uri="ESRI.ArcGIS.Mapping.OfficeIntegration.PowerPointInfo"/>
  </ds:schemaRefs>
</ds:datastoreItem>
</file>

<file path=customXml/itemProps237.xml><?xml version="1.0" encoding="utf-8"?>
<ds:datastoreItem xmlns:ds="http://schemas.openxmlformats.org/officeDocument/2006/customXml" ds:itemID="{AED66B4C-596F-458B-BA29-9662E4C93EB1}">
  <ds:schemaRefs>
    <ds:schemaRef ds:uri="ESRI.ArcGIS.Mapping.OfficeIntegration.PowerPointInfo"/>
  </ds:schemaRefs>
</ds:datastoreItem>
</file>

<file path=customXml/itemProps238.xml><?xml version="1.0" encoding="utf-8"?>
<ds:datastoreItem xmlns:ds="http://schemas.openxmlformats.org/officeDocument/2006/customXml" ds:itemID="{9491B268-0D0E-435C-8E8D-2CB34B1C2FF5}">
  <ds:schemaRefs>
    <ds:schemaRef ds:uri="ESRI.ArcGIS.Mapping.OfficeIntegration.PowerPointInfo"/>
  </ds:schemaRefs>
</ds:datastoreItem>
</file>

<file path=customXml/itemProps239.xml><?xml version="1.0" encoding="utf-8"?>
<ds:datastoreItem xmlns:ds="http://schemas.openxmlformats.org/officeDocument/2006/customXml" ds:itemID="{B7D2D254-D46A-47C2-A6A1-9F5ECF34672F}">
  <ds:schemaRefs>
    <ds:schemaRef ds:uri="ESRI.ArcGIS.Mapping.OfficeIntegration.PowerPointInfo"/>
  </ds:schemaRefs>
</ds:datastoreItem>
</file>

<file path=customXml/itemProps24.xml><?xml version="1.0" encoding="utf-8"?>
<ds:datastoreItem xmlns:ds="http://schemas.openxmlformats.org/officeDocument/2006/customXml" ds:itemID="{5B0D729F-FEA9-4F5F-BDB1-86F2A872092D}">
  <ds:schemaRefs>
    <ds:schemaRef ds:uri="ESRI.ArcGIS.Mapping.OfficeIntegration.PowerPointInfo"/>
  </ds:schemaRefs>
</ds:datastoreItem>
</file>

<file path=customXml/itemProps240.xml><?xml version="1.0" encoding="utf-8"?>
<ds:datastoreItem xmlns:ds="http://schemas.openxmlformats.org/officeDocument/2006/customXml" ds:itemID="{A5AE3796-3608-47B3-820E-0C8040F3740F}">
  <ds:schemaRefs>
    <ds:schemaRef ds:uri="ESRI.ArcGIS.Mapping.OfficeIntegration.PowerPointInfo"/>
  </ds:schemaRefs>
</ds:datastoreItem>
</file>

<file path=customXml/itemProps241.xml><?xml version="1.0" encoding="utf-8"?>
<ds:datastoreItem xmlns:ds="http://schemas.openxmlformats.org/officeDocument/2006/customXml" ds:itemID="{80EDE050-B254-4DC8-80C5-350FF4FDCA9C}">
  <ds:schemaRefs>
    <ds:schemaRef ds:uri="ESRI.ArcGIS.Mapping.OfficeIntegration.PowerPointInfo"/>
  </ds:schemaRefs>
</ds:datastoreItem>
</file>

<file path=customXml/itemProps242.xml><?xml version="1.0" encoding="utf-8"?>
<ds:datastoreItem xmlns:ds="http://schemas.openxmlformats.org/officeDocument/2006/customXml" ds:itemID="{60057D34-BE25-44E0-9D59-71BE06FC883F}">
  <ds:schemaRefs>
    <ds:schemaRef ds:uri="ESRI.ArcGIS.Mapping.OfficeIntegration.PowerPointInfo"/>
  </ds:schemaRefs>
</ds:datastoreItem>
</file>

<file path=customXml/itemProps243.xml><?xml version="1.0" encoding="utf-8"?>
<ds:datastoreItem xmlns:ds="http://schemas.openxmlformats.org/officeDocument/2006/customXml" ds:itemID="{C51BE0DA-F6FB-4793-8DB6-D053941686FF}">
  <ds:schemaRefs>
    <ds:schemaRef ds:uri="ESRI.ArcGIS.Mapping.OfficeIntegration.PowerPointInfo"/>
  </ds:schemaRefs>
</ds:datastoreItem>
</file>

<file path=customXml/itemProps244.xml><?xml version="1.0" encoding="utf-8"?>
<ds:datastoreItem xmlns:ds="http://schemas.openxmlformats.org/officeDocument/2006/customXml" ds:itemID="{823DE9AF-C1B6-45F2-80B0-48C641887A43}">
  <ds:schemaRefs>
    <ds:schemaRef ds:uri="ESRI.ArcGIS.Mapping.OfficeIntegration.PowerPointInfo"/>
  </ds:schemaRefs>
</ds:datastoreItem>
</file>

<file path=customXml/itemProps245.xml><?xml version="1.0" encoding="utf-8"?>
<ds:datastoreItem xmlns:ds="http://schemas.openxmlformats.org/officeDocument/2006/customXml" ds:itemID="{6240D10B-4BEB-4A8E-9683-D7789F703CE3}">
  <ds:schemaRefs>
    <ds:schemaRef ds:uri="ESRI.ArcGIS.Mapping.OfficeIntegration.PowerPointInfo"/>
  </ds:schemaRefs>
</ds:datastoreItem>
</file>

<file path=customXml/itemProps246.xml><?xml version="1.0" encoding="utf-8"?>
<ds:datastoreItem xmlns:ds="http://schemas.openxmlformats.org/officeDocument/2006/customXml" ds:itemID="{21E98D1B-1149-4EBA-9B20-73BC7A404B22}">
  <ds:schemaRefs>
    <ds:schemaRef ds:uri="ESRI.ArcGIS.Mapping.OfficeIntegration.PowerPointInfo"/>
  </ds:schemaRefs>
</ds:datastoreItem>
</file>

<file path=customXml/itemProps247.xml><?xml version="1.0" encoding="utf-8"?>
<ds:datastoreItem xmlns:ds="http://schemas.openxmlformats.org/officeDocument/2006/customXml" ds:itemID="{2BB5AE23-E5A3-4569-A7BD-840031BAB7F0}">
  <ds:schemaRefs>
    <ds:schemaRef ds:uri="ESRI.ArcGIS.Mapping.OfficeIntegration.PowerPointInfo"/>
  </ds:schemaRefs>
</ds:datastoreItem>
</file>

<file path=customXml/itemProps248.xml><?xml version="1.0" encoding="utf-8"?>
<ds:datastoreItem xmlns:ds="http://schemas.openxmlformats.org/officeDocument/2006/customXml" ds:itemID="{848A7845-7DA3-4664-A583-4B68B965870C}">
  <ds:schemaRefs>
    <ds:schemaRef ds:uri="ESRI.ArcGIS.Mapping.OfficeIntegration.PowerPointInfo"/>
  </ds:schemaRefs>
</ds:datastoreItem>
</file>

<file path=customXml/itemProps249.xml><?xml version="1.0" encoding="utf-8"?>
<ds:datastoreItem xmlns:ds="http://schemas.openxmlformats.org/officeDocument/2006/customXml" ds:itemID="{3EB89968-74FE-445D-8948-287C5643EF5E}">
  <ds:schemaRefs>
    <ds:schemaRef ds:uri="ESRI.ArcGIS.Mapping.OfficeIntegration.PowerPointInfo"/>
  </ds:schemaRefs>
</ds:datastoreItem>
</file>

<file path=customXml/itemProps25.xml><?xml version="1.0" encoding="utf-8"?>
<ds:datastoreItem xmlns:ds="http://schemas.openxmlformats.org/officeDocument/2006/customXml" ds:itemID="{9AB4A67C-ED0B-463A-BE87-4CB0A5721F1B}">
  <ds:schemaRefs>
    <ds:schemaRef ds:uri="ESRI.ArcGIS.Mapping.OfficeIntegration.PowerPointInfo"/>
  </ds:schemaRefs>
</ds:datastoreItem>
</file>

<file path=customXml/itemProps250.xml><?xml version="1.0" encoding="utf-8"?>
<ds:datastoreItem xmlns:ds="http://schemas.openxmlformats.org/officeDocument/2006/customXml" ds:itemID="{E6778C6C-435B-411E-B5DF-28EF07507F18}">
  <ds:schemaRefs>
    <ds:schemaRef ds:uri="ESRI.ArcGIS.Mapping.OfficeIntegration.PowerPointInfo"/>
  </ds:schemaRefs>
</ds:datastoreItem>
</file>

<file path=customXml/itemProps251.xml><?xml version="1.0" encoding="utf-8"?>
<ds:datastoreItem xmlns:ds="http://schemas.openxmlformats.org/officeDocument/2006/customXml" ds:itemID="{34672332-5AE8-42C6-A6B3-FECEBDBB8385}">
  <ds:schemaRefs>
    <ds:schemaRef ds:uri="ESRI.ArcGIS.Mapping.OfficeIntegration.PowerPointInfo"/>
  </ds:schemaRefs>
</ds:datastoreItem>
</file>

<file path=customXml/itemProps252.xml><?xml version="1.0" encoding="utf-8"?>
<ds:datastoreItem xmlns:ds="http://schemas.openxmlformats.org/officeDocument/2006/customXml" ds:itemID="{2F417F87-43EA-460F-819B-98DE27D0155F}">
  <ds:schemaRefs>
    <ds:schemaRef ds:uri="ESRI.ArcGIS.Mapping.OfficeIntegration.PowerPointInfo"/>
  </ds:schemaRefs>
</ds:datastoreItem>
</file>

<file path=customXml/itemProps253.xml><?xml version="1.0" encoding="utf-8"?>
<ds:datastoreItem xmlns:ds="http://schemas.openxmlformats.org/officeDocument/2006/customXml" ds:itemID="{F4C926C4-0F81-4F0D-A42B-5EFD51C016B1}">
  <ds:schemaRefs>
    <ds:schemaRef ds:uri="ESRI.ArcGIS.Mapping.OfficeIntegration.PowerPointInfo"/>
  </ds:schemaRefs>
</ds:datastoreItem>
</file>

<file path=customXml/itemProps254.xml><?xml version="1.0" encoding="utf-8"?>
<ds:datastoreItem xmlns:ds="http://schemas.openxmlformats.org/officeDocument/2006/customXml" ds:itemID="{E6D068BB-4E45-4488-83B3-8714EF1EC2F4}">
  <ds:schemaRefs>
    <ds:schemaRef ds:uri="ESRI.ArcGIS.Mapping.OfficeIntegration.PowerPointInfo"/>
  </ds:schemaRefs>
</ds:datastoreItem>
</file>

<file path=customXml/itemProps255.xml><?xml version="1.0" encoding="utf-8"?>
<ds:datastoreItem xmlns:ds="http://schemas.openxmlformats.org/officeDocument/2006/customXml" ds:itemID="{616BE449-1638-4B96-A76D-21233F87C3A5}">
  <ds:schemaRefs>
    <ds:schemaRef ds:uri="ESRI.ArcGIS.Mapping.OfficeIntegration.PowerPointInfo"/>
  </ds:schemaRefs>
</ds:datastoreItem>
</file>

<file path=customXml/itemProps256.xml><?xml version="1.0" encoding="utf-8"?>
<ds:datastoreItem xmlns:ds="http://schemas.openxmlformats.org/officeDocument/2006/customXml" ds:itemID="{F1A22DDF-C691-4B23-B10F-2F18BD515111}">
  <ds:schemaRefs>
    <ds:schemaRef ds:uri="ESRI.ArcGIS.Mapping.OfficeIntegration.PowerPointInfo"/>
  </ds:schemaRefs>
</ds:datastoreItem>
</file>

<file path=customXml/itemProps257.xml><?xml version="1.0" encoding="utf-8"?>
<ds:datastoreItem xmlns:ds="http://schemas.openxmlformats.org/officeDocument/2006/customXml" ds:itemID="{5DC6F8FB-8E42-444D-B1C4-78C64C5E6762}">
  <ds:schemaRefs>
    <ds:schemaRef ds:uri="ESRI.ArcGIS.Mapping.OfficeIntegration.PowerPointInfo"/>
  </ds:schemaRefs>
</ds:datastoreItem>
</file>

<file path=customXml/itemProps258.xml><?xml version="1.0" encoding="utf-8"?>
<ds:datastoreItem xmlns:ds="http://schemas.openxmlformats.org/officeDocument/2006/customXml" ds:itemID="{90269428-A354-48E3-8876-754D3879202A}">
  <ds:schemaRefs>
    <ds:schemaRef ds:uri="ESRI.ArcGIS.Mapping.OfficeIntegration.PowerPointInfo"/>
  </ds:schemaRefs>
</ds:datastoreItem>
</file>

<file path=customXml/itemProps259.xml><?xml version="1.0" encoding="utf-8"?>
<ds:datastoreItem xmlns:ds="http://schemas.openxmlformats.org/officeDocument/2006/customXml" ds:itemID="{89FA7471-AE18-4987-82ED-04CE7D593578}">
  <ds:schemaRefs>
    <ds:schemaRef ds:uri="ESRI.ArcGIS.Mapping.OfficeIntegration.PowerPointInfo"/>
  </ds:schemaRefs>
</ds:datastoreItem>
</file>

<file path=customXml/itemProps26.xml><?xml version="1.0" encoding="utf-8"?>
<ds:datastoreItem xmlns:ds="http://schemas.openxmlformats.org/officeDocument/2006/customXml" ds:itemID="{CA862D64-DBAD-4BC5-9F8F-E39CC941FA83}">
  <ds:schemaRefs>
    <ds:schemaRef ds:uri="ESRI.ArcGIS.Mapping.OfficeIntegration.PowerPointInfo"/>
  </ds:schemaRefs>
</ds:datastoreItem>
</file>

<file path=customXml/itemProps260.xml><?xml version="1.0" encoding="utf-8"?>
<ds:datastoreItem xmlns:ds="http://schemas.openxmlformats.org/officeDocument/2006/customXml" ds:itemID="{59FF6391-13BE-44A4-AF4E-BEB3232B9AC7}">
  <ds:schemaRefs>
    <ds:schemaRef ds:uri="ESRI.ArcGIS.Mapping.OfficeIntegration.PowerPointInfo"/>
  </ds:schemaRefs>
</ds:datastoreItem>
</file>

<file path=customXml/itemProps261.xml><?xml version="1.0" encoding="utf-8"?>
<ds:datastoreItem xmlns:ds="http://schemas.openxmlformats.org/officeDocument/2006/customXml" ds:itemID="{D1D19A93-945B-4D44-AE7F-824BDD989E4E}">
  <ds:schemaRefs>
    <ds:schemaRef ds:uri="ESRI.ArcGIS.Mapping.OfficeIntegration.PowerPointInfo"/>
  </ds:schemaRefs>
</ds:datastoreItem>
</file>

<file path=customXml/itemProps262.xml><?xml version="1.0" encoding="utf-8"?>
<ds:datastoreItem xmlns:ds="http://schemas.openxmlformats.org/officeDocument/2006/customXml" ds:itemID="{84C9557B-DC95-483C-919B-276EF7ABF04D}">
  <ds:schemaRefs>
    <ds:schemaRef ds:uri="ESRI.ArcGIS.Mapping.OfficeIntegration.PowerPointInfo"/>
  </ds:schemaRefs>
</ds:datastoreItem>
</file>

<file path=customXml/itemProps263.xml><?xml version="1.0" encoding="utf-8"?>
<ds:datastoreItem xmlns:ds="http://schemas.openxmlformats.org/officeDocument/2006/customXml" ds:itemID="{3E76C88C-F415-4C5D-AFA9-EBC96B83109F}">
  <ds:schemaRefs>
    <ds:schemaRef ds:uri="ESRI.ArcGIS.Mapping.OfficeIntegration.PowerPointInfo"/>
  </ds:schemaRefs>
</ds:datastoreItem>
</file>

<file path=customXml/itemProps264.xml><?xml version="1.0" encoding="utf-8"?>
<ds:datastoreItem xmlns:ds="http://schemas.openxmlformats.org/officeDocument/2006/customXml" ds:itemID="{C325BCEC-9CE7-4F9A-AABA-66D082694ED2}">
  <ds:schemaRefs>
    <ds:schemaRef ds:uri="ESRI.ArcGIS.Mapping.OfficeIntegration.PowerPointInfo"/>
  </ds:schemaRefs>
</ds:datastoreItem>
</file>

<file path=customXml/itemProps265.xml><?xml version="1.0" encoding="utf-8"?>
<ds:datastoreItem xmlns:ds="http://schemas.openxmlformats.org/officeDocument/2006/customXml" ds:itemID="{989E5426-8E1D-4F8B-83B7-82FE805BEA29}">
  <ds:schemaRefs>
    <ds:schemaRef ds:uri="ESRI.ArcGIS.Mapping.OfficeIntegration.PowerPointInfo"/>
  </ds:schemaRefs>
</ds:datastoreItem>
</file>

<file path=customXml/itemProps266.xml><?xml version="1.0" encoding="utf-8"?>
<ds:datastoreItem xmlns:ds="http://schemas.openxmlformats.org/officeDocument/2006/customXml" ds:itemID="{C8C36F1F-4DE3-4447-9ADA-C723A4F87911}">
  <ds:schemaRefs>
    <ds:schemaRef ds:uri="ESRI.ArcGIS.Mapping.OfficeIntegration.PowerPointInfo"/>
  </ds:schemaRefs>
</ds:datastoreItem>
</file>

<file path=customXml/itemProps267.xml><?xml version="1.0" encoding="utf-8"?>
<ds:datastoreItem xmlns:ds="http://schemas.openxmlformats.org/officeDocument/2006/customXml" ds:itemID="{6A25D2D2-82CC-4EB4-BCB8-3091EAD836F7}">
  <ds:schemaRefs>
    <ds:schemaRef ds:uri="ESRI.ArcGIS.Mapping.OfficeIntegration.PowerPointInfo"/>
  </ds:schemaRefs>
</ds:datastoreItem>
</file>

<file path=customXml/itemProps268.xml><?xml version="1.0" encoding="utf-8"?>
<ds:datastoreItem xmlns:ds="http://schemas.openxmlformats.org/officeDocument/2006/customXml" ds:itemID="{25602B59-BDED-43BA-901F-54CFF35549B7}">
  <ds:schemaRefs>
    <ds:schemaRef ds:uri="ESRI.ArcGIS.Mapping.OfficeIntegration.PowerPointInfo"/>
  </ds:schemaRefs>
</ds:datastoreItem>
</file>

<file path=customXml/itemProps269.xml><?xml version="1.0" encoding="utf-8"?>
<ds:datastoreItem xmlns:ds="http://schemas.openxmlformats.org/officeDocument/2006/customXml" ds:itemID="{E0DF5987-DCD7-431D-8EA9-B1C27A767774}">
  <ds:schemaRefs>
    <ds:schemaRef ds:uri="ESRI.ArcGIS.Mapping.OfficeIntegration.PowerPointInfo"/>
  </ds:schemaRefs>
</ds:datastoreItem>
</file>

<file path=customXml/itemProps27.xml><?xml version="1.0" encoding="utf-8"?>
<ds:datastoreItem xmlns:ds="http://schemas.openxmlformats.org/officeDocument/2006/customXml" ds:itemID="{4FB59472-126B-4525-A7C7-D8CF50F28208}">
  <ds:schemaRefs>
    <ds:schemaRef ds:uri="ESRI.ArcGIS.Mapping.OfficeIntegration.PowerPointInfo"/>
  </ds:schemaRefs>
</ds:datastoreItem>
</file>

<file path=customXml/itemProps270.xml><?xml version="1.0" encoding="utf-8"?>
<ds:datastoreItem xmlns:ds="http://schemas.openxmlformats.org/officeDocument/2006/customXml" ds:itemID="{1CEFE6AD-35B3-48B9-A7FF-05EBEF38792E}">
  <ds:schemaRefs>
    <ds:schemaRef ds:uri="ESRI.ArcGIS.Mapping.OfficeIntegration.PowerPointInfo"/>
  </ds:schemaRefs>
</ds:datastoreItem>
</file>

<file path=customXml/itemProps271.xml><?xml version="1.0" encoding="utf-8"?>
<ds:datastoreItem xmlns:ds="http://schemas.openxmlformats.org/officeDocument/2006/customXml" ds:itemID="{7F56C88B-1AF2-4E02-8472-BEF17A10ED6A}">
  <ds:schemaRefs>
    <ds:schemaRef ds:uri="ESRI.ArcGIS.Mapping.OfficeIntegration.PowerPointInfo"/>
  </ds:schemaRefs>
</ds:datastoreItem>
</file>

<file path=customXml/itemProps272.xml><?xml version="1.0" encoding="utf-8"?>
<ds:datastoreItem xmlns:ds="http://schemas.openxmlformats.org/officeDocument/2006/customXml" ds:itemID="{082B93CD-2657-4D61-AB93-A511CEB684DA}">
  <ds:schemaRefs>
    <ds:schemaRef ds:uri="ESRI.ArcGIS.Mapping.OfficeIntegration.PowerPointInfo"/>
  </ds:schemaRefs>
</ds:datastoreItem>
</file>

<file path=customXml/itemProps273.xml><?xml version="1.0" encoding="utf-8"?>
<ds:datastoreItem xmlns:ds="http://schemas.openxmlformats.org/officeDocument/2006/customXml" ds:itemID="{AE6541F9-3D17-4493-9FE9-40301E287B84}">
  <ds:schemaRefs>
    <ds:schemaRef ds:uri="ESRI.ArcGIS.Mapping.OfficeIntegration.PowerPointInfo"/>
  </ds:schemaRefs>
</ds:datastoreItem>
</file>

<file path=customXml/itemProps274.xml><?xml version="1.0" encoding="utf-8"?>
<ds:datastoreItem xmlns:ds="http://schemas.openxmlformats.org/officeDocument/2006/customXml" ds:itemID="{9B8BBC3D-2013-4328-B256-B1EA73454CE3}">
  <ds:schemaRefs>
    <ds:schemaRef ds:uri="ESRI.ArcGIS.Mapping.OfficeIntegration.PowerPointInfo"/>
  </ds:schemaRefs>
</ds:datastoreItem>
</file>

<file path=customXml/itemProps275.xml><?xml version="1.0" encoding="utf-8"?>
<ds:datastoreItem xmlns:ds="http://schemas.openxmlformats.org/officeDocument/2006/customXml" ds:itemID="{EEF151DC-7BCD-44DF-90C3-4A7B8954EA85}">
  <ds:schemaRefs>
    <ds:schemaRef ds:uri="ESRI.ArcGIS.Mapping.OfficeIntegration.PowerPointInfo"/>
  </ds:schemaRefs>
</ds:datastoreItem>
</file>

<file path=customXml/itemProps276.xml><?xml version="1.0" encoding="utf-8"?>
<ds:datastoreItem xmlns:ds="http://schemas.openxmlformats.org/officeDocument/2006/customXml" ds:itemID="{5C90E9EF-407C-46F5-B3DC-2613513FFEE0}">
  <ds:schemaRefs>
    <ds:schemaRef ds:uri="ESRI.ArcGIS.Mapping.OfficeIntegration.PowerPointInfo"/>
  </ds:schemaRefs>
</ds:datastoreItem>
</file>

<file path=customXml/itemProps277.xml><?xml version="1.0" encoding="utf-8"?>
<ds:datastoreItem xmlns:ds="http://schemas.openxmlformats.org/officeDocument/2006/customXml" ds:itemID="{B5C6D6A6-92D9-4AB4-A674-803E86D9697F}">
  <ds:schemaRefs>
    <ds:schemaRef ds:uri="ESRI.ArcGIS.Mapping.OfficeIntegration.PowerPointInfo"/>
  </ds:schemaRefs>
</ds:datastoreItem>
</file>

<file path=customXml/itemProps278.xml><?xml version="1.0" encoding="utf-8"?>
<ds:datastoreItem xmlns:ds="http://schemas.openxmlformats.org/officeDocument/2006/customXml" ds:itemID="{A1C12BDB-5DF9-4EBB-BFA4-21C38F1DB669}">
  <ds:schemaRefs>
    <ds:schemaRef ds:uri="ESRI.ArcGIS.Mapping.OfficeIntegration.PowerPointInfo"/>
  </ds:schemaRefs>
</ds:datastoreItem>
</file>

<file path=customXml/itemProps279.xml><?xml version="1.0" encoding="utf-8"?>
<ds:datastoreItem xmlns:ds="http://schemas.openxmlformats.org/officeDocument/2006/customXml" ds:itemID="{A1D09C03-3896-4CDD-8030-A79B454E7B8C}">
  <ds:schemaRefs>
    <ds:schemaRef ds:uri="ESRI.ArcGIS.Mapping.OfficeIntegration.PowerPointInfo"/>
  </ds:schemaRefs>
</ds:datastoreItem>
</file>

<file path=customXml/itemProps28.xml><?xml version="1.0" encoding="utf-8"?>
<ds:datastoreItem xmlns:ds="http://schemas.openxmlformats.org/officeDocument/2006/customXml" ds:itemID="{B1B18F76-E385-4549-9287-905E3E64AC43}">
  <ds:schemaRefs>
    <ds:schemaRef ds:uri="ESRI.ArcGIS.Mapping.OfficeIntegration.PowerPointInfo"/>
  </ds:schemaRefs>
</ds:datastoreItem>
</file>

<file path=customXml/itemProps280.xml><?xml version="1.0" encoding="utf-8"?>
<ds:datastoreItem xmlns:ds="http://schemas.openxmlformats.org/officeDocument/2006/customXml" ds:itemID="{C288CA6F-7169-4686-989A-FD12DCAC93D8}">
  <ds:schemaRefs>
    <ds:schemaRef ds:uri="ESRI.ArcGIS.Mapping.OfficeIntegration.PowerPointInfo"/>
  </ds:schemaRefs>
</ds:datastoreItem>
</file>

<file path=customXml/itemProps281.xml><?xml version="1.0" encoding="utf-8"?>
<ds:datastoreItem xmlns:ds="http://schemas.openxmlformats.org/officeDocument/2006/customXml" ds:itemID="{6C37FAE5-86FA-46F8-88AA-166C4B4FBABB}">
  <ds:schemaRefs>
    <ds:schemaRef ds:uri="ESRI.ArcGIS.Mapping.OfficeIntegration.PowerPointInfo"/>
  </ds:schemaRefs>
</ds:datastoreItem>
</file>

<file path=customXml/itemProps282.xml><?xml version="1.0" encoding="utf-8"?>
<ds:datastoreItem xmlns:ds="http://schemas.openxmlformats.org/officeDocument/2006/customXml" ds:itemID="{881A9C14-6069-4094-840D-F02545B3FF0B}">
  <ds:schemaRefs>
    <ds:schemaRef ds:uri="ESRI.ArcGIS.Mapping.OfficeIntegration.PowerPointInfo"/>
  </ds:schemaRefs>
</ds:datastoreItem>
</file>

<file path=customXml/itemProps283.xml><?xml version="1.0" encoding="utf-8"?>
<ds:datastoreItem xmlns:ds="http://schemas.openxmlformats.org/officeDocument/2006/customXml" ds:itemID="{2ACC6895-794E-4F5A-81C3-7D17ED3E3932}">
  <ds:schemaRefs>
    <ds:schemaRef ds:uri="ESRI.ArcGIS.Mapping.OfficeIntegration.PowerPointInfo"/>
  </ds:schemaRefs>
</ds:datastoreItem>
</file>

<file path=customXml/itemProps284.xml><?xml version="1.0" encoding="utf-8"?>
<ds:datastoreItem xmlns:ds="http://schemas.openxmlformats.org/officeDocument/2006/customXml" ds:itemID="{7A8E7997-5D79-4B62-96B5-DBC59ABE451D}">
  <ds:schemaRefs>
    <ds:schemaRef ds:uri="ESRI.ArcGIS.Mapping.OfficeIntegration.PowerPointInfo"/>
  </ds:schemaRefs>
</ds:datastoreItem>
</file>

<file path=customXml/itemProps285.xml><?xml version="1.0" encoding="utf-8"?>
<ds:datastoreItem xmlns:ds="http://schemas.openxmlformats.org/officeDocument/2006/customXml" ds:itemID="{4840EBCA-FDAC-4E56-9032-F179C863483A}">
  <ds:schemaRefs>
    <ds:schemaRef ds:uri="ESRI.ArcGIS.Mapping.OfficeIntegration.PowerPointInfo"/>
  </ds:schemaRefs>
</ds:datastoreItem>
</file>

<file path=customXml/itemProps286.xml><?xml version="1.0" encoding="utf-8"?>
<ds:datastoreItem xmlns:ds="http://schemas.openxmlformats.org/officeDocument/2006/customXml" ds:itemID="{CF070C72-0FCE-40D8-8547-67B4A00339BC}">
  <ds:schemaRefs>
    <ds:schemaRef ds:uri="ESRI.ArcGIS.Mapping.OfficeIntegration.PowerPointInfo"/>
  </ds:schemaRefs>
</ds:datastoreItem>
</file>

<file path=customXml/itemProps287.xml><?xml version="1.0" encoding="utf-8"?>
<ds:datastoreItem xmlns:ds="http://schemas.openxmlformats.org/officeDocument/2006/customXml" ds:itemID="{FD533CFE-BEBC-4AA8-85DE-6A765F627CB1}">
  <ds:schemaRefs>
    <ds:schemaRef ds:uri="ESRI.ArcGIS.Mapping.OfficeIntegration.PowerPointInfo"/>
  </ds:schemaRefs>
</ds:datastoreItem>
</file>

<file path=customXml/itemProps288.xml><?xml version="1.0" encoding="utf-8"?>
<ds:datastoreItem xmlns:ds="http://schemas.openxmlformats.org/officeDocument/2006/customXml" ds:itemID="{013111C4-4C75-460C-BA5E-67258C63011E}">
  <ds:schemaRefs>
    <ds:schemaRef ds:uri="ESRI.ArcGIS.Mapping.OfficeIntegration.PowerPointInfo"/>
  </ds:schemaRefs>
</ds:datastoreItem>
</file>

<file path=customXml/itemProps289.xml><?xml version="1.0" encoding="utf-8"?>
<ds:datastoreItem xmlns:ds="http://schemas.openxmlformats.org/officeDocument/2006/customXml" ds:itemID="{38C2770E-58E8-4EA3-9006-BB2617263727}">
  <ds:schemaRefs>
    <ds:schemaRef ds:uri="ESRI.ArcGIS.Mapping.OfficeIntegration.PowerPointInfo"/>
  </ds:schemaRefs>
</ds:datastoreItem>
</file>

<file path=customXml/itemProps29.xml><?xml version="1.0" encoding="utf-8"?>
<ds:datastoreItem xmlns:ds="http://schemas.openxmlformats.org/officeDocument/2006/customXml" ds:itemID="{7DF254DA-257D-4433-858D-A42C4A53007C}">
  <ds:schemaRefs>
    <ds:schemaRef ds:uri="ESRI.ArcGIS.Mapping.OfficeIntegration.PowerPointInfo"/>
  </ds:schemaRefs>
</ds:datastoreItem>
</file>

<file path=customXml/itemProps290.xml><?xml version="1.0" encoding="utf-8"?>
<ds:datastoreItem xmlns:ds="http://schemas.openxmlformats.org/officeDocument/2006/customXml" ds:itemID="{1A616C24-D446-4605-82B4-A095943D1EEC}">
  <ds:schemaRefs>
    <ds:schemaRef ds:uri="ESRI.ArcGIS.Mapping.OfficeIntegration.PowerPointInfo"/>
  </ds:schemaRefs>
</ds:datastoreItem>
</file>

<file path=customXml/itemProps291.xml><?xml version="1.0" encoding="utf-8"?>
<ds:datastoreItem xmlns:ds="http://schemas.openxmlformats.org/officeDocument/2006/customXml" ds:itemID="{7C2CBAAE-7F55-4344-9060-3E3F48F0D20C}">
  <ds:schemaRefs>
    <ds:schemaRef ds:uri="ESRI.ArcGIS.Mapping.OfficeIntegration.PowerPointInfo"/>
  </ds:schemaRefs>
</ds:datastoreItem>
</file>

<file path=customXml/itemProps292.xml><?xml version="1.0" encoding="utf-8"?>
<ds:datastoreItem xmlns:ds="http://schemas.openxmlformats.org/officeDocument/2006/customXml" ds:itemID="{5187591B-ADA8-47A6-B758-28E6314B9D89}">
  <ds:schemaRefs>
    <ds:schemaRef ds:uri="ESRI.ArcGIS.Mapping.OfficeIntegration.PowerPointInfo"/>
  </ds:schemaRefs>
</ds:datastoreItem>
</file>

<file path=customXml/itemProps3.xml><?xml version="1.0" encoding="utf-8"?>
<ds:datastoreItem xmlns:ds="http://schemas.openxmlformats.org/officeDocument/2006/customXml" ds:itemID="{602D3FE7-E0EA-4B2F-B69F-9AABE9DF4B1D}">
  <ds:schemaRefs>
    <ds:schemaRef ds:uri="ESRI.ArcGIS.Mapping.OfficeIntegration.PowerPointInfo"/>
  </ds:schemaRefs>
</ds:datastoreItem>
</file>

<file path=customXml/itemProps30.xml><?xml version="1.0" encoding="utf-8"?>
<ds:datastoreItem xmlns:ds="http://schemas.openxmlformats.org/officeDocument/2006/customXml" ds:itemID="{5E682848-A98F-4C4F-BA0D-4E68D4050151}">
  <ds:schemaRefs>
    <ds:schemaRef ds:uri="ESRI.ArcGIS.Mapping.OfficeIntegration.PowerPointInfo"/>
  </ds:schemaRefs>
</ds:datastoreItem>
</file>

<file path=customXml/itemProps31.xml><?xml version="1.0" encoding="utf-8"?>
<ds:datastoreItem xmlns:ds="http://schemas.openxmlformats.org/officeDocument/2006/customXml" ds:itemID="{D62BB653-D8C8-445C-967C-8DAE1263EDFF}">
  <ds:schemaRefs>
    <ds:schemaRef ds:uri="ESRI.ArcGIS.Mapping.OfficeIntegration.PowerPointInfo"/>
  </ds:schemaRefs>
</ds:datastoreItem>
</file>

<file path=customXml/itemProps32.xml><?xml version="1.0" encoding="utf-8"?>
<ds:datastoreItem xmlns:ds="http://schemas.openxmlformats.org/officeDocument/2006/customXml" ds:itemID="{C32D027C-2399-4428-80DF-870913C690F0}">
  <ds:schemaRefs>
    <ds:schemaRef ds:uri="ESRI.ArcGIS.Mapping.OfficeIntegration.PowerPointInfo"/>
  </ds:schemaRefs>
</ds:datastoreItem>
</file>

<file path=customXml/itemProps33.xml><?xml version="1.0" encoding="utf-8"?>
<ds:datastoreItem xmlns:ds="http://schemas.openxmlformats.org/officeDocument/2006/customXml" ds:itemID="{93EC7834-EB51-4696-9FEB-1072284A45E1}">
  <ds:schemaRefs>
    <ds:schemaRef ds:uri="ESRI.ArcGIS.Mapping.OfficeIntegration.PowerPointInfo"/>
  </ds:schemaRefs>
</ds:datastoreItem>
</file>

<file path=customXml/itemProps34.xml><?xml version="1.0" encoding="utf-8"?>
<ds:datastoreItem xmlns:ds="http://schemas.openxmlformats.org/officeDocument/2006/customXml" ds:itemID="{21D00773-FE78-4C70-83DA-A8C5B07FB31F}">
  <ds:schemaRefs>
    <ds:schemaRef ds:uri="ESRI.ArcGIS.Mapping.OfficeIntegration.PowerPointInfo"/>
  </ds:schemaRefs>
</ds:datastoreItem>
</file>

<file path=customXml/itemProps35.xml><?xml version="1.0" encoding="utf-8"?>
<ds:datastoreItem xmlns:ds="http://schemas.openxmlformats.org/officeDocument/2006/customXml" ds:itemID="{9564E4B6-302E-43EE-8479-63751A8E054B}">
  <ds:schemaRefs>
    <ds:schemaRef ds:uri="ESRI.ArcGIS.Mapping.OfficeIntegration.PowerPointInfo"/>
  </ds:schemaRefs>
</ds:datastoreItem>
</file>

<file path=customXml/itemProps36.xml><?xml version="1.0" encoding="utf-8"?>
<ds:datastoreItem xmlns:ds="http://schemas.openxmlformats.org/officeDocument/2006/customXml" ds:itemID="{8FAF3C9D-C15E-4BF7-B1DE-ABF75D3CB932}">
  <ds:schemaRefs>
    <ds:schemaRef ds:uri="ESRI.ArcGIS.Mapping.OfficeIntegration.PowerPointInfo"/>
  </ds:schemaRefs>
</ds:datastoreItem>
</file>

<file path=customXml/itemProps37.xml><?xml version="1.0" encoding="utf-8"?>
<ds:datastoreItem xmlns:ds="http://schemas.openxmlformats.org/officeDocument/2006/customXml" ds:itemID="{0199EEC2-0F46-4218-96B5-85F003D4BC90}">
  <ds:schemaRefs>
    <ds:schemaRef ds:uri="ESRI.ArcGIS.Mapping.OfficeIntegration.PowerPointInfo"/>
  </ds:schemaRefs>
</ds:datastoreItem>
</file>

<file path=customXml/itemProps38.xml><?xml version="1.0" encoding="utf-8"?>
<ds:datastoreItem xmlns:ds="http://schemas.openxmlformats.org/officeDocument/2006/customXml" ds:itemID="{84B909C2-E0CB-49AF-84F5-8CE3F6CF10ED}">
  <ds:schemaRefs>
    <ds:schemaRef ds:uri="ESRI.ArcGIS.Mapping.OfficeIntegration.PowerPointInfo"/>
  </ds:schemaRefs>
</ds:datastoreItem>
</file>

<file path=customXml/itemProps39.xml><?xml version="1.0" encoding="utf-8"?>
<ds:datastoreItem xmlns:ds="http://schemas.openxmlformats.org/officeDocument/2006/customXml" ds:itemID="{E69FA83F-2E3D-4085-92C4-ACABD1FA7AB6}">
  <ds:schemaRefs>
    <ds:schemaRef ds:uri="ESRI.ArcGIS.Mapping.OfficeIntegration.PowerPointInfo"/>
  </ds:schemaRefs>
</ds:datastoreItem>
</file>

<file path=customXml/itemProps4.xml><?xml version="1.0" encoding="utf-8"?>
<ds:datastoreItem xmlns:ds="http://schemas.openxmlformats.org/officeDocument/2006/customXml" ds:itemID="{8A382D29-9DB7-4B6C-8243-F756F0750C22}">
  <ds:schemaRefs>
    <ds:schemaRef ds:uri="ESRI.ArcGIS.Mapping.OfficeIntegration.PowerPointInfo"/>
  </ds:schemaRefs>
</ds:datastoreItem>
</file>

<file path=customXml/itemProps40.xml><?xml version="1.0" encoding="utf-8"?>
<ds:datastoreItem xmlns:ds="http://schemas.openxmlformats.org/officeDocument/2006/customXml" ds:itemID="{3B8329A4-26D2-4D07-93E8-BBDCECFB9EEC}">
  <ds:schemaRefs>
    <ds:schemaRef ds:uri="ESRI.ArcGIS.Mapping.OfficeIntegration.PowerPointInfo"/>
  </ds:schemaRefs>
</ds:datastoreItem>
</file>

<file path=customXml/itemProps41.xml><?xml version="1.0" encoding="utf-8"?>
<ds:datastoreItem xmlns:ds="http://schemas.openxmlformats.org/officeDocument/2006/customXml" ds:itemID="{A29D75EF-1140-4BBD-8712-CBE84586A132}">
  <ds:schemaRefs>
    <ds:schemaRef ds:uri="ESRI.ArcGIS.Mapping.OfficeIntegration.PowerPointInfo"/>
  </ds:schemaRefs>
</ds:datastoreItem>
</file>

<file path=customXml/itemProps42.xml><?xml version="1.0" encoding="utf-8"?>
<ds:datastoreItem xmlns:ds="http://schemas.openxmlformats.org/officeDocument/2006/customXml" ds:itemID="{B1687ADA-9999-483C-9119-8E7A926E1E7B}">
  <ds:schemaRefs>
    <ds:schemaRef ds:uri="ESRI.ArcGIS.Mapping.OfficeIntegration.PowerPointInfo"/>
  </ds:schemaRefs>
</ds:datastoreItem>
</file>

<file path=customXml/itemProps43.xml><?xml version="1.0" encoding="utf-8"?>
<ds:datastoreItem xmlns:ds="http://schemas.openxmlformats.org/officeDocument/2006/customXml" ds:itemID="{CCB12395-D4A7-429C-81AA-E5465595A4FD}">
  <ds:schemaRefs>
    <ds:schemaRef ds:uri="ESRI.ArcGIS.Mapping.OfficeIntegration.PowerPointInfo"/>
  </ds:schemaRefs>
</ds:datastoreItem>
</file>

<file path=customXml/itemProps44.xml><?xml version="1.0" encoding="utf-8"?>
<ds:datastoreItem xmlns:ds="http://schemas.openxmlformats.org/officeDocument/2006/customXml" ds:itemID="{EAF11B8D-0F05-494F-8192-79EEE8E23631}">
  <ds:schemaRefs>
    <ds:schemaRef ds:uri="ESRI.ArcGIS.Mapping.OfficeIntegration.PowerPointInfo"/>
  </ds:schemaRefs>
</ds:datastoreItem>
</file>

<file path=customXml/itemProps45.xml><?xml version="1.0" encoding="utf-8"?>
<ds:datastoreItem xmlns:ds="http://schemas.openxmlformats.org/officeDocument/2006/customXml" ds:itemID="{D78AED5F-716C-4BFA-B1A3-414B90F2E14B}">
  <ds:schemaRefs>
    <ds:schemaRef ds:uri="ESRI.ArcGIS.Mapping.OfficeIntegration.PowerPointInfo"/>
  </ds:schemaRefs>
</ds:datastoreItem>
</file>

<file path=customXml/itemProps46.xml><?xml version="1.0" encoding="utf-8"?>
<ds:datastoreItem xmlns:ds="http://schemas.openxmlformats.org/officeDocument/2006/customXml" ds:itemID="{927E4728-5D2E-43D2-8A8D-FACBF24F127E}">
  <ds:schemaRefs>
    <ds:schemaRef ds:uri="ESRI.ArcGIS.Mapping.OfficeIntegration.PowerPointInfo"/>
  </ds:schemaRefs>
</ds:datastoreItem>
</file>

<file path=customXml/itemProps47.xml><?xml version="1.0" encoding="utf-8"?>
<ds:datastoreItem xmlns:ds="http://schemas.openxmlformats.org/officeDocument/2006/customXml" ds:itemID="{F6AB9088-8577-4BBD-AAD3-FE2FE84D5369}">
  <ds:schemaRefs>
    <ds:schemaRef ds:uri="ESRI.ArcGIS.Mapping.OfficeIntegration.PowerPointInfo"/>
  </ds:schemaRefs>
</ds:datastoreItem>
</file>

<file path=customXml/itemProps48.xml><?xml version="1.0" encoding="utf-8"?>
<ds:datastoreItem xmlns:ds="http://schemas.openxmlformats.org/officeDocument/2006/customXml" ds:itemID="{C2366280-B861-495B-9526-736526FBBCD2}">
  <ds:schemaRefs>
    <ds:schemaRef ds:uri="ESRI.ArcGIS.Mapping.OfficeIntegration.PowerPointInfo"/>
  </ds:schemaRefs>
</ds:datastoreItem>
</file>

<file path=customXml/itemProps49.xml><?xml version="1.0" encoding="utf-8"?>
<ds:datastoreItem xmlns:ds="http://schemas.openxmlformats.org/officeDocument/2006/customXml" ds:itemID="{E810F48A-C384-4B3C-BEAA-4710119251B9}">
  <ds:schemaRefs>
    <ds:schemaRef ds:uri="ESRI.ArcGIS.Mapping.OfficeIntegration.PowerPointInfo"/>
  </ds:schemaRefs>
</ds:datastoreItem>
</file>

<file path=customXml/itemProps5.xml><?xml version="1.0" encoding="utf-8"?>
<ds:datastoreItem xmlns:ds="http://schemas.openxmlformats.org/officeDocument/2006/customXml" ds:itemID="{4A0C5BA7-01D0-4200-978D-0F590C4931F6}">
  <ds:schemaRefs>
    <ds:schemaRef ds:uri="ESRI.ArcGIS.Mapping.OfficeIntegration.PowerPointInfo"/>
  </ds:schemaRefs>
</ds:datastoreItem>
</file>

<file path=customXml/itemProps50.xml><?xml version="1.0" encoding="utf-8"?>
<ds:datastoreItem xmlns:ds="http://schemas.openxmlformats.org/officeDocument/2006/customXml" ds:itemID="{38E509D3-2D5F-4F10-9468-016F85F6145B}">
  <ds:schemaRefs>
    <ds:schemaRef ds:uri="ESRI.ArcGIS.Mapping.OfficeIntegration.PowerPointInfo"/>
  </ds:schemaRefs>
</ds:datastoreItem>
</file>

<file path=customXml/itemProps51.xml><?xml version="1.0" encoding="utf-8"?>
<ds:datastoreItem xmlns:ds="http://schemas.openxmlformats.org/officeDocument/2006/customXml" ds:itemID="{08AFCF95-B21E-4BAA-824D-0FE08B8F4328}">
  <ds:schemaRefs>
    <ds:schemaRef ds:uri="ESRI.ArcGIS.Mapping.OfficeIntegration.PowerPointInfo"/>
  </ds:schemaRefs>
</ds:datastoreItem>
</file>

<file path=customXml/itemProps52.xml><?xml version="1.0" encoding="utf-8"?>
<ds:datastoreItem xmlns:ds="http://schemas.openxmlformats.org/officeDocument/2006/customXml" ds:itemID="{805F037B-6D5C-43E7-80F4-78BF4B63FF43}">
  <ds:schemaRefs>
    <ds:schemaRef ds:uri="ESRI.ArcGIS.Mapping.OfficeIntegration.PowerPointInfo"/>
  </ds:schemaRefs>
</ds:datastoreItem>
</file>

<file path=customXml/itemProps53.xml><?xml version="1.0" encoding="utf-8"?>
<ds:datastoreItem xmlns:ds="http://schemas.openxmlformats.org/officeDocument/2006/customXml" ds:itemID="{C4873A6B-F8DF-4AED-9C48-68835D3D12FE}">
  <ds:schemaRefs>
    <ds:schemaRef ds:uri="ESRI.ArcGIS.Mapping.OfficeIntegration.PowerPointInfo"/>
  </ds:schemaRefs>
</ds:datastoreItem>
</file>

<file path=customXml/itemProps54.xml><?xml version="1.0" encoding="utf-8"?>
<ds:datastoreItem xmlns:ds="http://schemas.openxmlformats.org/officeDocument/2006/customXml" ds:itemID="{3D098B9E-C192-4B52-A215-1C9273D746AD}">
  <ds:schemaRefs>
    <ds:schemaRef ds:uri="ESRI.ArcGIS.Mapping.OfficeIntegration.PowerPointInfo"/>
  </ds:schemaRefs>
</ds:datastoreItem>
</file>

<file path=customXml/itemProps55.xml><?xml version="1.0" encoding="utf-8"?>
<ds:datastoreItem xmlns:ds="http://schemas.openxmlformats.org/officeDocument/2006/customXml" ds:itemID="{73BA58FA-939F-43CD-91B4-DA9D1FC5F214}">
  <ds:schemaRefs>
    <ds:schemaRef ds:uri="ESRI.ArcGIS.Mapping.OfficeIntegration.PowerPointInfo"/>
  </ds:schemaRefs>
</ds:datastoreItem>
</file>

<file path=customXml/itemProps56.xml><?xml version="1.0" encoding="utf-8"?>
<ds:datastoreItem xmlns:ds="http://schemas.openxmlformats.org/officeDocument/2006/customXml" ds:itemID="{F9CF22FE-9F8F-420F-9E9A-8124377E1EE9}">
  <ds:schemaRefs>
    <ds:schemaRef ds:uri="ESRI.ArcGIS.Mapping.OfficeIntegration.PowerPointInfo"/>
  </ds:schemaRefs>
</ds:datastoreItem>
</file>

<file path=customXml/itemProps57.xml><?xml version="1.0" encoding="utf-8"?>
<ds:datastoreItem xmlns:ds="http://schemas.openxmlformats.org/officeDocument/2006/customXml" ds:itemID="{A73299A9-858A-474D-BED1-56016C57D22D}">
  <ds:schemaRefs>
    <ds:schemaRef ds:uri="ESRI.ArcGIS.Mapping.OfficeIntegration.PowerPointInfo"/>
  </ds:schemaRefs>
</ds:datastoreItem>
</file>

<file path=customXml/itemProps58.xml><?xml version="1.0" encoding="utf-8"?>
<ds:datastoreItem xmlns:ds="http://schemas.openxmlformats.org/officeDocument/2006/customXml" ds:itemID="{E9712B05-BCDE-45FF-A79C-832303E08AE2}">
  <ds:schemaRefs>
    <ds:schemaRef ds:uri="ESRI.ArcGIS.Mapping.OfficeIntegration.PowerPointInfo"/>
  </ds:schemaRefs>
</ds:datastoreItem>
</file>

<file path=customXml/itemProps59.xml><?xml version="1.0" encoding="utf-8"?>
<ds:datastoreItem xmlns:ds="http://schemas.openxmlformats.org/officeDocument/2006/customXml" ds:itemID="{02E3A5CE-7F02-4491-A863-7EBA496A9ED4}">
  <ds:schemaRefs>
    <ds:schemaRef ds:uri="ESRI.ArcGIS.Mapping.OfficeIntegration.PowerPointInfo"/>
  </ds:schemaRefs>
</ds:datastoreItem>
</file>

<file path=customXml/itemProps6.xml><?xml version="1.0" encoding="utf-8"?>
<ds:datastoreItem xmlns:ds="http://schemas.openxmlformats.org/officeDocument/2006/customXml" ds:itemID="{7B800F9F-FBDF-4214-A766-F92E6CD3FDB8}">
  <ds:schemaRefs>
    <ds:schemaRef ds:uri="ESRI.ArcGIS.Mapping.OfficeIntegration.PowerPointInfo"/>
  </ds:schemaRefs>
</ds:datastoreItem>
</file>

<file path=customXml/itemProps60.xml><?xml version="1.0" encoding="utf-8"?>
<ds:datastoreItem xmlns:ds="http://schemas.openxmlformats.org/officeDocument/2006/customXml" ds:itemID="{5F6E6AB7-FFCB-4DDE-9A8A-891CE07C0599}">
  <ds:schemaRefs>
    <ds:schemaRef ds:uri="ESRI.ArcGIS.Mapping.OfficeIntegration.PowerPointInfo"/>
  </ds:schemaRefs>
</ds:datastoreItem>
</file>

<file path=customXml/itemProps61.xml><?xml version="1.0" encoding="utf-8"?>
<ds:datastoreItem xmlns:ds="http://schemas.openxmlformats.org/officeDocument/2006/customXml" ds:itemID="{2DD3EB10-B41E-4383-8D8D-8A75B1F4AF1F}">
  <ds:schemaRefs>
    <ds:schemaRef ds:uri="ESRI.ArcGIS.Mapping.OfficeIntegration.PowerPointInfo"/>
  </ds:schemaRefs>
</ds:datastoreItem>
</file>

<file path=customXml/itemProps62.xml><?xml version="1.0" encoding="utf-8"?>
<ds:datastoreItem xmlns:ds="http://schemas.openxmlformats.org/officeDocument/2006/customXml" ds:itemID="{BDE45226-2E43-4ECB-B141-F24F939F145F}">
  <ds:schemaRefs>
    <ds:schemaRef ds:uri="ESRI.ArcGIS.Mapping.OfficeIntegration.PowerPointInfo"/>
  </ds:schemaRefs>
</ds:datastoreItem>
</file>

<file path=customXml/itemProps63.xml><?xml version="1.0" encoding="utf-8"?>
<ds:datastoreItem xmlns:ds="http://schemas.openxmlformats.org/officeDocument/2006/customXml" ds:itemID="{7767D59C-CF59-43A1-9D3C-4848026E5865}">
  <ds:schemaRefs>
    <ds:schemaRef ds:uri="ESRI.ArcGIS.Mapping.OfficeIntegration.PowerPointInfo"/>
  </ds:schemaRefs>
</ds:datastoreItem>
</file>

<file path=customXml/itemProps64.xml><?xml version="1.0" encoding="utf-8"?>
<ds:datastoreItem xmlns:ds="http://schemas.openxmlformats.org/officeDocument/2006/customXml" ds:itemID="{210B2793-9247-4933-A417-E43F87D4AD8A}">
  <ds:schemaRefs>
    <ds:schemaRef ds:uri="ESRI.ArcGIS.Mapping.OfficeIntegration.PowerPointInfo"/>
  </ds:schemaRefs>
</ds:datastoreItem>
</file>

<file path=customXml/itemProps65.xml><?xml version="1.0" encoding="utf-8"?>
<ds:datastoreItem xmlns:ds="http://schemas.openxmlformats.org/officeDocument/2006/customXml" ds:itemID="{5AAF83E6-03A3-421D-A636-BBD017C93BAD}">
  <ds:schemaRefs>
    <ds:schemaRef ds:uri="ESRI.ArcGIS.Mapping.OfficeIntegration.PowerPointInfo"/>
  </ds:schemaRefs>
</ds:datastoreItem>
</file>

<file path=customXml/itemProps66.xml><?xml version="1.0" encoding="utf-8"?>
<ds:datastoreItem xmlns:ds="http://schemas.openxmlformats.org/officeDocument/2006/customXml" ds:itemID="{6688E01F-216C-47AA-BC31-968D59A2B475}">
  <ds:schemaRefs>
    <ds:schemaRef ds:uri="ESRI.ArcGIS.Mapping.OfficeIntegration.PowerPointInfo"/>
  </ds:schemaRefs>
</ds:datastoreItem>
</file>

<file path=customXml/itemProps67.xml><?xml version="1.0" encoding="utf-8"?>
<ds:datastoreItem xmlns:ds="http://schemas.openxmlformats.org/officeDocument/2006/customXml" ds:itemID="{DABBF216-9B22-4175-A53B-3AE2EFD6A8FF}">
  <ds:schemaRefs>
    <ds:schemaRef ds:uri="ESRI.ArcGIS.Mapping.OfficeIntegration.PowerPointInfo"/>
  </ds:schemaRefs>
</ds:datastoreItem>
</file>

<file path=customXml/itemProps68.xml><?xml version="1.0" encoding="utf-8"?>
<ds:datastoreItem xmlns:ds="http://schemas.openxmlformats.org/officeDocument/2006/customXml" ds:itemID="{A55FD531-4EA5-410C-A013-77576B85676C}">
  <ds:schemaRefs>
    <ds:schemaRef ds:uri="ESRI.ArcGIS.Mapping.OfficeIntegration.PowerPointInfo"/>
  </ds:schemaRefs>
</ds:datastoreItem>
</file>

<file path=customXml/itemProps69.xml><?xml version="1.0" encoding="utf-8"?>
<ds:datastoreItem xmlns:ds="http://schemas.openxmlformats.org/officeDocument/2006/customXml" ds:itemID="{CCA26DC9-7EFC-41E9-9CCA-2681EC3E3C21}">
  <ds:schemaRefs>
    <ds:schemaRef ds:uri="ESRI.ArcGIS.Mapping.OfficeIntegration.PowerPointInfo"/>
  </ds:schemaRefs>
</ds:datastoreItem>
</file>

<file path=customXml/itemProps7.xml><?xml version="1.0" encoding="utf-8"?>
<ds:datastoreItem xmlns:ds="http://schemas.openxmlformats.org/officeDocument/2006/customXml" ds:itemID="{C132EE95-DDA2-4D7C-B985-CD8168752794}">
  <ds:schemaRefs>
    <ds:schemaRef ds:uri="ESRI.ArcGIS.Mapping.OfficeIntegration.PowerPointInfo"/>
  </ds:schemaRefs>
</ds:datastoreItem>
</file>

<file path=customXml/itemProps70.xml><?xml version="1.0" encoding="utf-8"?>
<ds:datastoreItem xmlns:ds="http://schemas.openxmlformats.org/officeDocument/2006/customXml" ds:itemID="{8D309117-F308-4C20-9974-D264C42BE26C}">
  <ds:schemaRefs>
    <ds:schemaRef ds:uri="ESRI.ArcGIS.Mapping.OfficeIntegration.PowerPointInfo"/>
  </ds:schemaRefs>
</ds:datastoreItem>
</file>

<file path=customXml/itemProps71.xml><?xml version="1.0" encoding="utf-8"?>
<ds:datastoreItem xmlns:ds="http://schemas.openxmlformats.org/officeDocument/2006/customXml" ds:itemID="{418127C6-865F-44E5-890E-066AD380F0EB}">
  <ds:schemaRefs>
    <ds:schemaRef ds:uri="ESRI.ArcGIS.Mapping.OfficeIntegration.PowerPointInfo"/>
  </ds:schemaRefs>
</ds:datastoreItem>
</file>

<file path=customXml/itemProps72.xml><?xml version="1.0" encoding="utf-8"?>
<ds:datastoreItem xmlns:ds="http://schemas.openxmlformats.org/officeDocument/2006/customXml" ds:itemID="{93F02815-9C58-4866-84C2-AEEFBD8DD523}">
  <ds:schemaRefs>
    <ds:schemaRef ds:uri="ESRI.ArcGIS.Mapping.OfficeIntegration.PowerPointInfo"/>
  </ds:schemaRefs>
</ds:datastoreItem>
</file>

<file path=customXml/itemProps73.xml><?xml version="1.0" encoding="utf-8"?>
<ds:datastoreItem xmlns:ds="http://schemas.openxmlformats.org/officeDocument/2006/customXml" ds:itemID="{706547CB-E946-4CD2-A8FE-7B5DE416EB0A}">
  <ds:schemaRefs>
    <ds:schemaRef ds:uri="ESRI.ArcGIS.Mapping.OfficeIntegration.PowerPointInfo"/>
  </ds:schemaRefs>
</ds:datastoreItem>
</file>

<file path=customXml/itemProps74.xml><?xml version="1.0" encoding="utf-8"?>
<ds:datastoreItem xmlns:ds="http://schemas.openxmlformats.org/officeDocument/2006/customXml" ds:itemID="{87D65E83-0FA9-4F50-97E2-C27CBF5B172B}">
  <ds:schemaRefs>
    <ds:schemaRef ds:uri="ESRI.ArcGIS.Mapping.OfficeIntegration.PowerPointInfo"/>
  </ds:schemaRefs>
</ds:datastoreItem>
</file>

<file path=customXml/itemProps75.xml><?xml version="1.0" encoding="utf-8"?>
<ds:datastoreItem xmlns:ds="http://schemas.openxmlformats.org/officeDocument/2006/customXml" ds:itemID="{0AFBEFFB-E86E-4D2A-8A19-2A361B1B5A43}">
  <ds:schemaRefs>
    <ds:schemaRef ds:uri="ESRI.ArcGIS.Mapping.OfficeIntegration.PowerPointInfo"/>
  </ds:schemaRefs>
</ds:datastoreItem>
</file>

<file path=customXml/itemProps76.xml><?xml version="1.0" encoding="utf-8"?>
<ds:datastoreItem xmlns:ds="http://schemas.openxmlformats.org/officeDocument/2006/customXml" ds:itemID="{4EEC69CB-55E6-44C0-BBE0-4F4418A0071E}">
  <ds:schemaRefs>
    <ds:schemaRef ds:uri="ESRI.ArcGIS.Mapping.OfficeIntegration.PowerPointInfo"/>
  </ds:schemaRefs>
</ds:datastoreItem>
</file>

<file path=customXml/itemProps77.xml><?xml version="1.0" encoding="utf-8"?>
<ds:datastoreItem xmlns:ds="http://schemas.openxmlformats.org/officeDocument/2006/customXml" ds:itemID="{B7125EE0-B7D9-444E-9C9D-87D3B58A7842}">
  <ds:schemaRefs>
    <ds:schemaRef ds:uri="ESRI.ArcGIS.Mapping.OfficeIntegration.PowerPointInfo"/>
  </ds:schemaRefs>
</ds:datastoreItem>
</file>

<file path=customXml/itemProps78.xml><?xml version="1.0" encoding="utf-8"?>
<ds:datastoreItem xmlns:ds="http://schemas.openxmlformats.org/officeDocument/2006/customXml" ds:itemID="{5B9A83C4-B084-404A-BD8E-779CFCDCC16C}">
  <ds:schemaRefs>
    <ds:schemaRef ds:uri="ESRI.ArcGIS.Mapping.OfficeIntegration.PowerPointInfo"/>
  </ds:schemaRefs>
</ds:datastoreItem>
</file>

<file path=customXml/itemProps79.xml><?xml version="1.0" encoding="utf-8"?>
<ds:datastoreItem xmlns:ds="http://schemas.openxmlformats.org/officeDocument/2006/customXml" ds:itemID="{DAF7054E-B130-4D7A-9DDE-35E0CD5D8812}">
  <ds:schemaRefs>
    <ds:schemaRef ds:uri="ESRI.ArcGIS.Mapping.OfficeIntegration.PowerPointInfo"/>
  </ds:schemaRefs>
</ds:datastoreItem>
</file>

<file path=customXml/itemProps8.xml><?xml version="1.0" encoding="utf-8"?>
<ds:datastoreItem xmlns:ds="http://schemas.openxmlformats.org/officeDocument/2006/customXml" ds:itemID="{5E8074D2-1285-4783-818A-17A46174ED79}">
  <ds:schemaRefs>
    <ds:schemaRef ds:uri="ESRI.ArcGIS.Mapping.OfficeIntegration.PowerPointInfo"/>
  </ds:schemaRefs>
</ds:datastoreItem>
</file>

<file path=customXml/itemProps80.xml><?xml version="1.0" encoding="utf-8"?>
<ds:datastoreItem xmlns:ds="http://schemas.openxmlformats.org/officeDocument/2006/customXml" ds:itemID="{42B45E90-F1B6-476B-A85D-C4750A4F6FED}">
  <ds:schemaRefs>
    <ds:schemaRef ds:uri="ESRI.ArcGIS.Mapping.OfficeIntegration.PowerPointInfo"/>
  </ds:schemaRefs>
</ds:datastoreItem>
</file>

<file path=customXml/itemProps81.xml><?xml version="1.0" encoding="utf-8"?>
<ds:datastoreItem xmlns:ds="http://schemas.openxmlformats.org/officeDocument/2006/customXml" ds:itemID="{83EA7EFE-7A10-4FD0-8B4C-D9846D4EAB03}">
  <ds:schemaRefs>
    <ds:schemaRef ds:uri="ESRI.ArcGIS.Mapping.OfficeIntegration.PowerPointInfo"/>
  </ds:schemaRefs>
</ds:datastoreItem>
</file>

<file path=customXml/itemProps82.xml><?xml version="1.0" encoding="utf-8"?>
<ds:datastoreItem xmlns:ds="http://schemas.openxmlformats.org/officeDocument/2006/customXml" ds:itemID="{E3A81FDE-AA8B-484C-BDD9-7A9DEE628B6E}">
  <ds:schemaRefs>
    <ds:schemaRef ds:uri="ESRI.ArcGIS.Mapping.OfficeIntegration.PowerPointInfo"/>
  </ds:schemaRefs>
</ds:datastoreItem>
</file>

<file path=customXml/itemProps83.xml><?xml version="1.0" encoding="utf-8"?>
<ds:datastoreItem xmlns:ds="http://schemas.openxmlformats.org/officeDocument/2006/customXml" ds:itemID="{4E0C9E78-AB97-45F0-84E4-05353C2A06F0}">
  <ds:schemaRefs>
    <ds:schemaRef ds:uri="ESRI.ArcGIS.Mapping.OfficeIntegration.PowerPointInfo"/>
  </ds:schemaRefs>
</ds:datastoreItem>
</file>

<file path=customXml/itemProps84.xml><?xml version="1.0" encoding="utf-8"?>
<ds:datastoreItem xmlns:ds="http://schemas.openxmlformats.org/officeDocument/2006/customXml" ds:itemID="{F3F60C02-8695-4A1C-823D-7C5E4A3ED80B}">
  <ds:schemaRefs>
    <ds:schemaRef ds:uri="ESRI.ArcGIS.Mapping.OfficeIntegration.PowerPointInfo"/>
  </ds:schemaRefs>
</ds:datastoreItem>
</file>

<file path=customXml/itemProps85.xml><?xml version="1.0" encoding="utf-8"?>
<ds:datastoreItem xmlns:ds="http://schemas.openxmlformats.org/officeDocument/2006/customXml" ds:itemID="{4A07476A-DDF1-48B4-9DAC-33F060A0C862}">
  <ds:schemaRefs>
    <ds:schemaRef ds:uri="ESRI.ArcGIS.Mapping.OfficeIntegration.PowerPointInfo"/>
  </ds:schemaRefs>
</ds:datastoreItem>
</file>

<file path=customXml/itemProps86.xml><?xml version="1.0" encoding="utf-8"?>
<ds:datastoreItem xmlns:ds="http://schemas.openxmlformats.org/officeDocument/2006/customXml" ds:itemID="{128FF25B-4F6F-476E-981E-FB7D2708438F}">
  <ds:schemaRefs>
    <ds:schemaRef ds:uri="ESRI.ArcGIS.Mapping.OfficeIntegration.PowerPointInfo"/>
  </ds:schemaRefs>
</ds:datastoreItem>
</file>

<file path=customXml/itemProps87.xml><?xml version="1.0" encoding="utf-8"?>
<ds:datastoreItem xmlns:ds="http://schemas.openxmlformats.org/officeDocument/2006/customXml" ds:itemID="{4C43F0F4-6466-4FC7-9551-DC572749E306}">
  <ds:schemaRefs>
    <ds:schemaRef ds:uri="ESRI.ArcGIS.Mapping.OfficeIntegration.PowerPointInfo"/>
  </ds:schemaRefs>
</ds:datastoreItem>
</file>

<file path=customXml/itemProps88.xml><?xml version="1.0" encoding="utf-8"?>
<ds:datastoreItem xmlns:ds="http://schemas.openxmlformats.org/officeDocument/2006/customXml" ds:itemID="{4FED17EE-6F2B-41F9-816C-5E89AAC567AC}">
  <ds:schemaRefs>
    <ds:schemaRef ds:uri="ESRI.ArcGIS.Mapping.OfficeIntegration.PowerPointInfo"/>
  </ds:schemaRefs>
</ds:datastoreItem>
</file>

<file path=customXml/itemProps89.xml><?xml version="1.0" encoding="utf-8"?>
<ds:datastoreItem xmlns:ds="http://schemas.openxmlformats.org/officeDocument/2006/customXml" ds:itemID="{9E13A0BA-5345-4034-8246-3F6CF2FD9339}">
  <ds:schemaRefs>
    <ds:schemaRef ds:uri="ESRI.ArcGIS.Mapping.OfficeIntegration.PowerPointInfo"/>
  </ds:schemaRefs>
</ds:datastoreItem>
</file>

<file path=customXml/itemProps9.xml><?xml version="1.0" encoding="utf-8"?>
<ds:datastoreItem xmlns:ds="http://schemas.openxmlformats.org/officeDocument/2006/customXml" ds:itemID="{21863A43-1431-45C0-8EE9-80AFF06A3BA9}">
  <ds:schemaRefs>
    <ds:schemaRef ds:uri="ESRI.ArcGIS.Mapping.OfficeIntegration.PowerPointInfo"/>
  </ds:schemaRefs>
</ds:datastoreItem>
</file>

<file path=customXml/itemProps90.xml><?xml version="1.0" encoding="utf-8"?>
<ds:datastoreItem xmlns:ds="http://schemas.openxmlformats.org/officeDocument/2006/customXml" ds:itemID="{263EFDBB-FD55-488C-8E97-562B94945B78}">
  <ds:schemaRefs>
    <ds:schemaRef ds:uri="ESRI.ArcGIS.Mapping.OfficeIntegration.PowerPointInfo"/>
  </ds:schemaRefs>
</ds:datastoreItem>
</file>

<file path=customXml/itemProps91.xml><?xml version="1.0" encoding="utf-8"?>
<ds:datastoreItem xmlns:ds="http://schemas.openxmlformats.org/officeDocument/2006/customXml" ds:itemID="{015AED78-8C7F-43F2-A594-A57016E241FE}">
  <ds:schemaRefs>
    <ds:schemaRef ds:uri="ESRI.ArcGIS.Mapping.OfficeIntegration.PowerPointInfo"/>
  </ds:schemaRefs>
</ds:datastoreItem>
</file>

<file path=customXml/itemProps92.xml><?xml version="1.0" encoding="utf-8"?>
<ds:datastoreItem xmlns:ds="http://schemas.openxmlformats.org/officeDocument/2006/customXml" ds:itemID="{75E70EAA-D988-4A66-8D06-A71E681C8800}">
  <ds:schemaRefs>
    <ds:schemaRef ds:uri="ESRI.ArcGIS.Mapping.OfficeIntegration.PowerPointInfo"/>
  </ds:schemaRefs>
</ds:datastoreItem>
</file>

<file path=customXml/itemProps93.xml><?xml version="1.0" encoding="utf-8"?>
<ds:datastoreItem xmlns:ds="http://schemas.openxmlformats.org/officeDocument/2006/customXml" ds:itemID="{9F47AF78-2D7E-4559-BACE-4EA369FE5B64}">
  <ds:schemaRefs>
    <ds:schemaRef ds:uri="ESRI.ArcGIS.Mapping.OfficeIntegration.PowerPointInfo"/>
  </ds:schemaRefs>
</ds:datastoreItem>
</file>

<file path=customXml/itemProps94.xml><?xml version="1.0" encoding="utf-8"?>
<ds:datastoreItem xmlns:ds="http://schemas.openxmlformats.org/officeDocument/2006/customXml" ds:itemID="{D4074886-C962-4FE6-BA21-059EF4E0D7F6}">
  <ds:schemaRefs>
    <ds:schemaRef ds:uri="ESRI.ArcGIS.Mapping.OfficeIntegration.PowerPointInfo"/>
  </ds:schemaRefs>
</ds:datastoreItem>
</file>

<file path=customXml/itemProps95.xml><?xml version="1.0" encoding="utf-8"?>
<ds:datastoreItem xmlns:ds="http://schemas.openxmlformats.org/officeDocument/2006/customXml" ds:itemID="{7D22585F-6E4B-4672-9173-0F76A22286AA}">
  <ds:schemaRefs>
    <ds:schemaRef ds:uri="ESRI.ArcGIS.Mapping.OfficeIntegration.PowerPointInfo"/>
  </ds:schemaRefs>
</ds:datastoreItem>
</file>

<file path=customXml/itemProps96.xml><?xml version="1.0" encoding="utf-8"?>
<ds:datastoreItem xmlns:ds="http://schemas.openxmlformats.org/officeDocument/2006/customXml" ds:itemID="{1DFD2458-498D-4A72-8DD0-52D061AC119A}">
  <ds:schemaRefs>
    <ds:schemaRef ds:uri="ESRI.ArcGIS.Mapping.OfficeIntegration.PowerPointInfo"/>
  </ds:schemaRefs>
</ds:datastoreItem>
</file>

<file path=customXml/itemProps97.xml><?xml version="1.0" encoding="utf-8"?>
<ds:datastoreItem xmlns:ds="http://schemas.openxmlformats.org/officeDocument/2006/customXml" ds:itemID="{4DAF3A81-66A5-4D61-968D-10493AC988FF}">
  <ds:schemaRefs>
    <ds:schemaRef ds:uri="ESRI.ArcGIS.Mapping.OfficeIntegration.PowerPointInfo"/>
  </ds:schemaRefs>
</ds:datastoreItem>
</file>

<file path=customXml/itemProps98.xml><?xml version="1.0" encoding="utf-8"?>
<ds:datastoreItem xmlns:ds="http://schemas.openxmlformats.org/officeDocument/2006/customXml" ds:itemID="{7970A912-5FA0-4F9B-AD1D-317E1903C9CB}">
  <ds:schemaRefs>
    <ds:schemaRef ds:uri="ESRI.ArcGIS.Mapping.OfficeIntegration.PowerPointInfo"/>
  </ds:schemaRefs>
</ds:datastoreItem>
</file>

<file path=customXml/itemProps99.xml><?xml version="1.0" encoding="utf-8"?>
<ds:datastoreItem xmlns:ds="http://schemas.openxmlformats.org/officeDocument/2006/customXml" ds:itemID="{BD0DEEFD-6E4E-414C-8037-77DC3B2AA24B}">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
  <TotalTime>22185</TotalTime>
  <Words>3861</Words>
  <Application>Microsoft Office PowerPoint</Application>
  <PresentationFormat>Letter Paper (8.5x11 in)</PresentationFormat>
  <Paragraphs>356</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Concourse</vt:lpstr>
      <vt:lpstr>NHDPlusV2 Data Curiosities &amp; Anomalies       </vt:lpstr>
      <vt:lpstr>Objectives</vt:lpstr>
      <vt:lpstr>Agenda</vt:lpstr>
      <vt:lpstr>Stream Density</vt:lpstr>
      <vt:lpstr>Stream Density</vt:lpstr>
      <vt:lpstr>PowerPoint Presentation</vt:lpstr>
      <vt:lpstr>PowerPoint Presentation</vt:lpstr>
      <vt:lpstr>PowerPoint Presentation</vt:lpstr>
      <vt:lpstr>Other Artifacts from the Source Medium-resolution NHD Dataset</vt:lpstr>
      <vt:lpstr>PowerPoint Presentation</vt:lpstr>
      <vt:lpstr>GNIS NAMES </vt:lpstr>
      <vt:lpstr>PowerPoint Presentation</vt:lpstr>
      <vt:lpstr>Waterbodies in the NHD</vt:lpstr>
      <vt:lpstr>Multiple lakes as one single lake </vt:lpstr>
      <vt:lpstr>Source Dataset Conflicts</vt:lpstr>
      <vt:lpstr>PowerPoint Presentation</vt:lpstr>
      <vt:lpstr>PowerPoint Presentation</vt:lpstr>
      <vt:lpstr>PowerPoint Presentation</vt:lpstr>
      <vt:lpstr>PowerPoint Presentation</vt:lpstr>
      <vt:lpstr>NHD Estuary Closure lines can be different from other sources</vt:lpstr>
      <vt:lpstr>PowerPoint Presentation</vt:lpstr>
      <vt:lpstr>PowerPoint Presentation</vt:lpstr>
      <vt:lpstr>Reporting Problems found in Source Data</vt:lpstr>
      <vt:lpstr>Artifacts from Rasterization Process</vt:lpstr>
      <vt:lpstr>Artifacts from the Source 30-Meter DEM Grid Cell Resolution</vt:lpstr>
      <vt:lpstr>PowerPoint Presentation</vt:lpstr>
      <vt:lpstr>PowerPoint Presentation</vt:lpstr>
      <vt:lpstr>PowerPoint Presentation</vt:lpstr>
      <vt:lpstr>PowerPoint Presentation</vt:lpstr>
      <vt:lpstr>About 66,000 Divergences in the NHDPlusV2 for the Nation</vt:lpstr>
      <vt:lpstr> Flow paths in Flow Direction and Accumulation Grids at NHD divergences</vt:lpstr>
      <vt:lpstr> Routing of flow in the Version 2 NHDPlus  flow direction grid</vt:lpstr>
      <vt:lpstr> Following the main path in the NHDPlus flow grids works by trimming back the secondary path flowline in BurnLineEvent</vt:lpstr>
      <vt:lpstr>PowerPoint Presentation</vt:lpstr>
      <vt:lpstr>Release Notes</vt:lpstr>
      <vt:lpstr>PowerPoint Presentation</vt:lpstr>
      <vt:lpstr>Finding more information</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Moore;Richard B.</dc:creator>
  <cp:lastModifiedBy>Isabelle Morin</cp:lastModifiedBy>
  <cp:revision>994</cp:revision>
  <cp:lastPrinted>2015-10-27T20:17:30Z</cp:lastPrinted>
  <dcterms:created xsi:type="dcterms:W3CDTF">2008-01-25T01:21:04Z</dcterms:created>
  <dcterms:modified xsi:type="dcterms:W3CDTF">2016-07-03T20:46:10Z</dcterms:modified>
</cp:coreProperties>
</file>