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customXml/itemProps189.xml" ContentType="application/vnd.openxmlformats-officedocument.customXmlProperties+xml"/>
  <Override PartName="/customXml/itemProps190.xml" ContentType="application/vnd.openxmlformats-officedocument.customXmlProperties+xml"/>
  <Override PartName="/customXml/itemProps191.xml" ContentType="application/vnd.openxmlformats-officedocument.customXmlProperties+xml"/>
  <Override PartName="/customXml/itemProps192.xml" ContentType="application/vnd.openxmlformats-officedocument.customXmlProperties+xml"/>
  <Override PartName="/customXml/itemProps193.xml" ContentType="application/vnd.openxmlformats-officedocument.customXmlProperties+xml"/>
  <Override PartName="/customXml/itemProps194.xml" ContentType="application/vnd.openxmlformats-officedocument.customXmlProperties+xml"/>
  <Override PartName="/customXml/itemProps195.xml" ContentType="application/vnd.openxmlformats-officedocument.customXmlProperties+xml"/>
  <Override PartName="/customXml/itemProps196.xml" ContentType="application/vnd.openxmlformats-officedocument.customXmlProperties+xml"/>
  <Override PartName="/customXml/itemProps197.xml" ContentType="application/vnd.openxmlformats-officedocument.customXmlProperties+xml"/>
  <Override PartName="/customXml/itemProps198.xml" ContentType="application/vnd.openxmlformats-officedocument.customXmlProperties+xml"/>
  <Override PartName="/customXml/itemProps199.xml" ContentType="application/vnd.openxmlformats-officedocument.customXmlProperties+xml"/>
  <Override PartName="/customXml/itemProps200.xml" ContentType="application/vnd.openxmlformats-officedocument.customXmlProperties+xml"/>
  <Override PartName="/customXml/itemProps201.xml" ContentType="application/vnd.openxmlformats-officedocument.customXmlProperties+xml"/>
  <Override PartName="/customXml/itemProps202.xml" ContentType="application/vnd.openxmlformats-officedocument.customXmlProperties+xml"/>
  <Override PartName="/customXml/itemProps203.xml" ContentType="application/vnd.openxmlformats-officedocument.customXmlProperties+xml"/>
  <Override PartName="/customXml/itemProps204.xml" ContentType="application/vnd.openxmlformats-officedocument.customXmlProperties+xml"/>
  <Override PartName="/customXml/itemProps205.xml" ContentType="application/vnd.openxmlformats-officedocument.customXmlProperties+xml"/>
  <Override PartName="/customXml/itemProps206.xml" ContentType="application/vnd.openxmlformats-officedocument.customXmlProperties+xml"/>
  <Override PartName="/customXml/itemProps207.xml" ContentType="application/vnd.openxmlformats-officedocument.customXmlProperties+xml"/>
  <Override PartName="/customXml/itemProps208.xml" ContentType="application/vnd.openxmlformats-officedocument.customXmlProperties+xml"/>
  <Override PartName="/customXml/itemProps209.xml" ContentType="application/vnd.openxmlformats-officedocument.customXmlProperties+xml"/>
  <Override PartName="/customXml/itemProps210.xml" ContentType="application/vnd.openxmlformats-officedocument.customXmlProperties+xml"/>
  <Override PartName="/customXml/itemProps211.xml" ContentType="application/vnd.openxmlformats-officedocument.customXmlProperties+xml"/>
  <Override PartName="/customXml/itemProps212.xml" ContentType="application/vnd.openxmlformats-officedocument.customXmlProperties+xml"/>
  <Override PartName="/customXml/itemProps213.xml" ContentType="application/vnd.openxmlformats-officedocument.customXmlProperties+xml"/>
  <Override PartName="/customXml/itemProps214.xml" ContentType="application/vnd.openxmlformats-officedocument.customXmlProperties+xml"/>
  <Override PartName="/customXml/itemProps215.xml" ContentType="application/vnd.openxmlformats-officedocument.customXmlProperties+xml"/>
  <Override PartName="/customXml/itemProps216.xml" ContentType="application/vnd.openxmlformats-officedocument.customXmlProperties+xml"/>
  <Override PartName="/customXml/itemProps217.xml" ContentType="application/vnd.openxmlformats-officedocument.customXmlProperties+xml"/>
  <Override PartName="/customXml/itemProps218.xml" ContentType="application/vnd.openxmlformats-officedocument.customXmlProperties+xml"/>
  <Override PartName="/customXml/itemProps219.xml" ContentType="application/vnd.openxmlformats-officedocument.customXmlProperties+xml"/>
  <Override PartName="/customXml/itemProps220.xml" ContentType="application/vnd.openxmlformats-officedocument.customXmlProperties+xml"/>
  <Override PartName="/customXml/itemProps221.xml" ContentType="application/vnd.openxmlformats-officedocument.customXmlProperties+xml"/>
  <Override PartName="/customXml/itemProps222.xml" ContentType="application/vnd.openxmlformats-officedocument.customXmlProperties+xml"/>
  <Override PartName="/customXml/itemProps223.xml" ContentType="application/vnd.openxmlformats-officedocument.customXmlProperties+xml"/>
  <Override PartName="/customXml/itemProps224.xml" ContentType="application/vnd.openxmlformats-officedocument.customXmlProperties+xml"/>
  <Override PartName="/customXml/itemProps225.xml" ContentType="application/vnd.openxmlformats-officedocument.customXmlProperties+xml"/>
  <Override PartName="/customXml/itemProps226.xml" ContentType="application/vnd.openxmlformats-officedocument.customXmlProperties+xml"/>
  <Override PartName="/customXml/itemProps227.xml" ContentType="application/vnd.openxmlformats-officedocument.customXmlProperties+xml"/>
  <Override PartName="/customXml/itemProps228.xml" ContentType="application/vnd.openxmlformats-officedocument.customXmlProperties+xml"/>
  <Override PartName="/customXml/itemProps229.xml" ContentType="application/vnd.openxmlformats-officedocument.customXmlProperties+xml"/>
  <Override PartName="/customXml/itemProps230.xml" ContentType="application/vnd.openxmlformats-officedocument.customXmlProperties+xml"/>
  <Override PartName="/customXml/itemProps231.xml" ContentType="application/vnd.openxmlformats-officedocument.customXmlProperties+xml"/>
  <Override PartName="/customXml/itemProps232.xml" ContentType="application/vnd.openxmlformats-officedocument.customXmlProperties+xml"/>
  <Override PartName="/customXml/itemProps233.xml" ContentType="application/vnd.openxmlformats-officedocument.customXmlProperties+xml"/>
  <Override PartName="/customXml/itemProps234.xml" ContentType="application/vnd.openxmlformats-officedocument.customXmlProperties+xml"/>
  <Override PartName="/customXml/itemProps235.xml" ContentType="application/vnd.openxmlformats-officedocument.customXmlProperties+xml"/>
  <Override PartName="/customXml/itemProps236.xml" ContentType="application/vnd.openxmlformats-officedocument.customXmlProperties+xml"/>
  <Override PartName="/customXml/itemProps237.xml" ContentType="application/vnd.openxmlformats-officedocument.customXmlProperties+xml"/>
  <Override PartName="/customXml/itemProps238.xml" ContentType="application/vnd.openxmlformats-officedocument.customXmlProperties+xml"/>
  <Override PartName="/customXml/itemProps239.xml" ContentType="application/vnd.openxmlformats-officedocument.customXmlProperties+xml"/>
  <Override PartName="/customXml/itemProps240.xml" ContentType="application/vnd.openxmlformats-officedocument.customXmlProperties+xml"/>
  <Override PartName="/customXml/itemProps241.xml" ContentType="application/vnd.openxmlformats-officedocument.customXmlProperties+xml"/>
  <Override PartName="/customXml/itemProps242.xml" ContentType="application/vnd.openxmlformats-officedocument.customXmlProperties+xml"/>
  <Override PartName="/customXml/itemProps243.xml" ContentType="application/vnd.openxmlformats-officedocument.customXmlProperties+xml"/>
  <Override PartName="/customXml/itemProps244.xml" ContentType="application/vnd.openxmlformats-officedocument.customXmlProperties+xml"/>
  <Override PartName="/customXml/itemProps245.xml" ContentType="application/vnd.openxmlformats-officedocument.customXmlProperties+xml"/>
  <Override PartName="/customXml/itemProps246.xml" ContentType="application/vnd.openxmlformats-officedocument.customXmlProperties+xml"/>
  <Override PartName="/customXml/itemProps247.xml" ContentType="application/vnd.openxmlformats-officedocument.customXmlProperties+xml"/>
  <Override PartName="/customXml/itemProps248.xml" ContentType="application/vnd.openxmlformats-officedocument.customXmlProperties+xml"/>
  <Override PartName="/customXml/itemProps249.xml" ContentType="application/vnd.openxmlformats-officedocument.customXmlProperties+xml"/>
  <Override PartName="/customXml/itemProps250.xml" ContentType="application/vnd.openxmlformats-officedocument.customXmlProperties+xml"/>
  <Override PartName="/customXml/itemProps251.xml" ContentType="application/vnd.openxmlformats-officedocument.customXmlProperties+xml"/>
  <Override PartName="/customXml/itemProps252.xml" ContentType="application/vnd.openxmlformats-officedocument.customXmlProperties+xml"/>
  <Override PartName="/customXml/itemProps253.xml" ContentType="application/vnd.openxmlformats-officedocument.customXmlProperties+xml"/>
  <Override PartName="/customXml/itemProps254.xml" ContentType="application/vnd.openxmlformats-officedocument.customXmlProperties+xml"/>
  <Override PartName="/customXml/itemProps255.xml" ContentType="application/vnd.openxmlformats-officedocument.customXmlProperties+xml"/>
  <Override PartName="/customXml/itemProps256.xml" ContentType="application/vnd.openxmlformats-officedocument.customXmlProperties+xml"/>
  <Override PartName="/customXml/itemProps257.xml" ContentType="application/vnd.openxmlformats-officedocument.customXmlProperties+xml"/>
  <Override PartName="/customXml/itemProps258.xml" ContentType="application/vnd.openxmlformats-officedocument.customXmlProperties+xml"/>
  <Override PartName="/customXml/itemProps259.xml" ContentType="application/vnd.openxmlformats-officedocument.customXmlProperties+xml"/>
  <Override PartName="/customXml/itemProps260.xml" ContentType="application/vnd.openxmlformats-officedocument.customXmlProperties+xml"/>
  <Override PartName="/customXml/itemProps261.xml" ContentType="application/vnd.openxmlformats-officedocument.customXmlProperties+xml"/>
  <Override PartName="/customXml/itemProps262.xml" ContentType="application/vnd.openxmlformats-officedocument.customXmlProperties+xml"/>
  <Override PartName="/customXml/itemProps263.xml" ContentType="application/vnd.openxmlformats-officedocument.customXmlProperties+xml"/>
  <Override PartName="/customXml/itemProps264.xml" ContentType="application/vnd.openxmlformats-officedocument.customXmlProperties+xml"/>
  <Override PartName="/customXml/itemProps265.xml" ContentType="application/vnd.openxmlformats-officedocument.customXmlProperties+xml"/>
  <Override PartName="/customXml/itemProps266.xml" ContentType="application/vnd.openxmlformats-officedocument.customXmlProperties+xml"/>
  <Override PartName="/customXml/itemProps267.xml" ContentType="application/vnd.openxmlformats-officedocument.customXmlProperties+xml"/>
  <Override PartName="/customXml/itemProps268.xml" ContentType="application/vnd.openxmlformats-officedocument.customXmlProperties+xml"/>
  <Override PartName="/customXml/itemProps269.xml" ContentType="application/vnd.openxmlformats-officedocument.customXmlProperties+xml"/>
  <Override PartName="/customXml/itemProps270.xml" ContentType="application/vnd.openxmlformats-officedocument.customXmlProperties+xml"/>
  <Override PartName="/customXml/itemProps271.xml" ContentType="application/vnd.openxmlformats-officedocument.customXmlProperties+xml"/>
  <Override PartName="/customXml/itemProps272.xml" ContentType="application/vnd.openxmlformats-officedocument.customXmlProperties+xml"/>
  <Override PartName="/customXml/itemProps273.xml" ContentType="application/vnd.openxmlformats-officedocument.customXmlProperties+xml"/>
  <Override PartName="/customXml/itemProps274.xml" ContentType="application/vnd.openxmlformats-officedocument.customXmlProperties+xml"/>
  <Override PartName="/customXml/itemProps275.xml" ContentType="application/vnd.openxmlformats-officedocument.customXmlProperties+xml"/>
  <Override PartName="/customXml/itemProps276.xml" ContentType="application/vnd.openxmlformats-officedocument.customXmlProperties+xml"/>
  <Override PartName="/customXml/itemProps277.xml" ContentType="application/vnd.openxmlformats-officedocument.customXmlProperties+xml"/>
  <Override PartName="/customXml/itemProps278.xml" ContentType="application/vnd.openxmlformats-officedocument.customXmlProperties+xml"/>
  <Override PartName="/customXml/itemProps279.xml" ContentType="application/vnd.openxmlformats-officedocument.customXmlProperties+xml"/>
  <Override PartName="/customXml/itemProps280.xml" ContentType="application/vnd.openxmlformats-officedocument.customXmlProperties+xml"/>
  <Override PartName="/customXml/itemProps281.xml" ContentType="application/vnd.openxmlformats-officedocument.customXmlProperties+xml"/>
  <Override PartName="/customXml/itemProps282.xml" ContentType="application/vnd.openxmlformats-officedocument.customXmlProperties+xml"/>
  <Override PartName="/customXml/itemProps283.xml" ContentType="application/vnd.openxmlformats-officedocument.customXmlProperties+xml"/>
  <Override PartName="/customXml/itemProps284.xml" ContentType="application/vnd.openxmlformats-officedocument.customXmlProperties+xml"/>
  <Override PartName="/customXml/itemProps285.xml" ContentType="application/vnd.openxmlformats-officedocument.customXmlProperties+xml"/>
  <Override PartName="/customXml/itemProps286.xml" ContentType="application/vnd.openxmlformats-officedocument.customXmlProperties+xml"/>
  <Override PartName="/customXml/itemProps287.xml" ContentType="application/vnd.openxmlformats-officedocument.customXmlProperties+xml"/>
  <Override PartName="/customXml/itemProps288.xml" ContentType="application/vnd.openxmlformats-officedocument.customXmlProperties+xml"/>
  <Override PartName="/customXml/itemProps289.xml" ContentType="application/vnd.openxmlformats-officedocument.customXmlProperties+xml"/>
  <Override PartName="/customXml/itemProps290.xml" ContentType="application/vnd.openxmlformats-officedocument.customXmlProperties+xml"/>
  <Override PartName="/customXml/itemProps291.xml" ContentType="application/vnd.openxmlformats-officedocument.customXmlProperties+xml"/>
  <Override PartName="/customXml/itemProps292.xml" ContentType="application/vnd.openxmlformats-officedocument.customXmlProperties+xml"/>
  <Override PartName="/customXml/itemProps293.xml" ContentType="application/vnd.openxmlformats-officedocument.customXmlProperties+xml"/>
  <Override PartName="/customXml/itemProps294.xml" ContentType="application/vnd.openxmlformats-officedocument.customXmlProperties+xml"/>
  <Override PartName="/customXml/itemProps295.xml" ContentType="application/vnd.openxmlformats-officedocument.customXmlProperties+xml"/>
  <Override PartName="/customXml/itemProps296.xml" ContentType="application/vnd.openxmlformats-officedocument.customXmlProperties+xml"/>
  <Override PartName="/customXml/itemProps297.xml" ContentType="application/vnd.openxmlformats-officedocument.customXmlProperties+xml"/>
  <Override PartName="/customXml/itemProps298.xml" ContentType="application/vnd.openxmlformats-officedocument.customXmlProperties+xml"/>
  <Override PartName="/customXml/itemProps299.xml" ContentType="application/vnd.openxmlformats-officedocument.customXmlProperties+xml"/>
  <Override PartName="/customXml/itemProps300.xml" ContentType="application/vnd.openxmlformats-officedocument.customXmlProperties+xml"/>
  <Override PartName="/customXml/itemProps301.xml" ContentType="application/vnd.openxmlformats-officedocument.customXmlProperties+xml"/>
  <Override PartName="/customXml/itemProps302.xml" ContentType="application/vnd.openxmlformats-officedocument.customXmlProperties+xml"/>
  <Override PartName="/customXml/itemProps303.xml" ContentType="application/vnd.openxmlformats-officedocument.customXmlProperties+xml"/>
  <Override PartName="/customXml/itemProps304.xml" ContentType="application/vnd.openxmlformats-officedocument.customXmlProperties+xml"/>
  <Override PartName="/customXml/itemProps305.xml" ContentType="application/vnd.openxmlformats-officedocument.customXmlProperties+xml"/>
  <Override PartName="/customXml/itemProps306.xml" ContentType="application/vnd.openxmlformats-officedocument.customXmlProperties+xml"/>
  <Override PartName="/customXml/itemProps307.xml" ContentType="application/vnd.openxmlformats-officedocument.customXmlProperties+xml"/>
  <Override PartName="/customXml/itemProps308.xml" ContentType="application/vnd.openxmlformats-officedocument.customXmlProperties+xml"/>
  <Override PartName="/customXml/itemProps309.xml" ContentType="application/vnd.openxmlformats-officedocument.customXmlProperties+xml"/>
  <Override PartName="/customXml/itemProps310.xml" ContentType="application/vnd.openxmlformats-officedocument.customXmlProperties+xml"/>
  <Override PartName="/customXml/itemProps311.xml" ContentType="application/vnd.openxmlformats-officedocument.customXmlProperties+xml"/>
  <Override PartName="/customXml/itemProps312.xml" ContentType="application/vnd.openxmlformats-officedocument.customXmlProperties+xml"/>
  <Override PartName="/customXml/itemProps313.xml" ContentType="application/vnd.openxmlformats-officedocument.customXmlProperties+xml"/>
  <Override PartName="/customXml/itemProps314.xml" ContentType="application/vnd.openxmlformats-officedocument.customXmlProperties+xml"/>
  <Override PartName="/customXml/itemProps315.xml" ContentType="application/vnd.openxmlformats-officedocument.customXmlProperties+xml"/>
  <Override PartName="/customXml/itemProps316.xml" ContentType="application/vnd.openxmlformats-officedocument.customXmlProperties+xml"/>
  <Override PartName="/customXml/itemProps317.xml" ContentType="application/vnd.openxmlformats-officedocument.customXmlProperties+xml"/>
  <Override PartName="/customXml/itemProps318.xml" ContentType="application/vnd.openxmlformats-officedocument.customXmlProperties+xml"/>
  <Override PartName="/customXml/itemProps319.xml" ContentType="application/vnd.openxmlformats-officedocument.customXmlProperties+xml"/>
  <Override PartName="/customXml/itemProps320.xml" ContentType="application/vnd.openxmlformats-officedocument.customXmlProperties+xml"/>
  <Override PartName="/customXml/itemProps321.xml" ContentType="application/vnd.openxmlformats-officedocument.customXmlProperties+xml"/>
  <Override PartName="/customXml/itemProps322.xml" ContentType="application/vnd.openxmlformats-officedocument.customXmlProperties+xml"/>
  <Override PartName="/customXml/itemProps323.xml" ContentType="application/vnd.openxmlformats-officedocument.customXmlProperties+xml"/>
  <Override PartName="/customXml/itemProps324.xml" ContentType="application/vnd.openxmlformats-officedocument.customXmlProperties+xml"/>
  <Override PartName="/customXml/itemProps325.xml" ContentType="application/vnd.openxmlformats-officedocument.customXmlProperties+xml"/>
  <Override PartName="/customXml/itemProps326.xml" ContentType="application/vnd.openxmlformats-officedocument.customXmlProperties+xml"/>
  <Override PartName="/customXml/itemProps327.xml" ContentType="application/vnd.openxmlformats-officedocument.customXmlProperties+xml"/>
  <Override PartName="/customXml/itemProps328.xml" ContentType="application/vnd.openxmlformats-officedocument.customXmlProperties+xml"/>
  <Override PartName="/customXml/itemProps329.xml" ContentType="application/vnd.openxmlformats-officedocument.customXmlProperties+xml"/>
  <Override PartName="/customXml/itemProps330.xml" ContentType="application/vnd.openxmlformats-officedocument.customXmlProperties+xml"/>
  <Override PartName="/customXml/itemProps331.xml" ContentType="application/vnd.openxmlformats-officedocument.customXmlProperties+xml"/>
  <Override PartName="/customXml/itemProps332.xml" ContentType="application/vnd.openxmlformats-officedocument.customXmlProperties+xml"/>
  <Override PartName="/customXml/itemProps333.xml" ContentType="application/vnd.openxmlformats-officedocument.customXmlProperties+xml"/>
  <Override PartName="/customXml/itemProps334.xml" ContentType="application/vnd.openxmlformats-officedocument.customXmlProperties+xml"/>
  <Override PartName="/customXml/itemProps335.xml" ContentType="application/vnd.openxmlformats-officedocument.customXmlProperties+xml"/>
  <Override PartName="/customXml/itemProps336.xml" ContentType="application/vnd.openxmlformats-officedocument.customXmlProperties+xml"/>
  <Override PartName="/customXml/itemProps337.xml" ContentType="application/vnd.openxmlformats-officedocument.customXmlProperties+xml"/>
  <Override PartName="/customXml/itemProps338.xml" ContentType="application/vnd.openxmlformats-officedocument.customXmlProperties+xml"/>
  <Override PartName="/customXml/itemProps339.xml" ContentType="application/vnd.openxmlformats-officedocument.customXmlProperties+xml"/>
  <Override PartName="/customXml/itemProps340.xml" ContentType="application/vnd.openxmlformats-officedocument.customXmlProperties+xml"/>
  <Override PartName="/customXml/itemProps341.xml" ContentType="application/vnd.openxmlformats-officedocument.customXmlProperties+xml"/>
  <Override PartName="/customXml/itemProps342.xml" ContentType="application/vnd.openxmlformats-officedocument.customXmlProperties+xml"/>
  <Override PartName="/customXml/itemProps343.xml" ContentType="application/vnd.openxmlformats-officedocument.customXmlProperties+xml"/>
  <Override PartName="/customXml/itemProps344.xml" ContentType="application/vnd.openxmlformats-officedocument.customXmlProperties+xml"/>
  <Override PartName="/customXml/itemProps345.xml" ContentType="application/vnd.openxmlformats-officedocument.customXmlProperties+xml"/>
  <Override PartName="/customXml/itemProps346.xml" ContentType="application/vnd.openxmlformats-officedocument.customXmlProperties+xml"/>
  <Override PartName="/customXml/itemProps347.xml" ContentType="application/vnd.openxmlformats-officedocument.customXmlProperties+xml"/>
  <Override PartName="/customXml/itemProps348.xml" ContentType="application/vnd.openxmlformats-officedocument.customXmlProperties+xml"/>
  <Override PartName="/customXml/itemProps349.xml" ContentType="application/vnd.openxmlformats-officedocument.customXmlProperties+xml"/>
  <Override PartName="/customXml/itemProps350.xml" ContentType="application/vnd.openxmlformats-officedocument.customXmlProperties+xml"/>
  <Override PartName="/customXml/itemProps351.xml" ContentType="application/vnd.openxmlformats-officedocument.customXmlProperties+xml"/>
  <Override PartName="/customXml/itemProps352.xml" ContentType="application/vnd.openxmlformats-officedocument.customXmlProperties+xml"/>
  <Override PartName="/customXml/itemProps353.xml" ContentType="application/vnd.openxmlformats-officedocument.customXmlProperties+xml"/>
  <Override PartName="/customXml/itemProps354.xml" ContentType="application/vnd.openxmlformats-officedocument.customXmlProperties+xml"/>
  <Override PartName="/customXml/itemProps355.xml" ContentType="application/vnd.openxmlformats-officedocument.customXmlProperties+xml"/>
  <Override PartName="/customXml/itemProps356.xml" ContentType="application/vnd.openxmlformats-officedocument.customXmlProperties+xml"/>
  <Override PartName="/customXml/itemProps357.xml" ContentType="application/vnd.openxmlformats-officedocument.customXmlProperties+xml"/>
  <Override PartName="/customXml/itemProps358.xml" ContentType="application/vnd.openxmlformats-officedocument.customXmlProperties+xml"/>
  <Override PartName="/customXml/itemProps359.xml" ContentType="application/vnd.openxmlformats-officedocument.customXmlProperties+xml"/>
  <Override PartName="/customXml/itemProps360.xml" ContentType="application/vnd.openxmlformats-officedocument.customXmlProperties+xml"/>
  <Override PartName="/customXml/itemProps361.xml" ContentType="application/vnd.openxmlformats-officedocument.customXmlProperties+xml"/>
  <Override PartName="/customXml/itemProps362.xml" ContentType="application/vnd.openxmlformats-officedocument.customXmlProperties+xml"/>
  <Override PartName="/customXml/itemProps363.xml" ContentType="application/vnd.openxmlformats-officedocument.customXmlProperties+xml"/>
  <Override PartName="/customXml/itemProps364.xml" ContentType="application/vnd.openxmlformats-officedocument.customXmlProperties+xml"/>
  <Override PartName="/customXml/itemProps365.xml" ContentType="application/vnd.openxmlformats-officedocument.customXmlProperties+xml"/>
  <Override PartName="/customXml/itemProps366.xml" ContentType="application/vnd.openxmlformats-officedocument.customXmlProperties+xml"/>
  <Override PartName="/customXml/itemProps367.xml" ContentType="application/vnd.openxmlformats-officedocument.customXmlProperties+xml"/>
  <Override PartName="/customXml/itemProps368.xml" ContentType="application/vnd.openxmlformats-officedocument.customXmlProperties+xml"/>
  <Override PartName="/customXml/itemProps369.xml" ContentType="application/vnd.openxmlformats-officedocument.customXmlProperties+xml"/>
  <Override PartName="/customXml/itemProps370.xml" ContentType="application/vnd.openxmlformats-officedocument.customXmlProperties+xml"/>
  <Override PartName="/customXml/itemProps371.xml" ContentType="application/vnd.openxmlformats-officedocument.customXmlProperties+xml"/>
  <Override PartName="/customXml/itemProps372.xml" ContentType="application/vnd.openxmlformats-officedocument.customXmlProperties+xml"/>
  <Override PartName="/customXml/itemProps373.xml" ContentType="application/vnd.openxmlformats-officedocument.customXmlProperties+xml"/>
  <Override PartName="/customXml/itemProps374.xml" ContentType="application/vnd.openxmlformats-officedocument.customXmlProperties+xml"/>
  <Override PartName="/customXml/itemProps375.xml" ContentType="application/vnd.openxmlformats-officedocument.customXmlProperties+xml"/>
  <Override PartName="/customXml/itemProps376.xml" ContentType="application/vnd.openxmlformats-officedocument.customXmlProperties+xml"/>
  <Override PartName="/customXml/itemProps377.xml" ContentType="application/vnd.openxmlformats-officedocument.customXmlProperties+xml"/>
  <Override PartName="/customXml/itemProps378.xml" ContentType="application/vnd.openxmlformats-officedocument.customXmlProperties+xml"/>
  <Override PartName="/customXml/itemProps379.xml" ContentType="application/vnd.openxmlformats-officedocument.customXmlProperties+xml"/>
  <Override PartName="/customXml/itemProps380.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0" r:id="rId381"/>
  </p:sldMasterIdLst>
  <p:notesMasterIdLst>
    <p:notesMasterId r:id="rId422"/>
  </p:notesMasterIdLst>
  <p:handoutMasterIdLst>
    <p:handoutMasterId r:id="rId423"/>
  </p:handoutMasterIdLst>
  <p:sldIdLst>
    <p:sldId id="785" r:id="rId382"/>
    <p:sldId id="745" r:id="rId383"/>
    <p:sldId id="743" r:id="rId384"/>
    <p:sldId id="749" r:id="rId385"/>
    <p:sldId id="786" r:id="rId386"/>
    <p:sldId id="750" r:id="rId387"/>
    <p:sldId id="784" r:id="rId388"/>
    <p:sldId id="787" r:id="rId389"/>
    <p:sldId id="751" r:id="rId390"/>
    <p:sldId id="753" r:id="rId391"/>
    <p:sldId id="754" r:id="rId392"/>
    <p:sldId id="755" r:id="rId393"/>
    <p:sldId id="810" r:id="rId394"/>
    <p:sldId id="811" r:id="rId395"/>
    <p:sldId id="796" r:id="rId396"/>
    <p:sldId id="758" r:id="rId397"/>
    <p:sldId id="759" r:id="rId398"/>
    <p:sldId id="814" r:id="rId399"/>
    <p:sldId id="812" r:id="rId400"/>
    <p:sldId id="762" r:id="rId401"/>
    <p:sldId id="761" r:id="rId402"/>
    <p:sldId id="763" r:id="rId403"/>
    <p:sldId id="803" r:id="rId404"/>
    <p:sldId id="817" r:id="rId405"/>
    <p:sldId id="765" r:id="rId406"/>
    <p:sldId id="804" r:id="rId407"/>
    <p:sldId id="806" r:id="rId408"/>
    <p:sldId id="807" r:id="rId409"/>
    <p:sldId id="816" r:id="rId410"/>
    <p:sldId id="815" r:id="rId411"/>
    <p:sldId id="818" r:id="rId412"/>
    <p:sldId id="819" r:id="rId413"/>
    <p:sldId id="820" r:id="rId414"/>
    <p:sldId id="802" r:id="rId415"/>
    <p:sldId id="798" r:id="rId416"/>
    <p:sldId id="799" r:id="rId417"/>
    <p:sldId id="770" r:id="rId418"/>
    <p:sldId id="752" r:id="rId419"/>
    <p:sldId id="821" r:id="rId420"/>
    <p:sldId id="794" r:id="rId421"/>
  </p:sldIdLst>
  <p:sldSz cx="9144000" cy="6858000" type="letter"/>
  <p:notesSz cx="9236075" cy="7010400"/>
  <p:defaultTex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208" userDrawn="1">
          <p15:clr>
            <a:srgbClr val="A4A3A4"/>
          </p15:clr>
        </p15:guide>
        <p15:guide id="2" pos="291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8FB"/>
    <a:srgbClr val="F3F7FB"/>
    <a:srgbClr val="FFFFAF"/>
    <a:srgbClr val="D5FDD3"/>
    <a:srgbClr val="FFFFFF"/>
    <a:srgbClr val="FFFF66"/>
    <a:srgbClr val="FCFDFE"/>
    <a:srgbClr val="F0F6FA"/>
    <a:srgbClr val="E8F2F8"/>
    <a:srgbClr val="DCEB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37" autoAdjust="0"/>
    <p:restoredTop sz="83977" autoAdjust="0"/>
  </p:normalViewPr>
  <p:slideViewPr>
    <p:cSldViewPr>
      <p:cViewPr>
        <p:scale>
          <a:sx n="50" d="100"/>
          <a:sy n="50" d="100"/>
        </p:scale>
        <p:origin x="-1046" y="2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notesViewPr>
    <p:cSldViewPr>
      <p:cViewPr varScale="1">
        <p:scale>
          <a:sx n="109" d="100"/>
          <a:sy n="109" d="100"/>
        </p:scale>
        <p:origin x="-150" y="-24"/>
      </p:cViewPr>
      <p:guideLst>
        <p:guide orient="horz" pos="2208"/>
        <p:guide pos="291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customXml" Target="../customXml/item299.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customXml" Target="../customXml/item324.xml"/><Relationship Id="rId366" Type="http://schemas.openxmlformats.org/officeDocument/2006/relationships/customXml" Target="../customXml/item366.xml"/><Relationship Id="rId170" Type="http://schemas.openxmlformats.org/officeDocument/2006/relationships/customXml" Target="../customXml/item170.xml"/><Relationship Id="rId226" Type="http://schemas.openxmlformats.org/officeDocument/2006/relationships/customXml" Target="../customXml/item226.xml"/><Relationship Id="rId268" Type="http://schemas.openxmlformats.org/officeDocument/2006/relationships/customXml" Target="../customXml/item268.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customXml" Target="../customXml/item335.xml"/><Relationship Id="rId377" Type="http://schemas.openxmlformats.org/officeDocument/2006/relationships/customXml" Target="../customXml/item377.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customXml" Target="../customXml/item237.xml"/><Relationship Id="rId402" Type="http://schemas.openxmlformats.org/officeDocument/2006/relationships/slide" Target="slides/slide21.xml"/><Relationship Id="rId279" Type="http://schemas.openxmlformats.org/officeDocument/2006/relationships/customXml" Target="../customXml/item279.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customXml" Target="../customXml/item290.xml"/><Relationship Id="rId304" Type="http://schemas.openxmlformats.org/officeDocument/2006/relationships/customXml" Target="../customXml/item304.xml"/><Relationship Id="rId346" Type="http://schemas.openxmlformats.org/officeDocument/2006/relationships/customXml" Target="../customXml/item346.xml"/><Relationship Id="rId388" Type="http://schemas.openxmlformats.org/officeDocument/2006/relationships/slide" Target="slides/slide7.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customXml" Target="../customXml/item206.xml"/><Relationship Id="rId227" Type="http://schemas.openxmlformats.org/officeDocument/2006/relationships/customXml" Target="../customXml/item227.xml"/><Relationship Id="rId413" Type="http://schemas.openxmlformats.org/officeDocument/2006/relationships/slide" Target="slides/slide32.xml"/><Relationship Id="rId248" Type="http://schemas.openxmlformats.org/officeDocument/2006/relationships/customXml" Target="../customXml/item248.xml"/><Relationship Id="rId269" Type="http://schemas.openxmlformats.org/officeDocument/2006/relationships/customXml" Target="../customXml/item269.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customXml" Target="../customXml/item280.xml"/><Relationship Id="rId315" Type="http://schemas.openxmlformats.org/officeDocument/2006/relationships/customXml" Target="../customXml/item315.xml"/><Relationship Id="rId336" Type="http://schemas.openxmlformats.org/officeDocument/2006/relationships/customXml" Target="../customXml/item336.xml"/><Relationship Id="rId357" Type="http://schemas.openxmlformats.org/officeDocument/2006/relationships/customXml" Target="../customXml/item357.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customXml" Target="../customXml/item217.xml"/><Relationship Id="rId378" Type="http://schemas.openxmlformats.org/officeDocument/2006/relationships/customXml" Target="../customXml/item378.xml"/><Relationship Id="rId399" Type="http://schemas.openxmlformats.org/officeDocument/2006/relationships/slide" Target="slides/slide18.xml"/><Relationship Id="rId403" Type="http://schemas.openxmlformats.org/officeDocument/2006/relationships/slide" Target="slides/slide22.xml"/><Relationship Id="rId6" Type="http://schemas.openxmlformats.org/officeDocument/2006/relationships/customXml" Target="../customXml/item6.xml"/><Relationship Id="rId238" Type="http://schemas.openxmlformats.org/officeDocument/2006/relationships/customXml" Target="../customXml/item238.xml"/><Relationship Id="rId259" Type="http://schemas.openxmlformats.org/officeDocument/2006/relationships/customXml" Target="../customXml/item259.xml"/><Relationship Id="rId424" Type="http://schemas.openxmlformats.org/officeDocument/2006/relationships/presProps" Target="presProps.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customXml" Target="../customXml/item270.xml"/><Relationship Id="rId291" Type="http://schemas.openxmlformats.org/officeDocument/2006/relationships/customXml" Target="../customXml/item291.xml"/><Relationship Id="rId305" Type="http://schemas.openxmlformats.org/officeDocument/2006/relationships/customXml" Target="../customXml/item305.xml"/><Relationship Id="rId326" Type="http://schemas.openxmlformats.org/officeDocument/2006/relationships/customXml" Target="../customXml/item326.xml"/><Relationship Id="rId347" Type="http://schemas.openxmlformats.org/officeDocument/2006/relationships/customXml" Target="../customXml/item347.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customXml" Target="../customXml/item368.xml"/><Relationship Id="rId389" Type="http://schemas.openxmlformats.org/officeDocument/2006/relationships/slide" Target="slides/slide8.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customXml" Target="../customXml/item228.xml"/><Relationship Id="rId249" Type="http://schemas.openxmlformats.org/officeDocument/2006/relationships/customXml" Target="../customXml/item249.xml"/><Relationship Id="rId414" Type="http://schemas.openxmlformats.org/officeDocument/2006/relationships/slide" Target="slides/slide33.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customXml" Target="../customXml/item260.xml"/><Relationship Id="rId281" Type="http://schemas.openxmlformats.org/officeDocument/2006/relationships/customXml" Target="../customXml/item281.xml"/><Relationship Id="rId316" Type="http://schemas.openxmlformats.org/officeDocument/2006/relationships/customXml" Target="../customXml/item316.xml"/><Relationship Id="rId337" Type="http://schemas.openxmlformats.org/officeDocument/2006/relationships/customXml" Target="../customXml/item337.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customXml" Target="../customXml/item358.xml"/><Relationship Id="rId379" Type="http://schemas.openxmlformats.org/officeDocument/2006/relationships/customXml" Target="../customXml/item379.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customXml" Target="../customXml/item239.xml"/><Relationship Id="rId390" Type="http://schemas.openxmlformats.org/officeDocument/2006/relationships/slide" Target="slides/slide9.xml"/><Relationship Id="rId404" Type="http://schemas.openxmlformats.org/officeDocument/2006/relationships/slide" Target="slides/slide23.xml"/><Relationship Id="rId425" Type="http://schemas.openxmlformats.org/officeDocument/2006/relationships/viewProps" Target="viewProps.xml"/><Relationship Id="rId250" Type="http://schemas.openxmlformats.org/officeDocument/2006/relationships/customXml" Target="../customXml/item250.xml"/><Relationship Id="rId271" Type="http://schemas.openxmlformats.org/officeDocument/2006/relationships/customXml" Target="../customXml/item271.xml"/><Relationship Id="rId292" Type="http://schemas.openxmlformats.org/officeDocument/2006/relationships/customXml" Target="../customXml/item292.xml"/><Relationship Id="rId306" Type="http://schemas.openxmlformats.org/officeDocument/2006/relationships/customXml" Target="../customXml/item306.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customXml" Target="../customXml/item327.xml"/><Relationship Id="rId348" Type="http://schemas.openxmlformats.org/officeDocument/2006/relationships/customXml" Target="../customXml/item348.xml"/><Relationship Id="rId369" Type="http://schemas.openxmlformats.org/officeDocument/2006/relationships/customXml" Target="../customXml/item369.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customXml" Target="../customXml/item229.xml"/><Relationship Id="rId380" Type="http://schemas.openxmlformats.org/officeDocument/2006/relationships/customXml" Target="../customXml/item380.xml"/><Relationship Id="rId415" Type="http://schemas.openxmlformats.org/officeDocument/2006/relationships/slide" Target="slides/slide34.xml"/><Relationship Id="rId240" Type="http://schemas.openxmlformats.org/officeDocument/2006/relationships/customXml" Target="../customXml/item240.xml"/><Relationship Id="rId261" Type="http://schemas.openxmlformats.org/officeDocument/2006/relationships/customXml" Target="../customXml/item261.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customXml" Target="../customXml/item282.xml"/><Relationship Id="rId317" Type="http://schemas.openxmlformats.org/officeDocument/2006/relationships/customXml" Target="../customXml/item317.xml"/><Relationship Id="rId338" Type="http://schemas.openxmlformats.org/officeDocument/2006/relationships/customXml" Target="../customXml/item338.xml"/><Relationship Id="rId359" Type="http://schemas.openxmlformats.org/officeDocument/2006/relationships/customXml" Target="../customXml/item359.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customXml" Target="../customXml/item370.xml"/><Relationship Id="rId391" Type="http://schemas.openxmlformats.org/officeDocument/2006/relationships/slide" Target="slides/slide10.xml"/><Relationship Id="rId405" Type="http://schemas.openxmlformats.org/officeDocument/2006/relationships/slide" Target="slides/slide24.xml"/><Relationship Id="rId426" Type="http://schemas.openxmlformats.org/officeDocument/2006/relationships/theme" Target="theme/theme1.xml"/><Relationship Id="rId230" Type="http://schemas.openxmlformats.org/officeDocument/2006/relationships/customXml" Target="../customXml/item230.xml"/><Relationship Id="rId251" Type="http://schemas.openxmlformats.org/officeDocument/2006/relationships/customXml" Target="../customXml/item25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customXml" Target="../customXml/item272.xml"/><Relationship Id="rId293" Type="http://schemas.openxmlformats.org/officeDocument/2006/relationships/customXml" Target="../customXml/item293.xml"/><Relationship Id="rId307" Type="http://schemas.openxmlformats.org/officeDocument/2006/relationships/customXml" Target="../customXml/item307.xml"/><Relationship Id="rId328" Type="http://schemas.openxmlformats.org/officeDocument/2006/relationships/customXml" Target="../customXml/item328.xml"/><Relationship Id="rId349" Type="http://schemas.openxmlformats.org/officeDocument/2006/relationships/customXml" Target="../customXml/item349.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customXml" Target="../customXml/item360.xml"/><Relationship Id="rId381" Type="http://schemas.openxmlformats.org/officeDocument/2006/relationships/slideMaster" Target="slideMasters/slideMaster1.xml"/><Relationship Id="rId416" Type="http://schemas.openxmlformats.org/officeDocument/2006/relationships/slide" Target="slides/slide35.xml"/><Relationship Id="rId220" Type="http://schemas.openxmlformats.org/officeDocument/2006/relationships/customXml" Target="../customXml/item220.xml"/><Relationship Id="rId241" Type="http://schemas.openxmlformats.org/officeDocument/2006/relationships/customXml" Target="../customXml/item24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customXml" Target="../customXml/item262.xml"/><Relationship Id="rId283" Type="http://schemas.openxmlformats.org/officeDocument/2006/relationships/customXml" Target="../customXml/item283.xml"/><Relationship Id="rId318" Type="http://schemas.openxmlformats.org/officeDocument/2006/relationships/customXml" Target="../customXml/item318.xml"/><Relationship Id="rId339" Type="http://schemas.openxmlformats.org/officeDocument/2006/relationships/customXml" Target="../customXml/item339.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customXml" Target="../customXml/item350.xml"/><Relationship Id="rId371" Type="http://schemas.openxmlformats.org/officeDocument/2006/relationships/customXml" Target="../customXml/item371.xml"/><Relationship Id="rId406" Type="http://schemas.openxmlformats.org/officeDocument/2006/relationships/slide" Target="slides/slide25.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1.xml"/><Relationship Id="rId427" Type="http://schemas.openxmlformats.org/officeDocument/2006/relationships/tableStyles" Target="tableStyles.xml"/><Relationship Id="rId26" Type="http://schemas.openxmlformats.org/officeDocument/2006/relationships/customXml" Target="../customXml/item26.xml"/><Relationship Id="rId231" Type="http://schemas.openxmlformats.org/officeDocument/2006/relationships/customXml" Target="../customXml/item231.xml"/><Relationship Id="rId252" Type="http://schemas.openxmlformats.org/officeDocument/2006/relationships/customXml" Target="../customXml/item252.xml"/><Relationship Id="rId273" Type="http://schemas.openxmlformats.org/officeDocument/2006/relationships/customXml" Target="../customXml/item273.xml"/><Relationship Id="rId294" Type="http://schemas.openxmlformats.org/officeDocument/2006/relationships/customXml" Target="../customXml/item294.xml"/><Relationship Id="rId308" Type="http://schemas.openxmlformats.org/officeDocument/2006/relationships/customXml" Target="../customXml/item308.xml"/><Relationship Id="rId329" Type="http://schemas.openxmlformats.org/officeDocument/2006/relationships/customXml" Target="../customXml/item329.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customXml" Target="../customXml/item340.xml"/><Relationship Id="rId361" Type="http://schemas.openxmlformats.org/officeDocument/2006/relationships/customXml" Target="../customXml/item361.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xml"/><Relationship Id="rId417" Type="http://schemas.openxmlformats.org/officeDocument/2006/relationships/slide" Target="slides/slide36.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customXml" Target="../customXml/item242.xml"/><Relationship Id="rId263" Type="http://schemas.openxmlformats.org/officeDocument/2006/relationships/customXml" Target="../customXml/item263.xml"/><Relationship Id="rId284" Type="http://schemas.openxmlformats.org/officeDocument/2006/relationships/customXml" Target="../customXml/item284.xml"/><Relationship Id="rId319" Type="http://schemas.openxmlformats.org/officeDocument/2006/relationships/customXml" Target="../customXml/item319.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customXml" Target="../customXml/item330.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customXml" Target="../customXml/item351.xml"/><Relationship Id="rId372" Type="http://schemas.openxmlformats.org/officeDocument/2006/relationships/customXml" Target="../customXml/item372.xml"/><Relationship Id="rId393" Type="http://schemas.openxmlformats.org/officeDocument/2006/relationships/slide" Target="slides/slide12.xml"/><Relationship Id="rId407" Type="http://schemas.openxmlformats.org/officeDocument/2006/relationships/slide" Target="slides/slide26.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customXml" Target="../customXml/item253.xml"/><Relationship Id="rId274" Type="http://schemas.openxmlformats.org/officeDocument/2006/relationships/customXml" Target="../customXml/item274.xml"/><Relationship Id="rId295" Type="http://schemas.openxmlformats.org/officeDocument/2006/relationships/customXml" Target="../customXml/item295.xml"/><Relationship Id="rId309" Type="http://schemas.openxmlformats.org/officeDocument/2006/relationships/customXml" Target="../customXml/item309.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customXml" Target="../customXml/item320.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customXml" Target="../customXml/item341.xml"/><Relationship Id="rId362" Type="http://schemas.openxmlformats.org/officeDocument/2006/relationships/customXml" Target="../customXml/item362.xml"/><Relationship Id="rId383" Type="http://schemas.openxmlformats.org/officeDocument/2006/relationships/slide" Target="slides/slide2.xml"/><Relationship Id="rId418" Type="http://schemas.openxmlformats.org/officeDocument/2006/relationships/slide" Target="slides/slide37.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customXml" Target="../customXml/item243.xml"/><Relationship Id="rId264" Type="http://schemas.openxmlformats.org/officeDocument/2006/relationships/customXml" Target="../customXml/item264.xml"/><Relationship Id="rId285" Type="http://schemas.openxmlformats.org/officeDocument/2006/relationships/customXml" Target="../customXml/item285.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customXml" Target="../customXml/item310.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customXml" Target="../customXml/item331.xml"/><Relationship Id="rId352" Type="http://schemas.openxmlformats.org/officeDocument/2006/relationships/customXml" Target="../customXml/item352.xml"/><Relationship Id="rId373" Type="http://schemas.openxmlformats.org/officeDocument/2006/relationships/customXml" Target="../customXml/item373.xml"/><Relationship Id="rId394" Type="http://schemas.openxmlformats.org/officeDocument/2006/relationships/slide" Target="slides/slide13.xml"/><Relationship Id="rId408" Type="http://schemas.openxmlformats.org/officeDocument/2006/relationships/slide" Target="slides/slide27.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customXml" Target="../customXml/item254.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customXml" Target="../customXml/item275.xml"/><Relationship Id="rId296" Type="http://schemas.openxmlformats.org/officeDocument/2006/relationships/customXml" Target="../customXml/item296.xml"/><Relationship Id="rId300" Type="http://schemas.openxmlformats.org/officeDocument/2006/relationships/customXml" Target="../customXml/item300.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customXml" Target="../customXml/item321.xml"/><Relationship Id="rId342" Type="http://schemas.openxmlformats.org/officeDocument/2006/relationships/customXml" Target="../customXml/item342.xml"/><Relationship Id="rId363" Type="http://schemas.openxmlformats.org/officeDocument/2006/relationships/customXml" Target="../customXml/item363.xml"/><Relationship Id="rId384" Type="http://schemas.openxmlformats.org/officeDocument/2006/relationships/slide" Target="slides/slide3.xml"/><Relationship Id="rId419" Type="http://schemas.openxmlformats.org/officeDocument/2006/relationships/slide" Target="slides/slide38.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customXml" Target="../customXml/item244.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customXml" Target="../customXml/item265.xml"/><Relationship Id="rId286" Type="http://schemas.openxmlformats.org/officeDocument/2006/relationships/customXml" Target="../customXml/item286.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customXml" Target="../customXml/item311.xml"/><Relationship Id="rId332" Type="http://schemas.openxmlformats.org/officeDocument/2006/relationships/customXml" Target="../customXml/item332.xml"/><Relationship Id="rId353" Type="http://schemas.openxmlformats.org/officeDocument/2006/relationships/customXml" Target="../customXml/item353.xml"/><Relationship Id="rId374" Type="http://schemas.openxmlformats.org/officeDocument/2006/relationships/customXml" Target="../customXml/item374.xml"/><Relationship Id="rId395" Type="http://schemas.openxmlformats.org/officeDocument/2006/relationships/slide" Target="slides/slide14.xml"/><Relationship Id="rId409" Type="http://schemas.openxmlformats.org/officeDocument/2006/relationships/slide" Target="slides/slide28.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420" Type="http://schemas.openxmlformats.org/officeDocument/2006/relationships/slide" Target="slides/slide39.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customXml" Target="../customXml/item255.xml"/><Relationship Id="rId276" Type="http://schemas.openxmlformats.org/officeDocument/2006/relationships/customXml" Target="../customXml/item276.xml"/><Relationship Id="rId297" Type="http://schemas.openxmlformats.org/officeDocument/2006/relationships/customXml" Target="../customXml/item297.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customXml" Target="../customXml/item301.xml"/><Relationship Id="rId322" Type="http://schemas.openxmlformats.org/officeDocument/2006/relationships/customXml" Target="../customXml/item322.xml"/><Relationship Id="rId343" Type="http://schemas.openxmlformats.org/officeDocument/2006/relationships/customXml" Target="../customXml/item343.xml"/><Relationship Id="rId364" Type="http://schemas.openxmlformats.org/officeDocument/2006/relationships/customXml" Target="../customXml/item364.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4.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customXml" Target="../customXml/item245.xml"/><Relationship Id="rId266" Type="http://schemas.openxmlformats.org/officeDocument/2006/relationships/customXml" Target="../customXml/item266.xml"/><Relationship Id="rId287" Type="http://schemas.openxmlformats.org/officeDocument/2006/relationships/customXml" Target="../customXml/item287.xml"/><Relationship Id="rId410" Type="http://schemas.openxmlformats.org/officeDocument/2006/relationships/slide" Target="slides/slide29.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customXml" Target="../customXml/item312.xml"/><Relationship Id="rId333" Type="http://schemas.openxmlformats.org/officeDocument/2006/relationships/customXml" Target="../customXml/item333.xml"/><Relationship Id="rId354" Type="http://schemas.openxmlformats.org/officeDocument/2006/relationships/customXml" Target="../customXml/item354.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customXml" Target="../customXml/item375.xml"/><Relationship Id="rId396" Type="http://schemas.openxmlformats.org/officeDocument/2006/relationships/slide" Target="slides/slide15.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customXml" Target="../customXml/item235.xml"/><Relationship Id="rId256" Type="http://schemas.openxmlformats.org/officeDocument/2006/relationships/customXml" Target="../customXml/item256.xml"/><Relationship Id="rId277" Type="http://schemas.openxmlformats.org/officeDocument/2006/relationships/customXml" Target="../customXml/item277.xml"/><Relationship Id="rId298" Type="http://schemas.openxmlformats.org/officeDocument/2006/relationships/customXml" Target="../customXml/item298.xml"/><Relationship Id="rId400" Type="http://schemas.openxmlformats.org/officeDocument/2006/relationships/slide" Target="slides/slide19.xml"/><Relationship Id="rId421" Type="http://schemas.openxmlformats.org/officeDocument/2006/relationships/slide" Target="slides/slide40.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customXml" Target="../customXml/item302.xml"/><Relationship Id="rId323" Type="http://schemas.openxmlformats.org/officeDocument/2006/relationships/customXml" Target="../customXml/item323.xml"/><Relationship Id="rId344" Type="http://schemas.openxmlformats.org/officeDocument/2006/relationships/customXml" Target="../customXml/item34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customXml" Target="../customXml/item365.xml"/><Relationship Id="rId386" Type="http://schemas.openxmlformats.org/officeDocument/2006/relationships/slide" Target="slides/slide5.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customXml" Target="../customXml/item225.xml"/><Relationship Id="rId246" Type="http://schemas.openxmlformats.org/officeDocument/2006/relationships/customXml" Target="../customXml/item246.xml"/><Relationship Id="rId267" Type="http://schemas.openxmlformats.org/officeDocument/2006/relationships/customXml" Target="../customXml/item267.xml"/><Relationship Id="rId288" Type="http://schemas.openxmlformats.org/officeDocument/2006/relationships/customXml" Target="../customXml/item288.xml"/><Relationship Id="rId411" Type="http://schemas.openxmlformats.org/officeDocument/2006/relationships/slide" Target="slides/slide30.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customXml" Target="../customXml/item31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customXml" Target="../customXml/item334.xml"/><Relationship Id="rId355" Type="http://schemas.openxmlformats.org/officeDocument/2006/relationships/customXml" Target="../customXml/item355.xml"/><Relationship Id="rId376" Type="http://schemas.openxmlformats.org/officeDocument/2006/relationships/customXml" Target="../customXml/item376.xml"/><Relationship Id="rId397" Type="http://schemas.openxmlformats.org/officeDocument/2006/relationships/slide" Target="slides/slide16.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customXml" Target="../customXml/item257.xml"/><Relationship Id="rId278" Type="http://schemas.openxmlformats.org/officeDocument/2006/relationships/customXml" Target="../customXml/item278.xml"/><Relationship Id="rId401" Type="http://schemas.openxmlformats.org/officeDocument/2006/relationships/slide" Target="slides/slide20.xml"/><Relationship Id="rId422" Type="http://schemas.openxmlformats.org/officeDocument/2006/relationships/notesMaster" Target="notesMasters/notesMaster1.xml"/><Relationship Id="rId303" Type="http://schemas.openxmlformats.org/officeDocument/2006/relationships/customXml" Target="../customXml/item303.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customXml" Target="../customXml/item345.xml"/><Relationship Id="rId387" Type="http://schemas.openxmlformats.org/officeDocument/2006/relationships/slide" Target="slides/slide6.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customXml" Target="../customXml/item247.xml"/><Relationship Id="rId412" Type="http://schemas.openxmlformats.org/officeDocument/2006/relationships/slide" Target="slides/slide31.xml"/><Relationship Id="rId107" Type="http://schemas.openxmlformats.org/officeDocument/2006/relationships/customXml" Target="../customXml/item107.xml"/><Relationship Id="rId289" Type="http://schemas.openxmlformats.org/officeDocument/2006/relationships/customXml" Target="../customXml/item289.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customXml" Target="../customXml/item314.xml"/><Relationship Id="rId356" Type="http://schemas.openxmlformats.org/officeDocument/2006/relationships/customXml" Target="../customXml/item356.xml"/><Relationship Id="rId398" Type="http://schemas.openxmlformats.org/officeDocument/2006/relationships/slide" Target="slides/slide17.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handoutMaster" Target="handoutMasters/handoutMaster1.xml"/><Relationship Id="rId258" Type="http://schemas.openxmlformats.org/officeDocument/2006/relationships/customXml" Target="../customXml/item258.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customXml" Target="../customXml/item325.xml"/><Relationship Id="rId367" Type="http://schemas.openxmlformats.org/officeDocument/2006/relationships/customXml" Target="../customXml/item36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10" name="Rectangle 6"/>
          <p:cNvSpPr>
            <a:spLocks noGrp="1" noChangeArrowheads="1"/>
          </p:cNvSpPr>
          <p:nvPr>
            <p:ph type="ftr" sz="quarter" idx="2"/>
          </p:nvPr>
        </p:nvSpPr>
        <p:spPr bwMode="auto">
          <a:xfrm>
            <a:off x="0" y="6699718"/>
            <a:ext cx="2701236" cy="309095"/>
          </a:xfrm>
          <a:prstGeom prst="rect">
            <a:avLst/>
          </a:prstGeom>
          <a:noFill/>
          <a:ln w="9525">
            <a:noFill/>
            <a:miter lim="800000"/>
            <a:headEnd/>
            <a:tailEnd/>
          </a:ln>
          <a:effectLst/>
        </p:spPr>
        <p:txBody>
          <a:bodyPr vert="horz" wrap="square" lIns="93255" tIns="46628" rIns="93255" bIns="46628" numCol="1" anchor="b" anchorCtr="0" compatLnSpc="1">
            <a:prstTxWarp prst="textNoShape">
              <a:avLst/>
            </a:prstTxWarp>
          </a:bodyPr>
          <a:lstStyle>
            <a:lvl1pPr algn="l" defTabSz="933159">
              <a:defRPr sz="1200"/>
            </a:lvl1pPr>
          </a:lstStyle>
          <a:p>
            <a:pPr>
              <a:defRPr/>
            </a:pPr>
            <a:r>
              <a:rPr lang="en-US"/>
              <a:t>Tuesday March 30, 2010</a:t>
            </a:r>
          </a:p>
        </p:txBody>
      </p:sp>
      <p:sp>
        <p:nvSpPr>
          <p:cNvPr id="21511" name="Rectangle 7"/>
          <p:cNvSpPr>
            <a:spLocks noGrp="1" noChangeArrowheads="1"/>
          </p:cNvSpPr>
          <p:nvPr>
            <p:ph type="dt" sz="quarter" idx="1"/>
          </p:nvPr>
        </p:nvSpPr>
        <p:spPr bwMode="auto">
          <a:xfrm>
            <a:off x="5147853" y="6737951"/>
            <a:ext cx="4391880" cy="350520"/>
          </a:xfrm>
          <a:prstGeom prst="rect">
            <a:avLst/>
          </a:prstGeom>
          <a:noFill/>
          <a:ln w="9525">
            <a:noFill/>
            <a:miter lim="800000"/>
            <a:headEnd/>
            <a:tailEnd/>
          </a:ln>
          <a:effectLst/>
        </p:spPr>
        <p:txBody>
          <a:bodyPr vert="horz" wrap="square" lIns="93255" tIns="46628" rIns="93255" bIns="46628" numCol="1" anchor="t" anchorCtr="0" compatLnSpc="1">
            <a:prstTxWarp prst="textNoShape">
              <a:avLst/>
            </a:prstTxWarp>
          </a:bodyPr>
          <a:lstStyle>
            <a:lvl1pPr algn="l" defTabSz="933159">
              <a:defRPr sz="1200"/>
            </a:lvl1pPr>
          </a:lstStyle>
          <a:p>
            <a:pPr>
              <a:defRPr/>
            </a:pPr>
            <a:r>
              <a:rPr lang="en-US"/>
              <a:t>Application of NHDPlus for Regional SPARROW modeling </a:t>
            </a:r>
          </a:p>
        </p:txBody>
      </p:sp>
    </p:spTree>
    <p:extLst>
      <p:ext uri="{BB962C8B-B14F-4D97-AF65-F5344CB8AC3E}">
        <p14:creationId xmlns:p14="http://schemas.microsoft.com/office/powerpoint/2010/main" val="1866945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4004407" cy="350520"/>
          </a:xfrm>
          <a:prstGeom prst="rect">
            <a:avLst/>
          </a:prstGeom>
          <a:noFill/>
          <a:ln w="9525">
            <a:noFill/>
            <a:miter lim="800000"/>
            <a:headEnd/>
            <a:tailEnd/>
          </a:ln>
          <a:effectLst/>
        </p:spPr>
        <p:txBody>
          <a:bodyPr vert="horz" wrap="square" lIns="93255" tIns="46628" rIns="93255" bIns="46628" numCol="1" anchor="t" anchorCtr="0" compatLnSpc="1">
            <a:prstTxWarp prst="textNoShape">
              <a:avLst/>
            </a:prstTxWarp>
          </a:bodyPr>
          <a:lstStyle>
            <a:lvl1pPr algn="l" defTabSz="933159">
              <a:defRPr sz="1200">
                <a:latin typeface="Constantia" pitchFamily="18" charset="0"/>
              </a:defRPr>
            </a:lvl1pPr>
          </a:lstStyle>
          <a:p>
            <a:pPr>
              <a:defRPr/>
            </a:pPr>
            <a:endParaRPr lang="en-US"/>
          </a:p>
        </p:txBody>
      </p:sp>
      <p:sp>
        <p:nvSpPr>
          <p:cNvPr id="18435" name="Rectangle 3"/>
          <p:cNvSpPr>
            <a:spLocks noGrp="1" noChangeArrowheads="1"/>
          </p:cNvSpPr>
          <p:nvPr>
            <p:ph type="dt" idx="1"/>
          </p:nvPr>
        </p:nvSpPr>
        <p:spPr bwMode="auto">
          <a:xfrm>
            <a:off x="5230091" y="0"/>
            <a:ext cx="4004407" cy="350520"/>
          </a:xfrm>
          <a:prstGeom prst="rect">
            <a:avLst/>
          </a:prstGeom>
          <a:noFill/>
          <a:ln w="9525">
            <a:noFill/>
            <a:miter lim="800000"/>
            <a:headEnd/>
            <a:tailEnd/>
          </a:ln>
          <a:effectLst/>
        </p:spPr>
        <p:txBody>
          <a:bodyPr vert="horz" wrap="square" lIns="93255" tIns="46628" rIns="93255" bIns="46628" numCol="1" anchor="t" anchorCtr="0" compatLnSpc="1">
            <a:prstTxWarp prst="textNoShape">
              <a:avLst/>
            </a:prstTxWarp>
          </a:bodyPr>
          <a:lstStyle>
            <a:lvl1pPr algn="r" defTabSz="933159">
              <a:defRPr sz="1200">
                <a:latin typeface="Constantia" pitchFamily="18" charset="0"/>
              </a:defRPr>
            </a:lvl1pPr>
          </a:lstStyle>
          <a:p>
            <a:pPr>
              <a:defRPr/>
            </a:pPr>
            <a:fld id="{DE4DFB1C-23E3-4739-9FBC-4A2DBE894A07}" type="datetime1">
              <a:rPr lang="en-US"/>
              <a:pPr>
                <a:defRPr/>
              </a:pPr>
              <a:t>5/4/2017</a:t>
            </a:fld>
            <a:endParaRPr lang="en-US"/>
          </a:p>
        </p:txBody>
      </p:sp>
      <p:sp>
        <p:nvSpPr>
          <p:cNvPr id="30724" name="Rectangle 4"/>
          <p:cNvSpPr>
            <a:spLocks noGrp="1" noRot="1" noChangeAspect="1" noChangeArrowheads="1" noTextEdit="1"/>
          </p:cNvSpPr>
          <p:nvPr>
            <p:ph type="sldImg" idx="2"/>
          </p:nvPr>
        </p:nvSpPr>
        <p:spPr bwMode="auto">
          <a:xfrm>
            <a:off x="2865438" y="525463"/>
            <a:ext cx="3505200" cy="2628900"/>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922033" y="3329940"/>
            <a:ext cx="7392023" cy="3154680"/>
          </a:xfrm>
          <a:prstGeom prst="rect">
            <a:avLst/>
          </a:prstGeom>
          <a:noFill/>
          <a:ln w="9525">
            <a:noFill/>
            <a:miter lim="800000"/>
            <a:headEnd/>
            <a:tailEnd/>
          </a:ln>
          <a:effectLst/>
        </p:spPr>
        <p:txBody>
          <a:bodyPr vert="horz" wrap="square" lIns="93255" tIns="46628" rIns="93255" bIns="466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6658287"/>
            <a:ext cx="4004407" cy="350520"/>
          </a:xfrm>
          <a:prstGeom prst="rect">
            <a:avLst/>
          </a:prstGeom>
          <a:noFill/>
          <a:ln w="9525">
            <a:noFill/>
            <a:miter lim="800000"/>
            <a:headEnd/>
            <a:tailEnd/>
          </a:ln>
          <a:effectLst/>
        </p:spPr>
        <p:txBody>
          <a:bodyPr vert="horz" wrap="square" lIns="93255" tIns="46628" rIns="93255" bIns="46628" numCol="1" anchor="b" anchorCtr="0" compatLnSpc="1">
            <a:prstTxWarp prst="textNoShape">
              <a:avLst/>
            </a:prstTxWarp>
          </a:bodyPr>
          <a:lstStyle>
            <a:lvl1pPr algn="l" defTabSz="933159">
              <a:defRPr sz="1200">
                <a:latin typeface="Constantia" pitchFamily="18" charset="0"/>
              </a:defRPr>
            </a:lvl1pPr>
          </a:lstStyle>
          <a:p>
            <a:pPr>
              <a:defRPr/>
            </a:pPr>
            <a:r>
              <a:rPr lang="en-US"/>
              <a:t>Day of Week, time am/pm</a:t>
            </a:r>
          </a:p>
        </p:txBody>
      </p:sp>
      <p:sp>
        <p:nvSpPr>
          <p:cNvPr id="18439" name="Rectangle 7"/>
          <p:cNvSpPr>
            <a:spLocks noGrp="1" noChangeArrowheads="1"/>
          </p:cNvSpPr>
          <p:nvPr>
            <p:ph type="sldNum" sz="quarter" idx="5"/>
          </p:nvPr>
        </p:nvSpPr>
        <p:spPr bwMode="auto">
          <a:xfrm>
            <a:off x="5230091" y="6658287"/>
            <a:ext cx="4004407" cy="350520"/>
          </a:xfrm>
          <a:prstGeom prst="rect">
            <a:avLst/>
          </a:prstGeom>
          <a:noFill/>
          <a:ln w="9525">
            <a:noFill/>
            <a:miter lim="800000"/>
            <a:headEnd/>
            <a:tailEnd/>
          </a:ln>
          <a:effectLst/>
        </p:spPr>
        <p:txBody>
          <a:bodyPr vert="horz" wrap="square" lIns="93255" tIns="46628" rIns="93255" bIns="46628" numCol="1" anchor="b" anchorCtr="0" compatLnSpc="1">
            <a:prstTxWarp prst="textNoShape">
              <a:avLst/>
            </a:prstTxWarp>
          </a:bodyPr>
          <a:lstStyle>
            <a:lvl1pPr algn="r" defTabSz="933159">
              <a:defRPr sz="1200">
                <a:latin typeface="Constantia" pitchFamily="18" charset="0"/>
              </a:defRPr>
            </a:lvl1pPr>
          </a:lstStyle>
          <a:p>
            <a:pPr>
              <a:defRPr/>
            </a:pPr>
            <a:fld id="{AEDDC3F6-7B8D-401F-8CE1-E87F7FF90607}" type="slidenum">
              <a:rPr lang="en-US"/>
              <a:pPr>
                <a:defRPr/>
              </a:pPr>
              <a:t>‹#›</a:t>
            </a:fld>
            <a:endParaRPr lang="en-US"/>
          </a:p>
        </p:txBody>
      </p:sp>
    </p:spTree>
    <p:extLst>
      <p:ext uri="{BB962C8B-B14F-4D97-AF65-F5344CB8AC3E}">
        <p14:creationId xmlns:p14="http://schemas.microsoft.com/office/powerpoint/2010/main" val="28870976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epa.gov/national-aquatic-resource-surveys/nrsa"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mailto:samuelsw@leidos.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nws.noaa.gov/hic/"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Hi, I’m Tommy </a:t>
            </a:r>
            <a:r>
              <a:rPr lang="en-US" sz="1200" kern="1200" dirty="0" err="1" smtClean="0">
                <a:solidFill>
                  <a:schemeClr val="tx1"/>
                </a:solidFill>
                <a:effectLst/>
                <a:latin typeface="Calibri" pitchFamily="34" charset="0"/>
                <a:ea typeface="+mn-ea"/>
                <a:cs typeface="+mn-cs"/>
              </a:rPr>
              <a:t>Dewald</a:t>
            </a:r>
            <a:r>
              <a:rPr lang="en-US" sz="1200" kern="1200" dirty="0" smtClean="0">
                <a:solidFill>
                  <a:schemeClr val="tx1"/>
                </a:solidFill>
                <a:effectLst/>
                <a:latin typeface="Calibri" pitchFamily="34" charset="0"/>
                <a:ea typeface="+mn-ea"/>
                <a:cs typeface="+mn-cs"/>
              </a:rPr>
              <a:t>. I work for the United States Environmental Protection Agency’s Office of Water where I help coordinate the development and application of geospatial data products such as the National Hydrography Dataset (NHD), Watershed Boundary Dataset (WBD) and NHDPlus.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training session is entitled ‘An Introduction to the National Hydrography Dataset </a:t>
            </a:r>
            <a:r>
              <a:rPr lang="en-US" sz="1200" kern="1200" dirty="0" err="1" smtClean="0">
                <a:solidFill>
                  <a:schemeClr val="tx1"/>
                </a:solidFill>
                <a:effectLst/>
                <a:latin typeface="Calibri" pitchFamily="34" charset="0"/>
                <a:ea typeface="+mn-ea"/>
                <a:cs typeface="+mn-cs"/>
              </a:rPr>
              <a:t>Plus’</a:t>
            </a:r>
            <a:r>
              <a:rPr lang="en-US" sz="1200" kern="1200" dirty="0" smtClean="0">
                <a:solidFill>
                  <a:schemeClr val="tx1"/>
                </a:solidFill>
                <a:effectLst/>
                <a:latin typeface="Calibri" pitchFamily="34" charset="0"/>
                <a:ea typeface="+mn-ea"/>
                <a:cs typeface="+mn-cs"/>
              </a:rPr>
              <a:t> and is the first session of the NHDPlus Training Series. </a:t>
            </a:r>
          </a:p>
          <a:p>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0</a:t>
            </a:fld>
            <a:endParaRPr lang="en-US"/>
          </a:p>
        </p:txBody>
      </p:sp>
    </p:spTree>
    <p:extLst>
      <p:ext uri="{BB962C8B-B14F-4D97-AF65-F5344CB8AC3E}">
        <p14:creationId xmlns:p14="http://schemas.microsoft.com/office/powerpoint/2010/main" val="896227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NHDPlus is currently available for the lower 48 states, Hawaii, Puerto Rico, the US Virgin Island, Guam, American Samoa and the Northern Mariana Islands. The data can be downloaded from the NHDPlus web site. Also, on the web site you will find a script that will prep the data for faster performance by building spatial indices and raster pyramids.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During 2016, we plan to deliver –</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NHDPlus for the waters identified by the Alaska Department of Conservation as having water quality impairments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Time of travel estimates that take into consideration typically slower lake residence times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NHDPlus V2 vector data in a National File </a:t>
            </a:r>
            <a:r>
              <a:rPr lang="en-US" sz="1200" kern="1200" dirty="0" err="1" smtClean="0">
                <a:solidFill>
                  <a:schemeClr val="tx1"/>
                </a:solidFill>
                <a:effectLst/>
                <a:latin typeface="Calibri" pitchFamily="34" charset="0"/>
                <a:ea typeface="+mn-ea"/>
                <a:cs typeface="+mn-cs"/>
              </a:rPr>
              <a:t>GeoDatabase</a:t>
            </a:r>
            <a:r>
              <a:rPr lang="en-US" sz="1200" kern="1200" dirty="0" smtClean="0">
                <a:solidFill>
                  <a:schemeClr val="tx1"/>
                </a:solidFill>
                <a:effectLst/>
                <a:latin typeface="Calibri" pitchFamily="34" charset="0"/>
                <a:ea typeface="+mn-ea"/>
                <a:cs typeface="+mn-cs"/>
              </a:rPr>
              <a:t> format</a:t>
            </a:r>
          </a:p>
          <a:p>
            <a:pPr marL="1085850" lvl="2"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This product merges the 20 or so vector distribution units into a single national layer which simplifies data management for users</a:t>
            </a:r>
          </a:p>
          <a:p>
            <a:pPr marL="1085850" lvl="2"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It also improves access to stream attributes by moving them so they’re directly accessible from the stream features without having to perform sometime complicated and, almost always, tedious “relates” to access them</a:t>
            </a:r>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9</a:t>
            </a:fld>
            <a:endParaRPr lang="en-US"/>
          </a:p>
        </p:txBody>
      </p:sp>
    </p:spTree>
    <p:extLst>
      <p:ext uri="{BB962C8B-B14F-4D97-AF65-F5344CB8AC3E}">
        <p14:creationId xmlns:p14="http://schemas.microsoft.com/office/powerpoint/2010/main" val="1205977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NHDPlus comes with mean annual and mean monthly flow and velocity estimates for the 30-year period from 1971 to 2000; there are actually 5 sets of these flows (A, B, C, D, E) reflecting incremental improvements from one set to the next during the production process as follows: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A – based upon runoff estimated by a USGS national flow balance model</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B – introduces effects of estimates stream flow losses that can occur due to excessive evapotranspiration in the stream channels.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 –  Makes adjustment for log-log regression step using “Reference” gages (Falcone, et. al.) that are determined to be largely unaffected by human activities. This is the “best” NHDPlusV2 estimates of “natural” flow</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D - Accounts for flow transfers, withdrawals, and augmentation.</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E - ‘gage-adjusted’ meaning the estimates are adjusted based upon measured flow from the nearest gage using a network interpolation process to apply the adjustment factor; these are flows we recommend you use, unless there is some compelling reason to use one of the other sets.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As shown, there are a variety of other flow estimation activities that leverage the NHDPlus framework. Recall that NHDPlus was first developed to support the estimation of flow and velocity, as reflected in the quote from Al Rea at the bottom of the slide</a:t>
            </a:r>
            <a:endParaRPr lang="en-US" dirty="0"/>
          </a:p>
        </p:txBody>
      </p:sp>
      <p:sp>
        <p:nvSpPr>
          <p:cNvPr id="4" name="Slide Number Placeholder 3"/>
          <p:cNvSpPr>
            <a:spLocks noGrp="1"/>
          </p:cNvSpPr>
          <p:nvPr>
            <p:ph type="sldNum" sz="quarter" idx="10"/>
          </p:nvPr>
        </p:nvSpPr>
        <p:spPr/>
        <p:txBody>
          <a:bodyPr/>
          <a:lstStyle/>
          <a:p>
            <a:fld id="{8913AA23-0145-4AFE-BA77-27874DAF2D21}" type="slidenum">
              <a:rPr lang="en-US" smtClean="0"/>
              <a:t>10</a:t>
            </a:fld>
            <a:endParaRPr lang="en-US"/>
          </a:p>
        </p:txBody>
      </p:sp>
    </p:spTree>
    <p:extLst>
      <p:ext uri="{BB962C8B-B14F-4D97-AF65-F5344CB8AC3E}">
        <p14:creationId xmlns:p14="http://schemas.microsoft.com/office/powerpoint/2010/main" val="960235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ESRI ArcGIS-based </a:t>
            </a:r>
            <a:r>
              <a:rPr lang="en-US" sz="1200" u="sng" kern="1200" dirty="0" smtClean="0">
                <a:solidFill>
                  <a:schemeClr val="tx1"/>
                </a:solidFill>
                <a:effectLst/>
                <a:latin typeface="Calibri" pitchFamily="34" charset="0"/>
                <a:ea typeface="+mn-ea"/>
                <a:cs typeface="+mn-cs"/>
              </a:rPr>
              <a:t>desktop tools</a:t>
            </a:r>
            <a:r>
              <a:rPr lang="en-US" sz="1200" kern="1200" dirty="0" smtClean="0">
                <a:solidFill>
                  <a:schemeClr val="tx1"/>
                </a:solidFill>
                <a:effectLst/>
                <a:latin typeface="Calibri" pitchFamily="34" charset="0"/>
                <a:ea typeface="+mn-ea"/>
                <a:cs typeface="+mn-cs"/>
              </a:rPr>
              <a:t> are available for download from the NHDPlus web site. These require a local copy of the NHDPlus data they’ll work with.</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These are callable procedures using python or other languages.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Network navigation starts at any location on the network and proceeds upstream or downstream until a stop condition is detected, such as number of miles;  if no stop condition is specified for an upstream navigation, the networked is navigated all the way to the headwaters including the mouth of the Lower Mississippi… this may take some time!!  Conversely, a downstream navigation will run all the way to the terminus if not stop condition is provided.</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Watershed delineation starts from any location on the stream network and navigates upstream to the headwaters.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Catchment Attribute Allocation and Accumulation Tool will allocate a gridded landscape layer to catchments and will also accumulate the landscape attribute for all upstream catchments, i.e., the entire watershed.</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Web-based services include both mapping and analytical services including the network navigation, upstream and downstream linked data search, watershed delineation and watershed report. Both ESRI and Open Geospatial Consortium compliant web services are supported.  The mapping services can be called from desktop geospatial tools (such as ArcGIS desktop, Google Earth Pro), ArcGIS Online and custom desktop and web tools, while the analytical services can be called from desktop GIS only (such as ArcGIS desktop, Google Earth Pro), for now. </a:t>
            </a:r>
          </a:p>
          <a:p>
            <a:r>
              <a:rPr lang="en-US" sz="1200" kern="1200" dirty="0" smtClean="0">
                <a:solidFill>
                  <a:schemeClr val="tx1"/>
                </a:solidFill>
                <a:effectLst/>
                <a:latin typeface="Calibri" pitchFamily="34" charset="0"/>
                <a:ea typeface="+mn-ea"/>
                <a:cs typeface="+mn-cs"/>
              </a:rPr>
              <a:t> Would recommend mentioning that these tools are further escribed in a separate module.</a:t>
            </a:r>
          </a:p>
          <a:p>
            <a:r>
              <a:rPr lang="en-US" sz="1200" kern="1200" dirty="0" smtClean="0">
                <a:solidFill>
                  <a:schemeClr val="tx1"/>
                </a:solidFill>
                <a:effectLst/>
                <a:latin typeface="Calibri" pitchFamily="34" charset="0"/>
                <a:ea typeface="+mn-ea"/>
                <a:cs typeface="+mn-cs"/>
              </a:rPr>
              <a:t> Why highlight?</a:t>
            </a:r>
          </a:p>
          <a:p>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11</a:t>
            </a:fld>
            <a:endParaRPr lang="en-US"/>
          </a:p>
        </p:txBody>
      </p:sp>
    </p:spTree>
    <p:extLst>
      <p:ext uri="{BB962C8B-B14F-4D97-AF65-F5344CB8AC3E}">
        <p14:creationId xmlns:p14="http://schemas.microsoft.com/office/powerpoint/2010/main" val="2337429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figure shown on this slide is similar to the earlier figure that displayed the NHD surface water features and network. This figure also includes the NHDPlus catchments associated with the stream segments (orange boundaries). The catchments depict the local drainage area for each stream segment. This happens to show the Arlington Virginia area just across the Potomac River from Washington, DC.</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is an ESRI ArcGIS Online web map using a draft web service prepared for the Open Water Data Initiative that we’ll be discussing in a few minutes.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When the user clicks on a specific stream segment, the web map displays the Identify window which contains NHD and NHDPlus attributes for the stream including its name, feature type, stream order, stream level and incremental and accumulated drainage area. Notice the small orange balloon symbol just to the right of the Identify window. It’s a USGS gaging station that been linked to the NHD stream network within NHDPlus.</a:t>
            </a:r>
            <a:endParaRPr lang="en-US" sz="1200" kern="1200" dirty="0">
              <a:solidFill>
                <a:schemeClr val="tx1"/>
              </a:solidFill>
              <a:effectLst/>
              <a:latin typeface="Calibri" pitchFamily="34" charset="0"/>
              <a:ea typeface="+mn-ea"/>
              <a:cs typeface="+mn-cs"/>
            </a:endParaRPr>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12</a:t>
            </a:fld>
            <a:endParaRPr lang="en-US"/>
          </a:p>
        </p:txBody>
      </p:sp>
    </p:spTree>
    <p:extLst>
      <p:ext uri="{BB962C8B-B14F-4D97-AF65-F5344CB8AC3E}">
        <p14:creationId xmlns:p14="http://schemas.microsoft.com/office/powerpoint/2010/main" val="538989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figure on this slide shows an ArcGIS desktop session using an EPA NHDPlus web service to display the results of a network search for water quality monitoring sites (shown as green triangles) upstream from the starting point (yellow dot) near where Four Mile Run flows into the Potomac River in the same area in Arlington, VA.</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capability leverages the stream addressing scheme provided by the NHD to link the monitoring locations to the network. The EPA and USGS water programs have linked the data from many of their information systems to the NHD in this manner. The network can be searched upstream or downstream for such information … and can be stopped after a specified distance or time-of-travel, e.g., 24 hours.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13</a:t>
            </a:fld>
            <a:endParaRPr lang="en-US"/>
          </a:p>
        </p:txBody>
      </p:sp>
    </p:spTree>
    <p:extLst>
      <p:ext uri="{BB962C8B-B14F-4D97-AF65-F5344CB8AC3E}">
        <p14:creationId xmlns:p14="http://schemas.microsoft.com/office/powerpoint/2010/main" val="3443121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figure shows how the NHD network combined with catchments can be used to delineate the full watershed upstream from any point within the network. A watershed report service that displays information about the watershed is also available.</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Again, we show our favorite Four Mile Run area in Arlington Virginia. In this example, the client is Google Earth using another EPA NHDPlus web service.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These core capabilities support a wide variety of applications using many different technologies including the web services and interfaces just shown. Some user use desktop ArcGIS, others use Oracle/Oracle Spatial, or SAS, or R … there are many ways to leverage these core NHDPlus capabilities.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14</a:t>
            </a:fld>
            <a:endParaRPr lang="en-US"/>
          </a:p>
        </p:txBody>
      </p:sp>
    </p:spTree>
    <p:extLst>
      <p:ext uri="{BB962C8B-B14F-4D97-AF65-F5344CB8AC3E}">
        <p14:creationId xmlns:p14="http://schemas.microsoft.com/office/powerpoint/2010/main" val="181209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In April 2013 we sent a message to the EPA GIS workgroup and NHDPlus user email lists requesting that they respond with a simple one line description of their NHDPlus applications. Within a week, we received 50 responses from the organizations listed on the left side of the slide describing over a 100 applications. At the time: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EPA was the largest user based upon this response with applications distributed across headquarters, regional offices and labs.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USGS was the second largest user with applications from headquarters and 5 USGS state water science centers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4 other federal organizations, 6 states, and 5 non-profits also had NHDPlus applications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In addition to this one time snapshot of applications, we also took a look at the organizations that requested NHDPlus technical support since May 2013. The table on the right side summarizes the organizations by internet domain. These statistics re-enforce the diversity and distribution of organizations found in the email poll. They also show significant use by private industry and educational organizations.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In terms of individual requests, again EPA and USGS were the largest and second largest users.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brings up the question of how are all these folks using NHDPlus?</a:t>
            </a:r>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15</a:t>
            </a:fld>
            <a:endParaRPr lang="en-US"/>
          </a:p>
        </p:txBody>
      </p:sp>
    </p:spTree>
    <p:extLst>
      <p:ext uri="{BB962C8B-B14F-4D97-AF65-F5344CB8AC3E}">
        <p14:creationId xmlns:p14="http://schemas.microsoft.com/office/powerpoint/2010/main" val="1262207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Calibri" pitchFamily="34" charset="0"/>
                <a:ea typeface="+mn-ea"/>
                <a:cs typeface="+mn-cs"/>
              </a:rPr>
              <a:t>Of course, you can also Google It!  When we tried a text in March 2016, we got almost 16,000 hits. Searching through the images in Google revealed examples that are consistent with the variety of uses that we’ve observed from our interactions with NHDPlus users, technical support, presentations, etc.</a:t>
            </a:r>
            <a:endParaRPr lang="en-US" sz="1200" b="0" dirty="0" smtClean="0">
              <a:solidFill>
                <a:schemeClr val="tx1"/>
              </a:solidFill>
            </a:endParaRPr>
          </a:p>
        </p:txBody>
      </p:sp>
      <p:sp>
        <p:nvSpPr>
          <p:cNvPr id="4" name="Slide Number Placeholder 3"/>
          <p:cNvSpPr>
            <a:spLocks noGrp="1"/>
          </p:cNvSpPr>
          <p:nvPr>
            <p:ph type="sldNum" sz="quarter" idx="10"/>
          </p:nvPr>
        </p:nvSpPr>
        <p:spPr/>
        <p:txBody>
          <a:bodyPr/>
          <a:lstStyle/>
          <a:p>
            <a:fld id="{8913AA23-0145-4AFE-BA77-27874DAF2D21}" type="slidenum">
              <a:rPr lang="en-US" smtClean="0"/>
              <a:t>16</a:t>
            </a:fld>
            <a:endParaRPr lang="en-US"/>
          </a:p>
        </p:txBody>
      </p:sp>
    </p:spTree>
    <p:extLst>
      <p:ext uri="{BB962C8B-B14F-4D97-AF65-F5344CB8AC3E}">
        <p14:creationId xmlns:p14="http://schemas.microsoft.com/office/powerpoint/2010/main" val="716640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So how is NHDPlus being used? This slide provides a sampling of example applications that we’ll talk about in the next series of slides.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Some of these applications have been around for some time and are well established. They’re still going strong and I’ll provide an update on these. There are several recent additions shown as well that you should find of interest, and  one significant application in the works that’s coming soon.</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Note that there’s a larger list on the NHDPlus web site. We encourage you to share information on your applications with other users and, with that thought in mind, are glad to post them on our web site if you like.</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You might have noticed that many of these longstanding applications relate to water quality. So I thought it would be useful to share the implementation approach used by the Clean Water Act (CWA) for some context as we talk about the applications.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17</a:t>
            </a:fld>
            <a:endParaRPr lang="en-US"/>
          </a:p>
        </p:txBody>
      </p:sp>
    </p:spTree>
    <p:extLst>
      <p:ext uri="{BB962C8B-B14F-4D97-AF65-F5344CB8AC3E}">
        <p14:creationId xmlns:p14="http://schemas.microsoft.com/office/powerpoint/2010/main" val="2014240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Clean Water Act (CWA) is the primary federal law that protects our nation’s waters, including lakes, rivers, aquifers and coastal areas. For completeness, I’ll also mention the Safe Drinking Water Act (SDWA) which is the primary federal law that protects our nation’s drinking water.</a:t>
            </a:r>
          </a:p>
          <a:p>
            <a:r>
              <a:rPr lang="en-US" sz="1200" b="1" kern="1200" dirty="0" smtClean="0">
                <a:solidFill>
                  <a:schemeClr val="tx1"/>
                </a:solidFill>
                <a:effectLst/>
                <a:latin typeface="Calibri" pitchFamily="34" charset="0"/>
                <a:ea typeface="+mn-ea"/>
                <a:cs typeface="+mn-cs"/>
              </a:rPr>
              <a:t> </a:t>
            </a:r>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The Clean Water Act promotes the establishment of water quality standards that are stated in terms of designated uses (fishing, swimming, drinking, etc.) and criteria for meeting these designated uses. EPA works closely with states (and tribes) to conduct monitoring of their water resources, which enables assessments of the water quality to determine if the water is meeting standards. Most of the water quality monitoring is conducted by states and waters not meeting their designated uses are designated as “impaired waters.” Lastly, technical support and financial assistance is provided to states to help restore impaired waters so they support their designated uses.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18</a:t>
            </a:fld>
            <a:endParaRPr lang="en-US"/>
          </a:p>
        </p:txBody>
      </p:sp>
    </p:spTree>
    <p:extLst>
      <p:ext uri="{BB962C8B-B14F-4D97-AF65-F5344CB8AC3E}">
        <p14:creationId xmlns:p14="http://schemas.microsoft.com/office/powerpoint/2010/main" val="3678202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objectives of this session are to convey a basic understanding of NHDPlus. We’ll start by covering the following topics that represent the different sections of this training module: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First we will cover some basic NHDPlus concepts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We will describe NHDPlus data content and NHDPlus core tools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We will then present some examples of how NHDPlus is being applied</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We will finish by describing the online NHDPlus resources that are available for users</a:t>
            </a:r>
          </a:p>
          <a:p>
            <a:r>
              <a:rPr lang="en-US" sz="1200" kern="1200" dirty="0" smtClean="0">
                <a:solidFill>
                  <a:schemeClr val="tx1"/>
                </a:solidFill>
                <a:effectLst/>
                <a:latin typeface="Calibri" pitchFamily="34" charset="0"/>
                <a:ea typeface="+mn-ea"/>
                <a:cs typeface="+mn-cs"/>
              </a:rPr>
              <a:t>Note that you can tell which section we are in by the name in the lower left hand corner of each slide.</a:t>
            </a:r>
          </a:p>
          <a:p>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1</a:t>
            </a:fld>
            <a:endParaRPr lang="en-US"/>
          </a:p>
        </p:txBody>
      </p:sp>
    </p:spTree>
    <p:extLst>
      <p:ext uri="{BB962C8B-B14F-4D97-AF65-F5344CB8AC3E}">
        <p14:creationId xmlns:p14="http://schemas.microsoft.com/office/powerpoint/2010/main" val="37024971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surveys (also known as NARS) focus on water quality monitoring and assessment through a cycle of national surveys of different types of waters. The NARS team works with states to monitor and assess water quality in streams, rivers, lakes, wetlands and coastal waters every 5 years. These surveys are based upon monitoring and assessing a statistically-selected subset of the waters across the country, then extrapolating the results to provide national reports on water quality conditions.</a:t>
            </a:r>
            <a:endParaRPr lang="en-US" dirty="0"/>
          </a:p>
        </p:txBody>
      </p:sp>
      <p:sp>
        <p:nvSpPr>
          <p:cNvPr id="4" name="Slide Number Placeholder 3"/>
          <p:cNvSpPr>
            <a:spLocks noGrp="1"/>
          </p:cNvSpPr>
          <p:nvPr>
            <p:ph type="sldNum" sz="quarter" idx="10"/>
          </p:nvPr>
        </p:nvSpPr>
        <p:spPr/>
        <p:txBody>
          <a:bodyPr/>
          <a:lstStyle/>
          <a:p>
            <a:fld id="{6A4A9467-50C1-4CEE-ABCE-59D3F73E3C6D}" type="slidenum">
              <a:rPr lang="en-US" smtClean="0"/>
              <a:t>19</a:t>
            </a:fld>
            <a:endParaRPr lang="en-US"/>
          </a:p>
        </p:txBody>
      </p:sp>
    </p:spTree>
    <p:extLst>
      <p:ext uri="{BB962C8B-B14F-4D97-AF65-F5344CB8AC3E}">
        <p14:creationId xmlns:p14="http://schemas.microsoft.com/office/powerpoint/2010/main" val="2905914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NHDPlus is the primary source for the population of streams, rivers and lakes from which the statistically selected subset to be sampled is drawn, the so-called “sample frame.”  To ensure consistency and comparability, standard monitoring methods are used across the country. For a representative example, see the latest National Rivers and Streams Assessment report at </a:t>
            </a:r>
            <a:r>
              <a:rPr lang="en-US" sz="1200" u="sng" kern="1200" dirty="0" smtClean="0">
                <a:solidFill>
                  <a:schemeClr val="tx1"/>
                </a:solidFill>
                <a:effectLst/>
                <a:latin typeface="Calibri" pitchFamily="34" charset="0"/>
                <a:ea typeface="+mn-ea"/>
                <a:cs typeface="+mn-cs"/>
                <a:hlinkClick r:id="rId3"/>
              </a:rPr>
              <a:t>www.epa.gov/national-aquatic-resource-surveys/nrsa</a:t>
            </a:r>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monitoring focuses on collecting chemical, physical and biological characteristics. Once the monitoring data are collected, NHDPlus also provides an analytical framework that supports upstream/downstream and watershed based analysis of the monitoring results.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Starting with the initial National Rivers and Streams Assessment in 2008-2009, the surveys have collected a rich and increasingly valuable set of data and assessments. As NARS has entered its second cycle of surveys, change and trend analysis are becoming possible.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You might recall that an algal bloom shut down a water supply on Lake Erie in the summer of 2014. In response, EPA was asked whether they had information that could help identify lakes used for drinking water that might be vulnerable to harmful algal blooms. Among the data sets that the team used to address this question were the algal toxin and other measures collected as a part of the National Lakes Assessment. The team used the collection of information to develop coarse-scale maps that could be used to help highlight areas of the country that might need additional monitoring attention.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Other uses of the data include: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Evaluating nutrient concentration/changes in key areas (e.g., Mississippi River Basin);</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Lake shoreline protection/restoration campaign;</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Background/baseline data for oil-related constituents in Gulf of Mexico; and</a:t>
            </a:r>
          </a:p>
          <a:p>
            <a:pPr marL="17145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Correlating indicators of condition and indicators of stress.</a:t>
            </a:r>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20</a:t>
            </a:fld>
            <a:endParaRPr lang="en-US"/>
          </a:p>
        </p:txBody>
      </p:sp>
    </p:spTree>
    <p:extLst>
      <p:ext uri="{BB962C8B-B14F-4D97-AF65-F5344CB8AC3E}">
        <p14:creationId xmlns:p14="http://schemas.microsoft.com/office/powerpoint/2010/main" val="251091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SPARROW (</a:t>
            </a:r>
            <a:r>
              <a:rPr lang="en-US" sz="1200" kern="1200" dirty="0" err="1" smtClean="0">
                <a:solidFill>
                  <a:schemeClr val="tx1"/>
                </a:solidFill>
                <a:effectLst/>
                <a:latin typeface="Calibri" pitchFamily="34" charset="0"/>
                <a:ea typeface="+mn-ea"/>
                <a:cs typeface="+mn-cs"/>
              </a:rPr>
              <a:t>SPAtially</a:t>
            </a:r>
            <a:r>
              <a:rPr lang="en-US" sz="1200" kern="1200" dirty="0" smtClean="0">
                <a:solidFill>
                  <a:schemeClr val="tx1"/>
                </a:solidFill>
                <a:effectLst/>
                <a:latin typeface="Calibri" pitchFamily="34" charset="0"/>
                <a:ea typeface="+mn-ea"/>
                <a:cs typeface="+mn-cs"/>
              </a:rPr>
              <a:t>-Referenced Regression On Watershed attributes), is a modeling tool developed by the USGS Water Program for the regional interpretation of water-quality monitoring data. The model relates in-stream water-quality measurements to landscape characteristics of upstream watersheds, including contaminant sources and factors influencing terrestrial and aquatic transport.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SPARROW estimates the origin and fate of contaminants in river networks and quantifies uncertainties in model predictions. SPARROW was designed for use in predicting long-term average values of water characteristics, such as concentrations and amounts of selected constituents that are delivered to downstream receiving water.</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most recent SPARROW models use the NHDPlus stream network and catchments for their modeling framework. The analysis and reports shown on this slide include assessments of pollutant loads to coastal receiving waters in support of the NARS National Coastal Condition Assessment referenced in the previous two slides.</a:t>
            </a:r>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21</a:t>
            </a:fld>
            <a:endParaRPr lang="en-US"/>
          </a:p>
        </p:txBody>
      </p:sp>
    </p:spTree>
    <p:extLst>
      <p:ext uri="{BB962C8B-B14F-4D97-AF65-F5344CB8AC3E}">
        <p14:creationId xmlns:p14="http://schemas.microsoft.com/office/powerpoint/2010/main" val="2502284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EPA is improving and streamlining the process of reporting water quality assessment decisions under Clean Water Act Sections 303(d) and 305(b). Section 305(b) focuses on monitoring and assessment, while section 303(d) focuses on waters assessed and listed as impaired and Total Maximum Daily Loads (TMDLs) performed to address the impairment(s).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As part of this effort, EPA is implementing a new approach (using the NHD</a:t>
            </a:r>
            <a:r>
              <a:rPr lang="en-US" sz="1200" i="1" kern="1200" dirty="0" smtClean="0">
                <a:solidFill>
                  <a:schemeClr val="tx1"/>
                </a:solidFill>
                <a:effectLst/>
                <a:latin typeface="Calibri" pitchFamily="34" charset="0"/>
                <a:ea typeface="+mn-ea"/>
                <a:cs typeface="+mn-cs"/>
              </a:rPr>
              <a:t>Plus</a:t>
            </a:r>
            <a:r>
              <a:rPr lang="en-US" sz="1200" kern="1200" dirty="0" smtClean="0">
                <a:solidFill>
                  <a:schemeClr val="tx1"/>
                </a:solidFill>
                <a:effectLst/>
                <a:latin typeface="Calibri" pitchFamily="34" charset="0"/>
                <a:ea typeface="+mn-ea"/>
                <a:cs typeface="+mn-cs"/>
              </a:rPr>
              <a:t> catchments) to measure progress and in the future to track water quality restoration, maintenance, and protection. Catchment-based indexing of state-submitted assessment units and impaired waters provides numerous advantages over past practices that force-fit state-submitted detailed geospatial data onto the less detailed 1:100,000-scale NHD. Associating the state-submitted geospatial data with the corresponding NHDPlus catchments has proven to be faster, cheaper and produces a </a:t>
            </a:r>
            <a:r>
              <a:rPr lang="en-US" sz="1200" u="sng" kern="1200" dirty="0" smtClean="0">
                <a:solidFill>
                  <a:schemeClr val="tx1"/>
                </a:solidFill>
                <a:effectLst/>
                <a:latin typeface="Calibri" pitchFamily="34" charset="0"/>
                <a:ea typeface="+mn-ea"/>
                <a:cs typeface="+mn-cs"/>
              </a:rPr>
              <a:t>more hydrologically-representative result</a:t>
            </a:r>
            <a:r>
              <a:rPr lang="en-US" sz="1200" kern="1200" dirty="0" smtClean="0">
                <a:solidFill>
                  <a:schemeClr val="tx1"/>
                </a:solidFill>
                <a:effectLst/>
                <a:latin typeface="Calibri" pitchFamily="34" charset="0"/>
                <a:ea typeface="+mn-ea"/>
                <a:cs typeface="+mn-cs"/>
              </a:rPr>
              <a:t>. This greatly simplifies analysis and reporting.</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22</a:t>
            </a:fld>
            <a:endParaRPr lang="en-US"/>
          </a:p>
        </p:txBody>
      </p:sp>
    </p:spTree>
    <p:extLst>
      <p:ext uri="{BB962C8B-B14F-4D97-AF65-F5344CB8AC3E}">
        <p14:creationId xmlns:p14="http://schemas.microsoft.com/office/powerpoint/2010/main" val="37342795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Here’s an example of using the catchments to track and visualize progress (draft). The slide shows how catchments will be used to support reporting assessment and impairment information under Performance Measure WQ-28 Performance Indicator Measure; which shows the progress of developing plans across the state (i.e., TMDLs or alternative restoration approaches for impaired waters, or protection approaches for unimpaired waters).</a:t>
            </a:r>
          </a:p>
          <a:p>
            <a:r>
              <a:rPr lang="en-US" sz="1200" i="0" kern="1200" dirty="0" smtClean="0">
                <a:solidFill>
                  <a:schemeClr val="tx1"/>
                </a:solidFill>
                <a:effectLst/>
                <a:latin typeface="Calibri" pitchFamily="34" charset="0"/>
                <a:ea typeface="+mn-ea"/>
                <a:cs typeface="+mn-cs"/>
              </a:rPr>
              <a:t> </a:t>
            </a:r>
            <a:endParaRPr lang="en-US" sz="1200" i="1" kern="1200" dirty="0" smtClean="0">
              <a:solidFill>
                <a:schemeClr val="tx1"/>
              </a:solidFill>
              <a:effectLst/>
              <a:latin typeface="Calibri" pitchFamily="34" charset="0"/>
              <a:ea typeface="+mn-ea"/>
              <a:cs typeface="+mn-cs"/>
            </a:endParaRPr>
          </a:p>
          <a:p>
            <a:r>
              <a:rPr lang="en-US" sz="1200" i="0" kern="1200" dirty="0" smtClean="0">
                <a:solidFill>
                  <a:schemeClr val="tx1"/>
                </a:solidFill>
                <a:effectLst/>
                <a:latin typeface="Calibri" pitchFamily="34" charset="0"/>
                <a:ea typeface="+mn-ea"/>
                <a:cs typeface="+mn-cs"/>
              </a:rPr>
              <a:t>The state assessment units are first associated with catchments. Then, the status of the catchments can be summarized to show which catchments contain Fully Supporting (their designated uses) or Impaired waters (which do not). For Impaired waters, the status of progress of developing plans to address the impairments can also be shown. Note that the status of a catchment is not necessarily related to the land in the catchment. An impaired water flowing through a catchment may be impaired upstream and just flowing through the catchment; the land in the catchment may or may not be contributing to the impairment. Again, the catchments are used to simplify analysis and reporting.</a:t>
            </a:r>
            <a:endParaRPr lang="en-US" i="0"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23</a:t>
            </a:fld>
            <a:endParaRPr lang="en-US"/>
          </a:p>
        </p:txBody>
      </p:sp>
    </p:spTree>
    <p:extLst>
      <p:ext uri="{BB962C8B-B14F-4D97-AF65-F5344CB8AC3E}">
        <p14:creationId xmlns:p14="http://schemas.microsoft.com/office/powerpoint/2010/main" val="2910409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Calibri" pitchFamily="34" charset="0"/>
                <a:ea typeface="+mn-ea"/>
                <a:cs typeface="+mn-cs"/>
              </a:rPr>
              <a:t>The EPA Office of Pesticide Programs has developed a national screening tool to determine possible effects on endangered species from pesticide use. The tool uses the NHDPlus network and catchments to support downstream dilution modeling. It uses pesticide use layers based upon the USDA Cropland Data Layer and other national land cover datasets.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Stream reaches that have chemical X input (application within the catchment) are shown in green.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Downstream streams that exceed the pesticide concentration threshold of 1.0 are shown in blue.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The yellow areas represent locations where the chemical X has been applied.</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Results of the model are then compared with known species habitat to determine exposure. In addition, OPP conducts geospatial drinking water pesticide exposure assessments.</a:t>
            </a:r>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24</a:t>
            </a:fld>
            <a:endParaRPr lang="en-US"/>
          </a:p>
        </p:txBody>
      </p:sp>
    </p:spTree>
    <p:extLst>
      <p:ext uri="{BB962C8B-B14F-4D97-AF65-F5344CB8AC3E}">
        <p14:creationId xmlns:p14="http://schemas.microsoft.com/office/powerpoint/2010/main" val="35901632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Southwestern Colorado has hundreds of abandoned mines along the upper reaches of the Animas River which, for decades, have been a source of enormous volumes of acid mine drainage and nonpoint source runoff of metals. During August 2015, EPA’s work to remediate one of these abandoned mines (the Gold King Mine) led to a spill that received national attention and an intensive, EPA-led emergency response action to stabilize the site and monitor for any impacts of the spill on human health and the environment. The large pulse of contaminated water lasted one hour.</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slides shows the general area of the Gold King mine area in southwest Colorado. The black areas are the collective locations of mines, which are shown individually using a black X symbol. As you can see, there are a lot of mines in this area, many of which were abandoned.</a:t>
            </a:r>
          </a:p>
          <a:p>
            <a:endParaRPr lang="en-US" dirty="0"/>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25</a:t>
            </a:fld>
            <a:endParaRPr lang="en-US" altLang="en-US" dirty="0"/>
          </a:p>
        </p:txBody>
      </p:sp>
    </p:spTree>
    <p:extLst>
      <p:ext uri="{BB962C8B-B14F-4D97-AF65-F5344CB8AC3E}">
        <p14:creationId xmlns:p14="http://schemas.microsoft.com/office/powerpoint/2010/main" val="1741691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One of EPA’s early actions was to request an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analysis to help determine downstream time-of-travel for the tainted waters. The Incident Command Tool for Drinking Water Protection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was used to model time-of travel and concentration of manganese from the Gold King mine incident. Downstream tracing was initiated at the spill site to forecast the location of the leading edge, peak concentration and trailing edge of the plume for drinking water intakes and sampling locations as far downstream as 260 miles.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Defense Threat Reduction Agency (DTRA) provides forecasting tools, such as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that can be used to predict the consequences of chemical, biological, or radiological materials release within river or stream systems.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provides real-time assessments of the time-of-travel and dispersion of contaminants in streams and rivers. It has also been used for the Fukushima Nuclear Power Plant incident and the Elk River chemical spill in West Virginia. The NHDPlus provides the hydrologic framework and flow information that is used by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for downstream and upstream tracing of contaminants in rivers.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slide shows observed vs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modeled travel times.</a:t>
            </a:r>
            <a:endParaRPr lang="en-US" dirty="0"/>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26</a:t>
            </a:fld>
            <a:endParaRPr lang="en-US" altLang="en-US" dirty="0"/>
          </a:p>
        </p:txBody>
      </p:sp>
    </p:spTree>
    <p:extLst>
      <p:ext uri="{BB962C8B-B14F-4D97-AF65-F5344CB8AC3E}">
        <p14:creationId xmlns:p14="http://schemas.microsoft.com/office/powerpoint/2010/main" val="2612855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Preliminary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results provided by William B. Samuels, </a:t>
            </a:r>
            <a:r>
              <a:rPr lang="en-US" sz="1200" u="sng" kern="1200" dirty="0" smtClean="0">
                <a:solidFill>
                  <a:schemeClr val="tx1"/>
                </a:solidFill>
                <a:effectLst/>
                <a:latin typeface="Calibri" pitchFamily="34" charset="0"/>
                <a:ea typeface="+mn-ea"/>
                <a:cs typeface="+mn-cs"/>
                <a:hlinkClick r:id="rId3"/>
              </a:rPr>
              <a:t>samuelsw@leidos.com</a:t>
            </a:r>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slide shows the 8 day travel time from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NHDPlus contains estimated long-term average values of velocity and flow (discharge) for each stream reach. Stream gages report real time flow for approximately 7,000 sites located throughout the United States. The real-time gages are used by </a:t>
            </a:r>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to update the average reach flow to the current conditions. The real time gages are selected based on their proximity to the contaminant release location. The calculations use the ratio of real-time velocity to long-term average velocity for extrapolation to stream reaches not represented by the real-time gauge network. Conditions are based on the real time flow data from the USGS Current Water Data for the Nation.</a:t>
            </a:r>
          </a:p>
          <a:p>
            <a:r>
              <a:rPr lang="en-US" sz="1200" kern="1200" dirty="0" smtClean="0">
                <a:solidFill>
                  <a:schemeClr val="tx1"/>
                </a:solidFill>
                <a:effectLst/>
                <a:latin typeface="Calibri" pitchFamily="34" charset="0"/>
                <a:ea typeface="+mn-ea"/>
                <a:cs typeface="+mn-cs"/>
              </a:rPr>
              <a:t> </a:t>
            </a:r>
          </a:p>
          <a:p>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contains a database of contaminants that includes their levels of concern (LOC) and can show when concentration exceeds LOC at specific locations moving downstream.</a:t>
            </a:r>
          </a:p>
          <a:p>
            <a:r>
              <a:rPr lang="en-US" sz="1200" kern="1200" dirty="0" smtClean="0">
                <a:solidFill>
                  <a:schemeClr val="tx1"/>
                </a:solidFill>
                <a:effectLst/>
                <a:latin typeface="Calibri" pitchFamily="34" charset="0"/>
                <a:ea typeface="+mn-ea"/>
                <a:cs typeface="+mn-cs"/>
              </a:rPr>
              <a:t> </a:t>
            </a:r>
          </a:p>
          <a:p>
            <a:r>
              <a:rPr lang="en-US" sz="1200" kern="1200" dirty="0" err="1" smtClean="0">
                <a:solidFill>
                  <a:schemeClr val="tx1"/>
                </a:solidFill>
                <a:effectLst/>
                <a:latin typeface="Calibri" pitchFamily="34" charset="0"/>
                <a:ea typeface="+mn-ea"/>
                <a:cs typeface="+mn-cs"/>
              </a:rPr>
              <a:t>ICWater</a:t>
            </a:r>
            <a:r>
              <a:rPr lang="en-US" sz="1200" kern="1200" dirty="0" smtClean="0">
                <a:solidFill>
                  <a:schemeClr val="tx1"/>
                </a:solidFill>
                <a:effectLst/>
                <a:latin typeface="Calibri" pitchFamily="34" charset="0"/>
                <a:ea typeface="+mn-ea"/>
                <a:cs typeface="+mn-cs"/>
              </a:rPr>
              <a:t> also has the ability to run the model in reverse to look upstream for potential sources of pollution detected downstream.</a:t>
            </a:r>
            <a:endParaRPr lang="en-US" dirty="0"/>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27</a:t>
            </a:fld>
            <a:endParaRPr lang="en-US" altLang="en-US" dirty="0"/>
          </a:p>
        </p:txBody>
      </p:sp>
    </p:spTree>
    <p:extLst>
      <p:ext uri="{BB962C8B-B14F-4D97-AF65-F5344CB8AC3E}">
        <p14:creationId xmlns:p14="http://schemas.microsoft.com/office/powerpoint/2010/main" val="12957961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Idaho Department of Environmental Quality (IDEQ) is required under section 303(d) of the Clean Water Act to develop a Continuing Planning Process that feeds the state’s Water Quality Management Plan (WQMP). The WQMP is not a single plan or document but rather a compilation of the guidance and programs DEQ uses to implement Clean Water Act requirements. Note the relationship with EPA Performance Measure above that uses plans as indicator of progress.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Idaho has more than 40,000 lakes/ponds and reservoirs contained within approximately 84,000 square miles of mostly rugged terrain. A major component in the development of the strategic planning process and development of water quality standards was identifying and classifying Idaho lake waters using a Landscape Disturbance Index (LDI) score.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LDI is the average disturbance rank weighted by the percent coverage of each land use category in the catchments. To simplify the interpretation of land use, similar land use categories were grouped by disturbance stressor intensity to form 16 broader categories. These stressor intensities were assigned using professional judgement.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Readily available GIS data sets used in the calculation of the Disturbance Index included the National Land Cover Dataset (NLCD)</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NHDPlus provided the functionality to select upstream watershed areas based on network routing and combining the associated catchments. The LDI score for the watershed was calculated by computing an area weighted average for each landscape layer across all of the catchments comprising the watershed.</a:t>
            </a:r>
            <a:endParaRPr lang="en-US" dirty="0"/>
          </a:p>
        </p:txBody>
      </p:sp>
      <p:sp>
        <p:nvSpPr>
          <p:cNvPr id="4" name="Slide Number Placeholder 3"/>
          <p:cNvSpPr>
            <a:spLocks noGrp="1"/>
          </p:cNvSpPr>
          <p:nvPr>
            <p:ph type="sldNum" sz="quarter" idx="10"/>
          </p:nvPr>
        </p:nvSpPr>
        <p:spPr/>
        <p:txBody>
          <a:bodyPr/>
          <a:lstStyle/>
          <a:p>
            <a:fld id="{8913AA23-0145-4AFE-BA77-27874DAF2D21}" type="slidenum">
              <a:rPr lang="en-US" smtClean="0"/>
              <a:t>28</a:t>
            </a:fld>
            <a:endParaRPr lang="en-US"/>
          </a:p>
        </p:txBody>
      </p:sp>
    </p:spTree>
    <p:extLst>
      <p:ext uri="{BB962C8B-B14F-4D97-AF65-F5344CB8AC3E}">
        <p14:creationId xmlns:p14="http://schemas.microsoft.com/office/powerpoint/2010/main" val="2431466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First I’d like to recognize the members of our multi-agency NHDPlus team:</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Again, I am Tommy </a:t>
            </a:r>
            <a:r>
              <a:rPr lang="en-US" sz="1200" kern="1200" dirty="0" err="1" smtClean="0">
                <a:solidFill>
                  <a:schemeClr val="tx1"/>
                </a:solidFill>
                <a:effectLst/>
                <a:latin typeface="Calibri" pitchFamily="34" charset="0"/>
                <a:ea typeface="+mn-ea"/>
                <a:cs typeface="+mn-cs"/>
              </a:rPr>
              <a:t>Dewarld</a:t>
            </a:r>
            <a:r>
              <a:rPr lang="en-US" sz="1200" kern="1200" dirty="0" smtClean="0">
                <a:solidFill>
                  <a:schemeClr val="tx1"/>
                </a:solidFill>
                <a:effectLst/>
                <a:latin typeface="Calibri" pitchFamily="34" charset="0"/>
                <a:ea typeface="+mn-ea"/>
                <a:cs typeface="+mn-cs"/>
              </a:rPr>
              <a:t> and I work in the EPA office of water and serve as the NHDPlus project team leader</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Cindy McKay is the president of Horizon Systems Corporation, who is a contractor to EPA, and is our technical lead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Tim Bondelid is a consultant to EPA who supports our NHDPlus flow estimates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Al Rea works for the USGS National Geospatial Program out of the Boise, Idaho</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Rich Moore and Craig Johnston work for USGS out of the New England Water Science Center and are based out of Concord, New Hampshire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Also, listed are Greg Schwarz, </a:t>
            </a:r>
            <a:r>
              <a:rPr lang="en-US" sz="1200" kern="1200" dirty="0" err="1" smtClean="0">
                <a:solidFill>
                  <a:schemeClr val="tx1"/>
                </a:solidFill>
                <a:effectLst/>
                <a:latin typeface="Calibri" pitchFamily="34" charset="0"/>
                <a:ea typeface="+mn-ea"/>
                <a:cs typeface="+mn-cs"/>
              </a:rPr>
              <a:t>Kernell</a:t>
            </a:r>
            <a:r>
              <a:rPr lang="en-US" sz="1200" kern="1200" dirty="0" smtClean="0">
                <a:solidFill>
                  <a:schemeClr val="tx1"/>
                </a:solidFill>
                <a:effectLst/>
                <a:latin typeface="Calibri" pitchFamily="34" charset="0"/>
                <a:ea typeface="+mn-ea"/>
                <a:cs typeface="+mn-cs"/>
              </a:rPr>
              <a:t> </a:t>
            </a:r>
            <a:r>
              <a:rPr lang="en-US" sz="1200" kern="1200" dirty="0" err="1" smtClean="0">
                <a:solidFill>
                  <a:schemeClr val="tx1"/>
                </a:solidFill>
                <a:effectLst/>
                <a:latin typeface="Calibri" pitchFamily="34" charset="0"/>
                <a:ea typeface="+mn-ea"/>
                <a:cs typeface="+mn-cs"/>
              </a:rPr>
              <a:t>Ries</a:t>
            </a:r>
            <a:r>
              <a:rPr lang="en-US" sz="1200" kern="1200" dirty="0" smtClean="0">
                <a:solidFill>
                  <a:schemeClr val="tx1"/>
                </a:solidFill>
                <a:effectLst/>
                <a:latin typeface="Calibri" pitchFamily="34" charset="0"/>
                <a:ea typeface="+mn-ea"/>
                <a:cs typeface="+mn-cs"/>
              </a:rPr>
              <a:t> and Dave </a:t>
            </a:r>
            <a:r>
              <a:rPr lang="en-US" sz="1200" kern="1200" dirty="0" err="1" smtClean="0">
                <a:solidFill>
                  <a:schemeClr val="tx1"/>
                </a:solidFill>
                <a:effectLst/>
                <a:latin typeface="Calibri" pitchFamily="34" charset="0"/>
                <a:ea typeface="+mn-ea"/>
                <a:cs typeface="+mn-cs"/>
              </a:rPr>
              <a:t>Wolock</a:t>
            </a:r>
            <a:r>
              <a:rPr lang="en-US" sz="1200" kern="1200" dirty="0" smtClean="0">
                <a:solidFill>
                  <a:schemeClr val="tx1"/>
                </a:solidFill>
                <a:effectLst/>
                <a:latin typeface="Calibri" pitchFamily="34" charset="0"/>
                <a:ea typeface="+mn-ea"/>
                <a:cs typeface="+mn-cs"/>
              </a:rPr>
              <a:t> from the USGS Water Program. They are part of our ‘extended family’ and often consult with us on flow estimation.</a:t>
            </a:r>
          </a:p>
          <a:p>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6968084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On average, flood and flash flood events account for greater loss of life and property than any other severe weather phenomena. Flooding impacts all 50 states and can occur during any month of the year. Over the next 30 years, it is anticipated that the nation will face $500 billion in losses from flooding and potentially 2,500 additional fatalities unless we can develop and deploy new flood prediction systems (National Weather Service Hydrologic Information Center, </a:t>
            </a:r>
            <a:r>
              <a:rPr lang="en-US" sz="1200" u="sng" kern="1200" dirty="0" smtClean="0">
                <a:solidFill>
                  <a:schemeClr val="tx1"/>
                </a:solidFill>
                <a:effectLst/>
                <a:latin typeface="Calibri" pitchFamily="34" charset="0"/>
                <a:ea typeface="+mn-ea"/>
                <a:cs typeface="+mn-cs"/>
                <a:hlinkClick r:id="rId3"/>
              </a:rPr>
              <a:t>http://www.nws.noaa.gov/hic/</a:t>
            </a:r>
            <a:r>
              <a:rPr lang="en-US" sz="1200" kern="1200" dirty="0" smtClean="0">
                <a:solidFill>
                  <a:schemeClr val="tx1"/>
                </a:solidFill>
                <a:effectLst/>
                <a:latin typeface="Calibri" pitchFamily="34" charset="0"/>
                <a:ea typeface="+mn-ea"/>
                <a:cs typeface="+mn-cs"/>
              </a:rPr>
              <a:t>)</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Better real-time flood information is needed to save lives and reduce damage during flood events.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National Flood Interoperability Experiment (NFIE) was a one-year collaboration, from September 2014 to September 2015, between the National Oceanic and Atmospheric Administration (NOAA), National Weather Service (NWS), and its government partners, including the U.S. Geological Survey (USGS), the U.S. Army Corps of Engineers (USACE), and the Federal Emergency Management Agency, (FEMA), the academic community, and commercial partners, that was designed to demonstrate a transformational suite of science and services for the next generation of national flood hydrology and emergency response.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NFIE was oriented around a Summer Institute that was hosted by National Water Center and the University of Alabama, and was supported by students from over a dozen different universities who were organized by the Consortium of Universities for the Advancement of Hydrologic Science, Inc. (CUASHI).</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In advance of the Summer Institute, the NHDPlus Version 2 was identified as the NFIE hydrologic geospatial framework. A </a:t>
            </a:r>
            <a:r>
              <a:rPr lang="en-US" sz="1200" kern="1200" dirty="0" err="1" smtClean="0">
                <a:solidFill>
                  <a:schemeClr val="tx1"/>
                </a:solidFill>
                <a:effectLst/>
                <a:latin typeface="Calibri" pitchFamily="34" charset="0"/>
                <a:ea typeface="+mn-ea"/>
                <a:cs typeface="+mn-cs"/>
              </a:rPr>
              <a:t>denormalized</a:t>
            </a:r>
            <a:r>
              <a:rPr lang="en-US" sz="1200" kern="1200" dirty="0" smtClean="0">
                <a:solidFill>
                  <a:schemeClr val="tx1"/>
                </a:solidFill>
                <a:effectLst/>
                <a:latin typeface="Calibri" pitchFamily="34" charset="0"/>
                <a:ea typeface="+mn-ea"/>
                <a:cs typeface="+mn-cs"/>
              </a:rPr>
              <a:t> national NHDPlus in File </a:t>
            </a:r>
            <a:r>
              <a:rPr lang="en-US" sz="1200" kern="1200" dirty="0" err="1" smtClean="0">
                <a:solidFill>
                  <a:schemeClr val="tx1"/>
                </a:solidFill>
                <a:effectLst/>
                <a:latin typeface="Calibri" pitchFamily="34" charset="0"/>
                <a:ea typeface="+mn-ea"/>
                <a:cs typeface="+mn-cs"/>
              </a:rPr>
              <a:t>GeoDatabase</a:t>
            </a:r>
            <a:r>
              <a:rPr lang="en-US" sz="1200" kern="1200" dirty="0" smtClean="0">
                <a:solidFill>
                  <a:schemeClr val="tx1"/>
                </a:solidFill>
                <a:effectLst/>
                <a:latin typeface="Calibri" pitchFamily="34" charset="0"/>
                <a:ea typeface="+mn-ea"/>
                <a:cs typeface="+mn-cs"/>
              </a:rPr>
              <a:t> format was produced by the NHDPlus team to simplify both access to stream attributes and overall data management for summer institute participants.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29</a:t>
            </a:fld>
            <a:endParaRPr lang="en-US"/>
          </a:p>
        </p:txBody>
      </p:sp>
    </p:spTree>
    <p:extLst>
      <p:ext uri="{BB962C8B-B14F-4D97-AF65-F5344CB8AC3E}">
        <p14:creationId xmlns:p14="http://schemas.microsoft.com/office/powerpoint/2010/main" val="15759258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NFIE-Hydro component included transforming grid-based weather model results onto NHDPlus catchments (using an area-weighted approach), where they were incorporated into a discharge estimation model that routes flow through the stream network. Using parallel-processing at the University of Texas Advanced Computing Center, this step computed flows for the 2.7 million NHDPlus reaches in the continental United States in 10 minutes. During the Summer Institute, this computation was updated every 3 hours for participants and enabled them to consider the possibility that flood runoff might be forecast for small watersheds before the rainfall even begins.</a:t>
            </a:r>
          </a:p>
          <a:p>
            <a:r>
              <a:rPr lang="en-US" sz="1200" kern="1200" dirty="0" smtClean="0">
                <a:solidFill>
                  <a:schemeClr val="tx1"/>
                </a:solidFill>
                <a:effectLst/>
                <a:latin typeface="Calibri" pitchFamily="34" charset="0"/>
                <a:ea typeface="+mn-ea"/>
                <a:cs typeface="+mn-cs"/>
              </a:rPr>
              <a:t> </a:t>
            </a:r>
          </a:p>
          <a:p>
            <a:pPr marL="228600" lvl="0" indent="-22860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NFIE-Geo includes HUC8-based flood forecasts produced by the NWS River Forecast Centers at 3600 points across the country, which can be compared with and, perhaps used to adjust the forecasts at the NHDPlus reach catchment scale.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In addition, researchers as Brigham Young University have demonstrated the application of the NHDPlus reach coupling just described with an alternative approach to weather and hydrologic modeling at the continental and global scale developed in Europe.</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In sum, it appears from these demonstration examples that ensemble flood forecasting operating at the NHDPlus reach catchment scale can be developed for the continental United States.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This was one of numerous NFIE accomplishments that allowed participants to glimpse the future of flood forecasting systems.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30</a:t>
            </a:fld>
            <a:endParaRPr lang="en-US"/>
          </a:p>
        </p:txBody>
      </p:sp>
    </p:spTree>
    <p:extLst>
      <p:ext uri="{BB962C8B-B14F-4D97-AF65-F5344CB8AC3E}">
        <p14:creationId xmlns:p14="http://schemas.microsoft.com/office/powerpoint/2010/main" val="4333437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NARS National Rivers and Stream Assessment classifies sampled streams as good/fair/poor stream based upon macro invertebrate indices. The approximately 2,000 streams that are sampled are a statistically-selected subset of the total population of streams in NHDPlus.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EPA Office of Research and Development is supporting the Office of Water in applying the NARS results to predict the biological condition for all streams across the country. They are developing models that will associate the good/fair/poor stream classifications for sampled streams with landscape metrics (predictors) so that stream classifications can be applied to un-sampled similar streams. This analysis requires determining the watershed that drains to each sample point and the associated landscape metrics (predictors) for the watershed.</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31</a:t>
            </a:fld>
            <a:endParaRPr lang="en-US"/>
          </a:p>
        </p:txBody>
      </p:sp>
    </p:spTree>
    <p:extLst>
      <p:ext uri="{BB962C8B-B14F-4D97-AF65-F5344CB8AC3E}">
        <p14:creationId xmlns:p14="http://schemas.microsoft.com/office/powerpoint/2010/main" val="4047395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geospatial hydrologic framework used for this modeling is NHDPlus, which supports the allocation of landscape metrics to catchments and, using the stream network, the accumulation of those metrics for all catchments upstream from the sample location that comprise the full watershed.</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models consider both anthropogenic indicators and natural factors in attempting to predict the good/fair/poor categories for un-sampled streams.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A similar effort is underway to predict the biological condition for all streams across the country based upon the National Lake Assessment results.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32</a:t>
            </a:fld>
            <a:endParaRPr lang="en-US"/>
          </a:p>
        </p:txBody>
      </p:sp>
    </p:spTree>
    <p:extLst>
      <p:ext uri="{BB962C8B-B14F-4D97-AF65-F5344CB8AC3E}">
        <p14:creationId xmlns:p14="http://schemas.microsoft.com/office/powerpoint/2010/main" val="891462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In an Advisory Committee on Water Information (ACWI) meeting in early 2014, the Department of Interior (DOI) proposed the establishment of an Open Water Data Initiative (OWDI) to identify key water data resources and improve public access to these resources via the Internet. They noted the lack of common </a:t>
            </a:r>
            <a:r>
              <a:rPr lang="en-US" sz="1200" kern="1200" dirty="0" err="1" smtClean="0">
                <a:solidFill>
                  <a:schemeClr val="tx1"/>
                </a:solidFill>
                <a:effectLst/>
                <a:latin typeface="Calibri" pitchFamily="34" charset="0"/>
                <a:ea typeface="+mn-ea"/>
                <a:cs typeface="+mn-cs"/>
              </a:rPr>
              <a:t>common</a:t>
            </a:r>
            <a:r>
              <a:rPr lang="en-US" sz="1200" kern="1200" dirty="0" smtClean="0">
                <a:solidFill>
                  <a:schemeClr val="tx1"/>
                </a:solidFill>
                <a:effectLst/>
                <a:latin typeface="Calibri" pitchFamily="34" charset="0"/>
                <a:ea typeface="+mn-ea"/>
                <a:cs typeface="+mn-cs"/>
              </a:rPr>
              <a:t> infrastructure (except the Internet) and the many ways to share data on the Internet. They set out to create good examples for people to follow.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ACWI emphasized the need to understand hydrologic connections between the data as represented in a national hydrologic framework, such as NHDPlus.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ACWI approached the problem from the perspective of different users. ACWI defined common use cases that respond to societal needs and cover broad range of water resources issues, and identified critical data inputs on which to focus on first.</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emphasis of the Committee was on access to the data, not the full solution for the use case</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Note that the ACWI is a Federal Advisory Committee Act (FACA) organization that consists of:</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FGDC is the Federal Geographic Data Committee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ACWI-FGDC co-sponsored Subcommittee on Spatial Water Data was tasked with coordinating the OWDI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ACWI is under the leadership of Al Rea (USGS) and Ed Clark (NWS)</a:t>
            </a:r>
          </a:p>
          <a:p>
            <a:endParaRPr lang="en-US" dirty="0"/>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33</a:t>
            </a:fld>
            <a:endParaRPr lang="en-US" altLang="en-US" dirty="0"/>
          </a:p>
        </p:txBody>
      </p:sp>
    </p:spTree>
    <p:extLst>
      <p:ext uri="{BB962C8B-B14F-4D97-AF65-F5344CB8AC3E}">
        <p14:creationId xmlns:p14="http://schemas.microsoft.com/office/powerpoint/2010/main" val="22347445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OWDI identified three main use cases (2 of which we’ve already talked about)</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National Flood Interoperability Experiment</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Drought Decision Support System</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Spill Response Tool</a:t>
            </a:r>
          </a:p>
          <a:p>
            <a:endParaRPr lang="en-US" dirty="0"/>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34</a:t>
            </a:fld>
            <a:endParaRPr lang="en-US" altLang="en-US" dirty="0"/>
          </a:p>
        </p:txBody>
      </p:sp>
    </p:spTree>
    <p:extLst>
      <p:ext uri="{BB962C8B-B14F-4D97-AF65-F5344CB8AC3E}">
        <p14:creationId xmlns:p14="http://schemas.microsoft.com/office/powerpoint/2010/main" val="1368895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OWDI introduced the concept of Open Water Web that contains the following components summarized on the slide: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Water Data Catalog (aka Network Linked Data Index)</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Federated data model – data lives with owners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Data discovery using rapid upstream/downstream navigation</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Data quality info</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Machine readable interfaces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Leverage existing data catalogs </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EPA has already implemented a dynamic web-based report the shows select NHDPlus attributes (only) for a specific watershed anywhere in the country</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Water Data as a service</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Robust serving capacity is necessary … need responsive upstream/downstream navigation</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Repackaged seamless NHDPlus data for download—useful variation</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Metrics of service usage needed</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Many more datasets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Enriching Water Data</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Linking data to a standardized geospatial framework (e.g. NHDPlus)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Sites with observations and measurements – gages (26,000), national weather service river forecast points, monitoring sites, larger diversions, </a:t>
            </a:r>
            <a:r>
              <a:rPr lang="en-US" sz="1200" kern="1200" dirty="0" err="1" smtClean="0">
                <a:solidFill>
                  <a:schemeClr val="tx1"/>
                </a:solidFill>
                <a:effectLst/>
                <a:latin typeface="Calibri" pitchFamily="34" charset="0"/>
                <a:ea typeface="+mn-ea"/>
                <a:cs typeface="+mn-cs"/>
              </a:rPr>
              <a:t>etc</a:t>
            </a:r>
            <a:endParaRPr lang="en-US" sz="1200" kern="1200" dirty="0" smtClean="0">
              <a:solidFill>
                <a:schemeClr val="tx1"/>
              </a:solidFill>
              <a:effectLst/>
              <a:latin typeface="Calibri" pitchFamily="34" charset="0"/>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Modeling parameters for catchments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Network trace (upstream/downstream) capability is key</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Water Data and Tools Marketplace (Community)</a:t>
            </a:r>
          </a:p>
          <a:p>
            <a:pPr marL="628650" lvl="1" indent="-171450">
              <a:buFont typeface="Arial" panose="020B0604020202020204" pitchFamily="34" charset="0"/>
              <a:buChar char="•"/>
            </a:pPr>
            <a:r>
              <a:rPr lang="fr-CA" sz="1200" kern="1200" dirty="0" err="1" smtClean="0">
                <a:solidFill>
                  <a:schemeClr val="tx1"/>
                </a:solidFill>
                <a:effectLst/>
                <a:latin typeface="Calibri" pitchFamily="34" charset="0"/>
                <a:ea typeface="+mn-ea"/>
                <a:cs typeface="+mn-cs"/>
              </a:rPr>
              <a:t>Community</a:t>
            </a:r>
            <a:r>
              <a:rPr lang="fr-CA" sz="1200" kern="1200" dirty="0" smtClean="0">
                <a:solidFill>
                  <a:schemeClr val="tx1"/>
                </a:solidFill>
                <a:effectLst/>
                <a:latin typeface="Calibri" pitchFamily="34" charset="0"/>
                <a:ea typeface="+mn-ea"/>
                <a:cs typeface="+mn-cs"/>
              </a:rPr>
              <a:t> dialogue (SSWD, AWRA, etc.)</a:t>
            </a:r>
            <a:endParaRPr lang="en-US" sz="1200" kern="1200" dirty="0" smtClean="0">
              <a:solidFill>
                <a:schemeClr val="tx1"/>
              </a:solidFill>
              <a:effectLst/>
              <a:latin typeface="Calibri" pitchFamily="34" charset="0"/>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Code/tool/procedure shared through open source repositories (e.g. GitHub)</a:t>
            </a:r>
          </a:p>
          <a:p>
            <a:endParaRPr lang="en-US" dirty="0"/>
          </a:p>
        </p:txBody>
      </p:sp>
      <p:sp>
        <p:nvSpPr>
          <p:cNvPr id="4" name="Slide Number Placeholder 3"/>
          <p:cNvSpPr>
            <a:spLocks noGrp="1"/>
          </p:cNvSpPr>
          <p:nvPr>
            <p:ph type="sldNum" sz="quarter" idx="10"/>
          </p:nvPr>
        </p:nvSpPr>
        <p:spPr/>
        <p:txBody>
          <a:bodyPr/>
          <a:lstStyle/>
          <a:p>
            <a:fld id="{1549450A-CA39-4878-AD15-84760AB77579}" type="slidenum">
              <a:rPr lang="en-US" altLang="en-US" smtClean="0"/>
              <a:pPr/>
              <a:t>35</a:t>
            </a:fld>
            <a:endParaRPr lang="en-US" altLang="en-US" dirty="0"/>
          </a:p>
        </p:txBody>
      </p:sp>
    </p:spTree>
    <p:extLst>
      <p:ext uri="{BB962C8B-B14F-4D97-AF65-F5344CB8AC3E}">
        <p14:creationId xmlns:p14="http://schemas.microsoft.com/office/powerpoint/2010/main" val="17588534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You can find data, documentation, tools, support and other items of interest on the NHDPlus web site as shown on this slide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Check out the applications directory</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For first time users, we strongly recommend:</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Working through the Exercises</a:t>
            </a:r>
          </a:p>
          <a:p>
            <a:pPr marL="628650" lvl="1"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Familiarizing yourself with the User Guide; in particular, take a look at the ‘Understanding and Using NHDPlus’ section in the User Guide for examples of how to accomplish certain tasks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Note that you’ll also find there a documented process for reporting any errors you might find in the data. Errors in the ingredient data we forward to the responsible data layer custodian at USGS. Errors in the Plus part, we investigate and depending upon the type of error either we fix it right away or we log it so it can be addressed during our next major refresh</a:t>
            </a:r>
          </a:p>
          <a:p>
            <a:endParaRPr lang="en-US" dirty="0"/>
          </a:p>
        </p:txBody>
      </p:sp>
      <p:sp>
        <p:nvSpPr>
          <p:cNvPr id="4" name="Slide Number Placeholder 3"/>
          <p:cNvSpPr>
            <a:spLocks noGrp="1"/>
          </p:cNvSpPr>
          <p:nvPr>
            <p:ph type="sldNum" sz="quarter" idx="10"/>
          </p:nvPr>
        </p:nvSpPr>
        <p:spPr/>
        <p:txBody>
          <a:bodyPr/>
          <a:lstStyle/>
          <a:p>
            <a:fld id="{83604C91-09D5-4779-BFB3-49DF39F13E8C}" type="slidenum">
              <a:rPr lang="en-US" smtClean="0"/>
              <a:pPr/>
              <a:t>36</a:t>
            </a:fld>
            <a:endParaRPr lang="en-US"/>
          </a:p>
        </p:txBody>
      </p:sp>
    </p:spTree>
    <p:extLst>
      <p:ext uri="{BB962C8B-B14F-4D97-AF65-F5344CB8AC3E}">
        <p14:creationId xmlns:p14="http://schemas.microsoft.com/office/powerpoint/2010/main" val="29323664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smtClean="0">
                <a:solidFill>
                  <a:schemeClr val="tx1"/>
                </a:solidFill>
                <a:effectLst/>
                <a:latin typeface="Calibri" pitchFamily="34" charset="0"/>
                <a:ea typeface="+mn-ea"/>
                <a:cs typeface="+mn-cs"/>
              </a:rPr>
              <a:t>This slides attempts to summarize the evolution of geospatial hydrologic frameworks over time including the current NHDPlus. Note that it was produced in 2012 coincident with the release of NHDPlus Version 2. The ongoing dialog and activities on the right side of the slide speak to the growing interest in improving and extending such capabilities. The slide also speaks to the popularity and continued usage of past and current implementations.</a:t>
            </a:r>
            <a:endParaRPr lang="en-US" dirty="0"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6709D07-EFE5-4637-AE12-C09D822B1DC5}" type="slidenum">
              <a:rPr lang="en-US" smtClean="0">
                <a:latin typeface="Calibri" panose="020F0502020204030204" pitchFamily="34" charset="0"/>
              </a:rPr>
              <a:pPr/>
              <a:t>37</a:t>
            </a:fld>
            <a:endParaRPr lang="en-US" smtClean="0">
              <a:latin typeface="Calibri" panose="020F0502020204030204" pitchFamily="34" charset="0"/>
            </a:endParaRPr>
          </a:p>
        </p:txBody>
      </p:sp>
    </p:spTree>
    <p:extLst>
      <p:ext uri="{BB962C8B-B14F-4D97-AF65-F5344CB8AC3E}">
        <p14:creationId xmlns:p14="http://schemas.microsoft.com/office/powerpoint/2010/main" val="7212192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Additional Resource information on </a:t>
            </a:r>
            <a:r>
              <a:rPr lang="en-US" sz="1200" kern="1200" dirty="0" err="1" smtClean="0">
                <a:solidFill>
                  <a:schemeClr val="tx1"/>
                </a:solidFill>
                <a:effectLst/>
                <a:latin typeface="Calibri" pitchFamily="34" charset="0"/>
                <a:ea typeface="+mn-ea"/>
                <a:cs typeface="+mn-cs"/>
              </a:rPr>
              <a:t>NHDPlus</a:t>
            </a:r>
            <a:r>
              <a:rPr lang="en-US" sz="1200" kern="1200" dirty="0" smtClean="0">
                <a:solidFill>
                  <a:schemeClr val="tx1"/>
                </a:solidFill>
                <a:effectLst/>
                <a:latin typeface="Calibri" pitchFamily="34" charset="0"/>
                <a:ea typeface="+mn-ea"/>
                <a:cs typeface="+mn-cs"/>
              </a:rPr>
              <a:t> is available from the </a:t>
            </a:r>
            <a:r>
              <a:rPr lang="en-US" sz="1200" kern="1200" dirty="0" err="1" smtClean="0">
                <a:solidFill>
                  <a:schemeClr val="tx1"/>
                </a:solidFill>
                <a:effectLst/>
                <a:latin typeface="Calibri" pitchFamily="34" charset="0"/>
                <a:ea typeface="+mn-ea"/>
                <a:cs typeface="+mn-cs"/>
              </a:rPr>
              <a:t>NHDPlus</a:t>
            </a:r>
            <a:r>
              <a:rPr lang="en-US" sz="1200" kern="1200" dirty="0" smtClean="0">
                <a:solidFill>
                  <a:schemeClr val="tx1"/>
                </a:solidFill>
                <a:effectLst/>
                <a:latin typeface="Calibri" pitchFamily="34" charset="0"/>
                <a:ea typeface="+mn-ea"/>
                <a:cs typeface="+mn-cs"/>
              </a:rPr>
              <a:t> website documentation page.  You are encouraged to read and reference the NHDPlusV21 User Guide and other </a:t>
            </a:r>
            <a:r>
              <a:rPr lang="en-US" sz="1200" kern="1200" dirty="0" err="1" smtClean="0">
                <a:solidFill>
                  <a:schemeClr val="tx1"/>
                </a:solidFill>
                <a:effectLst/>
                <a:latin typeface="Calibri" pitchFamily="34" charset="0"/>
                <a:ea typeface="+mn-ea"/>
                <a:cs typeface="+mn-cs"/>
              </a:rPr>
              <a:t>NHDPlus</a:t>
            </a:r>
            <a:r>
              <a:rPr lang="en-US" sz="1200" kern="1200" dirty="0" smtClean="0">
                <a:solidFill>
                  <a:schemeClr val="tx1"/>
                </a:solidFill>
                <a:effectLst/>
                <a:latin typeface="Calibri" pitchFamily="34" charset="0"/>
                <a:ea typeface="+mn-ea"/>
                <a:cs typeface="+mn-cs"/>
              </a:rPr>
              <a:t> documentation.</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The </a:t>
            </a:r>
            <a:r>
              <a:rPr lang="en-US" sz="1200" kern="1200" dirty="0" err="1" smtClean="0">
                <a:solidFill>
                  <a:schemeClr val="tx1"/>
                </a:solidFill>
                <a:effectLst/>
                <a:latin typeface="Calibri" pitchFamily="34" charset="0"/>
                <a:ea typeface="+mn-ea"/>
                <a:cs typeface="+mn-cs"/>
              </a:rPr>
              <a:t>NHDPlus</a:t>
            </a:r>
            <a:r>
              <a:rPr lang="en-US" sz="1200" kern="1200" dirty="0" smtClean="0">
                <a:solidFill>
                  <a:schemeClr val="tx1"/>
                </a:solidFill>
                <a:effectLst/>
                <a:latin typeface="Calibri" pitchFamily="34" charset="0"/>
                <a:ea typeface="+mn-ea"/>
                <a:cs typeface="+mn-cs"/>
              </a:rPr>
              <a:t> team maintains a user email list and periodically sends emails regarding new tools, data, documentation, and events.  If you would like to be on the user list, send an email to NHDPlus@hscnet.com</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The </a:t>
            </a:r>
            <a:r>
              <a:rPr lang="en-US" sz="1200" kern="1200" dirty="0" err="1" smtClean="0">
                <a:solidFill>
                  <a:schemeClr val="tx1"/>
                </a:solidFill>
                <a:effectLst/>
                <a:latin typeface="Calibri" pitchFamily="34" charset="0"/>
                <a:ea typeface="+mn-ea"/>
                <a:cs typeface="+mn-cs"/>
              </a:rPr>
              <a:t>NHDPlus</a:t>
            </a:r>
            <a:r>
              <a:rPr lang="en-US" sz="1200" kern="1200" dirty="0" smtClean="0">
                <a:solidFill>
                  <a:schemeClr val="tx1"/>
                </a:solidFill>
                <a:effectLst/>
                <a:latin typeface="Calibri" pitchFamily="34" charset="0"/>
                <a:ea typeface="+mn-ea"/>
                <a:cs typeface="+mn-cs"/>
              </a:rPr>
              <a:t> team also provides technical support to users of the data and tools.  If you have a technical support question, please send a detailed email to NHDPlus@hscnet.com</a:t>
            </a:r>
          </a:p>
          <a:p>
            <a:pPr marL="0" marR="0">
              <a:lnSpc>
                <a:spcPct val="115000"/>
              </a:lnSpc>
              <a:spcBef>
                <a:spcPts val="0"/>
              </a:spcBef>
              <a:spcAft>
                <a:spcPts val="1000"/>
              </a:spcAft>
            </a:pPr>
            <a:endParaRPr lang="en-US" sz="770" baseline="0" dirty="0">
              <a:effectLst/>
              <a:latin typeface="Calibri"/>
              <a:ea typeface="Calibri"/>
              <a:cs typeface="Times New Roman"/>
            </a:endParaRPr>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38</a:t>
            </a:fld>
            <a:endParaRPr lang="en-US"/>
          </a:p>
        </p:txBody>
      </p:sp>
    </p:spTree>
    <p:extLst>
      <p:ext uri="{BB962C8B-B14F-4D97-AF65-F5344CB8AC3E}">
        <p14:creationId xmlns:p14="http://schemas.microsoft.com/office/powerpoint/2010/main" val="114506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First, let’s talk about some basic NHDPlus concepts.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NHDPlus builds upon the foundation provided by the national hydrography dataset (</a:t>
            </a:r>
            <a:r>
              <a:rPr lang="en-US" sz="1200" kern="1200" dirty="0" err="1" smtClean="0">
                <a:solidFill>
                  <a:schemeClr val="tx1"/>
                </a:solidFill>
                <a:effectLst/>
                <a:latin typeface="Calibri" pitchFamily="34" charset="0"/>
                <a:ea typeface="+mn-ea"/>
                <a:cs typeface="+mn-cs"/>
              </a:rPr>
              <a:t>nhd</a:t>
            </a:r>
            <a:r>
              <a:rPr lang="en-US" sz="1200" kern="1200" dirty="0" smtClean="0">
                <a:solidFill>
                  <a:schemeClr val="tx1"/>
                </a:solidFill>
                <a:effectLst/>
                <a:latin typeface="Calibri" pitchFamily="34" charset="0"/>
                <a:ea typeface="+mn-ea"/>
                <a:cs typeface="+mn-cs"/>
              </a:rPr>
              <a:t>). The initial NHD (1:100,000-scale) was developed jointly by the EPA Water Program, USCG Water Program, and the USCG Geospatial Program during the late 1990s.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As shown in the graphic, the NHD provides the underlying stream network that supports upstream and downstream navigation; it also comes with a stream addressing system the enables water-related data to be linked to the network so these data can be accessed in upstream or downstream order. </a:t>
            </a:r>
          </a:p>
          <a:p>
            <a:r>
              <a:rPr lang="en-US" sz="1200" kern="1200" dirty="0" smtClean="0">
                <a:solidFill>
                  <a:schemeClr val="tx1"/>
                </a:solidFill>
                <a:effectLst/>
                <a:latin typeface="Calibri" pitchFamily="34" charset="0"/>
                <a:ea typeface="+mn-ea"/>
                <a:cs typeface="+mn-cs"/>
              </a:rPr>
              <a:t>For example, note the USGS gaging stations (red triangles) that have been linked to the network; a simple NHD application would be to search the network for the closest upstream or downstream gage; you could then query the USGS national water quality information system for more information describing the gage; the NHD doesn’t contain all the information about the gage, but it provides the gage’s location on the national stream network. Many users have linked their data (water quality monitoring sites, facilities that discharge to water, drinking water intakes, etc.) to the network in this manner enabling a variety of applications that leverage upstream and downstream analysis capability.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Refer to the article in the footnote for background on the development of NHD as part of the evolution of national hydrologic frameworks.</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3</a:t>
            </a:fld>
            <a:endParaRPr lang="en-US"/>
          </a:p>
        </p:txBody>
      </p:sp>
    </p:spTree>
    <p:extLst>
      <p:ext uri="{BB962C8B-B14F-4D97-AF65-F5344CB8AC3E}">
        <p14:creationId xmlns:p14="http://schemas.microsoft.com/office/powerpoint/2010/main" val="11972116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Calibri" pitchFamily="34" charset="0"/>
                <a:ea typeface="+mn-ea"/>
                <a:cs typeface="+mn-cs"/>
              </a:rPr>
              <a:t>Thanks again for taking the time to attend this session of the NHDPlus training series.</a:t>
            </a:r>
          </a:p>
          <a:p>
            <a:r>
              <a:rPr lang="en-US" sz="1200" kern="1200" dirty="0" smtClean="0">
                <a:solidFill>
                  <a:schemeClr val="tx1"/>
                </a:solidFill>
                <a:effectLst/>
                <a:latin typeface="Calibri" pitchFamily="34" charset="0"/>
                <a:ea typeface="+mn-ea"/>
                <a:cs typeface="+mn-cs"/>
              </a:rPr>
              <a:t>We welcome your questions and comments, which can be submitted to the team through the NHDPlus web site Contact Us - via phone call or email.</a:t>
            </a:r>
            <a:endParaRPr lang="en-US" dirty="0"/>
          </a:p>
        </p:txBody>
      </p:sp>
      <p:sp>
        <p:nvSpPr>
          <p:cNvPr id="4" name="Slide Number Placeholder 3"/>
          <p:cNvSpPr>
            <a:spLocks noGrp="1"/>
          </p:cNvSpPr>
          <p:nvPr>
            <p:ph type="sldNum" sz="quarter" idx="10"/>
          </p:nvPr>
        </p:nvSpPr>
        <p:spPr/>
        <p:txBody>
          <a:bodyPr/>
          <a:lstStyle/>
          <a:p>
            <a:fld id="{3D249409-31DF-4202-B7F0-B02A84FF32F4}" type="slidenum">
              <a:rPr lang="en-US" smtClean="0"/>
              <a:pPr/>
              <a:t>39</a:t>
            </a:fld>
            <a:endParaRPr lang="en-US"/>
          </a:p>
        </p:txBody>
      </p:sp>
    </p:spTree>
    <p:extLst>
      <p:ext uri="{BB962C8B-B14F-4D97-AF65-F5344CB8AC3E}">
        <p14:creationId xmlns:p14="http://schemas.microsoft.com/office/powerpoint/2010/main" val="783573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Building on the NHD, which was first released in 2000, the EPA and USGS water programs proceeded to develop NHD</a:t>
            </a:r>
            <a:r>
              <a:rPr lang="en-US" sz="1200" i="1" kern="1200" dirty="0" smtClean="0">
                <a:solidFill>
                  <a:schemeClr val="tx1"/>
                </a:solidFill>
                <a:effectLst/>
                <a:latin typeface="Calibri" pitchFamily="34" charset="0"/>
                <a:ea typeface="+mn-ea"/>
                <a:cs typeface="+mn-cs"/>
              </a:rPr>
              <a:t>Plus</a:t>
            </a:r>
            <a:r>
              <a:rPr lang="en-US" sz="1200" kern="1200" dirty="0" smtClean="0">
                <a:solidFill>
                  <a:schemeClr val="tx1"/>
                </a:solidFill>
                <a:effectLst/>
                <a:latin typeface="Calibri" pitchFamily="34" charset="0"/>
                <a:ea typeface="+mn-ea"/>
                <a:cs typeface="+mn-cs"/>
              </a:rPr>
              <a:t> which provides flow volume and velocity estimates along the NHD stream network to support dilution modeling for pollutants in the water.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I’ll show some good examples of this in a moment</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4</a:t>
            </a:fld>
            <a:endParaRPr lang="en-US"/>
          </a:p>
        </p:txBody>
      </p:sp>
    </p:spTree>
    <p:extLst>
      <p:ext uri="{BB962C8B-B14F-4D97-AF65-F5344CB8AC3E}">
        <p14:creationId xmlns:p14="http://schemas.microsoft.com/office/powerpoint/2010/main" val="1022561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To provide flow volume and velocity, NHDPlus integrates the 3 national datasets shown as map layers on this slide: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The 1:100,000-scale national hydrography dataset (NHD) which provides the stream network;  </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The watershed boundary dataset (WBD), which provides standardized hydrologic unit drainage area boundaries for the nation;  based on 1:24,000-scale or better source; and</a:t>
            </a:r>
          </a:p>
          <a:p>
            <a:pPr marL="17145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The 30-meter national elevation dataset (NED), which provides the elevation of the land surface.</a:t>
            </a:r>
            <a:endParaRPr lang="en-US" dirty="0"/>
          </a:p>
        </p:txBody>
      </p:sp>
      <p:sp>
        <p:nvSpPr>
          <p:cNvPr id="4" name="Slide Number Placeholder 3"/>
          <p:cNvSpPr>
            <a:spLocks noGrp="1"/>
          </p:cNvSpPr>
          <p:nvPr>
            <p:ph type="sldNum" sz="quarter" idx="10"/>
          </p:nvPr>
        </p:nvSpPr>
        <p:spPr/>
        <p:txBody>
          <a:bodyPr/>
          <a:lstStyle/>
          <a:p>
            <a:fld id="{F00D7D5C-FA24-4384-A23C-5E3D7C467D87}" type="slidenum">
              <a:rPr lang="en-US" smtClean="0"/>
              <a:t>5</a:t>
            </a:fld>
            <a:endParaRPr lang="en-US" dirty="0"/>
          </a:p>
        </p:txBody>
      </p:sp>
    </p:spTree>
    <p:extLst>
      <p:ext uri="{BB962C8B-B14F-4D97-AF65-F5344CB8AC3E}">
        <p14:creationId xmlns:p14="http://schemas.microsoft.com/office/powerpoint/2010/main" val="4146074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primary ingredient elevation data used in NHDPlus is the National Elevation Dataset with 1 arc-second resolution (approximately 30 meters). </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NED data, which include the areas in Mexico, was supplemented with elevation data from Canada to delineate complete drainage areas flowing into the United States. During NHDPlus production, the elevation data were modified by enforcing the flow paths of NHD streams and the ridgelines of WBD hydrologic unit boundaries. The resulting hydrologically-conditioned elevation data (shown in Figure 1, on the left side) was used to delineate catchments (local drainage areas) that conform to the streams and hydrologic units (shown in Figure 2, on the right side). Additional processing is performed on wide rivers and waterbodies whose flat surfaces otherwise confuse the catchment delineation process. As noted at the bottom of the slides, a conceptual description of this process can be found in USGS Scientific Investigation Report 2009–5233 titled 'Evaluation of Catchment Delineation Methods for the Medium-Resolution National Hydrography Dataset'. A description of the specific process applied to produce NHDPlus Version 2 can be found in the NHDPlus User Guide.</a:t>
            </a:r>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6</a:t>
            </a:fld>
            <a:endParaRPr lang="en-US"/>
          </a:p>
        </p:txBody>
      </p:sp>
    </p:spTree>
    <p:extLst>
      <p:ext uri="{BB962C8B-B14F-4D97-AF65-F5344CB8AC3E}">
        <p14:creationId xmlns:p14="http://schemas.microsoft.com/office/powerpoint/2010/main" val="144233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slide provides another view if the ingredient data layers along the left and bottom sides and the resulting stream and catchment framework in the upper right</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catchments (which are shown with the yellow boundaries on the map) tie the landscape to the stream network (shown in blue) forming a ‘surface water </a:t>
            </a:r>
            <a:r>
              <a:rPr lang="en-US" sz="1200" kern="1200" dirty="0" err="1" smtClean="0">
                <a:solidFill>
                  <a:schemeClr val="tx1"/>
                </a:solidFill>
                <a:effectLst/>
                <a:latin typeface="Calibri" pitchFamily="34" charset="0"/>
                <a:ea typeface="+mn-ea"/>
                <a:cs typeface="+mn-cs"/>
              </a:rPr>
              <a:t>geofabric</a:t>
            </a:r>
            <a:r>
              <a:rPr lang="en-US" sz="1200" kern="1200" dirty="0" smtClean="0">
                <a:solidFill>
                  <a:schemeClr val="tx1"/>
                </a:solidFill>
                <a:effectLst/>
                <a:latin typeface="Calibri" pitchFamily="34" charset="0"/>
                <a:ea typeface="+mn-ea"/>
                <a:cs typeface="+mn-cs"/>
              </a:rPr>
              <a:t>’ for organizing and analyzing water resource information. This Geospatial Hydrologic Framework enables landscape attributes that have been allocated to a catchment to be associated with the local stream segment within the catchment. For example, it enabled precipitation and temperature data to be associated with the network for purposes of modeling stream flow volume and velocity. Many other landscape attributes have been associated with NHDPlus catchments to support a wide variety of analyses. We’ll cover some of these later.</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NHDPlus was first released in 2006. It was </a:t>
            </a:r>
            <a:r>
              <a:rPr lang="en-US" sz="1200" kern="1200" dirty="0" err="1" smtClean="0">
                <a:solidFill>
                  <a:schemeClr val="tx1"/>
                </a:solidFill>
                <a:effectLst/>
                <a:latin typeface="Calibri" pitchFamily="34" charset="0"/>
                <a:ea typeface="+mn-ea"/>
                <a:cs typeface="+mn-cs"/>
              </a:rPr>
              <a:t>superceded</a:t>
            </a:r>
            <a:r>
              <a:rPr lang="en-US" sz="1200" kern="1200" dirty="0" smtClean="0">
                <a:solidFill>
                  <a:schemeClr val="tx1"/>
                </a:solidFill>
                <a:effectLst/>
                <a:latin typeface="Calibri" pitchFamily="34" charset="0"/>
                <a:ea typeface="+mn-ea"/>
                <a:cs typeface="+mn-cs"/>
              </a:rPr>
              <a:t> by version 2 which was released in October 2012. Version 2 benefited from improved ingredient datasets, more robust flow estimation, and both mean annual and mean monthly flows.</a:t>
            </a:r>
          </a:p>
          <a:p>
            <a:r>
              <a:rPr lang="en-US" sz="1200" kern="1200" dirty="0" smtClean="0">
                <a:solidFill>
                  <a:schemeClr val="tx1"/>
                </a:solidFill>
                <a:effectLst/>
                <a:latin typeface="Calibri" pitchFamily="34" charset="0"/>
                <a:ea typeface="+mn-ea"/>
                <a:cs typeface="+mn-cs"/>
              </a:rPr>
              <a:t> </a:t>
            </a:r>
          </a:p>
          <a:p>
            <a:r>
              <a:rPr lang="en-US" sz="1200" kern="1200" dirty="0" smtClean="0">
                <a:solidFill>
                  <a:schemeClr val="tx1"/>
                </a:solidFill>
                <a:effectLst/>
                <a:latin typeface="Calibri" pitchFamily="34" charset="0"/>
                <a:ea typeface="+mn-ea"/>
                <a:cs typeface="+mn-cs"/>
              </a:rPr>
              <a:t>The ingredient data layers used to produce version 2 have the following vintage:</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Snapshot of NHD from 2010</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Snapshots of 30-meter resolution NED taken between August 2010 and December 2011</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Regional snapshots of the 12-digit hydrologic unit boundaries taken between August 2010 and February 2012</a:t>
            </a:r>
          </a:p>
          <a:p>
            <a:endParaRPr lang="en-US" dirty="0"/>
          </a:p>
        </p:txBody>
      </p:sp>
      <p:sp>
        <p:nvSpPr>
          <p:cNvPr id="4" name="Footer Placeholder 3"/>
          <p:cNvSpPr>
            <a:spLocks noGrp="1"/>
          </p:cNvSpPr>
          <p:nvPr>
            <p:ph type="ftr" sz="quarter" idx="10"/>
          </p:nvPr>
        </p:nvSpPr>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7</a:t>
            </a:fld>
            <a:endParaRPr lang="en-US"/>
          </a:p>
        </p:txBody>
      </p:sp>
    </p:spTree>
    <p:extLst>
      <p:ext uri="{BB962C8B-B14F-4D97-AF65-F5344CB8AC3E}">
        <p14:creationId xmlns:p14="http://schemas.microsoft.com/office/powerpoint/2010/main" val="2040731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NHDPlus is a suite of geospatial products that includes:</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Complete snapshots of the primary ingredient data layers, as just described.</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New stream attributes including flow volume and velocity estimates and a variety of so-called Value Added Attributes used to enhance display, allow rapid traversal of the stream network, and support modeling. Also included, are the set of USGS stream gages linked to the NHDPlus network and used in estimating flow volume and velocity.</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Catchment and catchment attributes including the precipitation and temperature used for estimating flows as well as NLCD land cover.</a:t>
            </a:r>
          </a:p>
          <a:p>
            <a:pPr marL="171450" lvl="0" indent="-171450">
              <a:buFont typeface="Arial" panose="020B0604020202020204" pitchFamily="34" charset="0"/>
              <a:buChar char="•"/>
            </a:pPr>
            <a:r>
              <a:rPr lang="en-US" sz="1200" kern="1200" dirty="0" smtClean="0">
                <a:solidFill>
                  <a:schemeClr val="tx1"/>
                </a:solidFill>
                <a:effectLst/>
                <a:latin typeface="Calibri" pitchFamily="34" charset="0"/>
                <a:ea typeface="+mn-ea"/>
                <a:cs typeface="+mn-cs"/>
              </a:rPr>
              <a:t>The flow direction and accumulation grids produced to support the catchment delineation process.</a:t>
            </a:r>
          </a:p>
          <a:p>
            <a:r>
              <a:rPr lang="en-US" sz="1200" kern="1200" dirty="0" smtClean="0">
                <a:solidFill>
                  <a:schemeClr val="tx1"/>
                </a:solidFill>
                <a:effectLst/>
                <a:latin typeface="Calibri" pitchFamily="34" charset="0"/>
                <a:ea typeface="+mn-ea"/>
                <a:cs typeface="+mn-cs"/>
              </a:rPr>
              <a:t>The vector components of NHDPlus are available in Shapefile/DBF and File </a:t>
            </a:r>
            <a:r>
              <a:rPr lang="en-US" sz="1200" kern="1200" dirty="0" err="1" smtClean="0">
                <a:solidFill>
                  <a:schemeClr val="tx1"/>
                </a:solidFill>
                <a:effectLst/>
                <a:latin typeface="Calibri" pitchFamily="34" charset="0"/>
                <a:ea typeface="+mn-ea"/>
                <a:cs typeface="+mn-cs"/>
              </a:rPr>
              <a:t>GeoDatabase</a:t>
            </a:r>
            <a:r>
              <a:rPr lang="en-US" sz="1200" kern="1200" dirty="0" smtClean="0">
                <a:solidFill>
                  <a:schemeClr val="tx1"/>
                </a:solidFill>
                <a:effectLst/>
                <a:latin typeface="Calibri" pitchFamily="34" charset="0"/>
                <a:ea typeface="+mn-ea"/>
                <a:cs typeface="+mn-cs"/>
              </a:rPr>
              <a:t> formats, and the raster components in Grid format</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3604C91-09D5-4779-BFB3-49DF39F13E8C}"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425222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fontAlgn="auto">
              <a:spcBef>
                <a:spcPts val="0"/>
              </a:spcBef>
              <a:spcAft>
                <a:spcPts val="0"/>
              </a:spcAft>
            </a:pP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fontAlgn="auto">
                <a:spcBef>
                  <a:spcPts val="0"/>
                </a:spcBef>
                <a:spcAft>
                  <a:spcPts val="0"/>
                </a:spcAft>
              </a:pP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233994EB-ECE5-4046-BCE0-C3BA9EE1E790}" type="datetime1">
              <a:rPr lang="en-US" smtClean="0"/>
              <a:t>5/4/2017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2E4544E-872D-47C4-B6EA-CDF45227CBFD}" type="slidenum">
              <a:rPr lang="en-US" smtClean="0"/>
              <a:pPr/>
              <a:t>‹#›</a:t>
            </a:fld>
            <a:endParaRPr lang="en-US"/>
          </a:p>
        </p:txBody>
      </p:sp>
    </p:spTree>
    <p:extLst>
      <p:ext uri="{BB962C8B-B14F-4D97-AF65-F5344CB8AC3E}">
        <p14:creationId xmlns:p14="http://schemas.microsoft.com/office/powerpoint/2010/main" val="2362149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FC4FD30-2ACF-4D2C-BC99-5CCEFB353BC1}" type="datetime1">
              <a:rPr lang="en-US" smtClean="0"/>
              <a:t>5/4/2017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2E4544E-872D-47C4-B6EA-CDF45227CBFD}"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6697920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D9C31AF-DEE6-49AE-9EFC-C56E5EE5E9F9}" type="datetime1">
              <a:rPr lang="en-US" smtClean="0"/>
              <a:t>5/4/2017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2E4544E-872D-47C4-B6EA-CDF45227CBFD}" type="slidenum">
              <a:rPr lang="en-US" smtClean="0"/>
              <a:pPr/>
              <a:t>‹#›</a:t>
            </a:fld>
            <a:endParaRPr lang="en-US"/>
          </a:p>
        </p:txBody>
      </p:sp>
    </p:spTree>
    <p:extLst>
      <p:ext uri="{BB962C8B-B14F-4D97-AF65-F5344CB8AC3E}">
        <p14:creationId xmlns:p14="http://schemas.microsoft.com/office/powerpoint/2010/main" val="4135393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6BB4CBA-6971-4CCD-BE84-F8F30405F4DA}" type="datetime1">
              <a:rPr lang="en-US" smtClean="0"/>
              <a:t>5/4/2017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2E4544E-872D-47C4-B6EA-CDF45227CBFD}"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extLst>
      <p:ext uri="{BB962C8B-B14F-4D97-AF65-F5344CB8AC3E}">
        <p14:creationId xmlns:p14="http://schemas.microsoft.com/office/powerpoint/2010/main" val="29720233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pic>
        <p:nvPicPr>
          <p:cNvPr id="5" name="Picture 7" descr="colorchange_epa_seal pantone trim"/>
          <p:cNvPicPr>
            <a:picLocks noChangeAspect="1" noChangeArrowheads="1"/>
          </p:cNvPicPr>
          <p:nvPr/>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457200" y="6356352"/>
            <a:ext cx="2133600" cy="365125"/>
          </a:xfrm>
          <a:prstGeom prst="rect">
            <a:avLst/>
          </a:prstGeom>
        </p:spPr>
        <p:txBody>
          <a:bodyPr/>
          <a:lstStyle>
            <a:lvl1pPr>
              <a:defRPr/>
            </a:lvl1pPr>
          </a:lstStyle>
          <a:p>
            <a:fld id="{1499C487-286B-46F0-A920-06100685AF4A}" type="datetime1">
              <a:rPr lang="en-US" smtClean="0"/>
              <a:t>5/4/2017</a:t>
            </a:fld>
            <a:endParaRPr lang="en-US"/>
          </a:p>
        </p:txBody>
      </p:sp>
      <p:sp>
        <p:nvSpPr>
          <p:cNvPr id="7" name="Footer Placeholder 5"/>
          <p:cNvSpPr>
            <a:spLocks noGrp="1"/>
          </p:cNvSpPr>
          <p:nvPr>
            <p:ph type="ftr" sz="quarter" idx="11"/>
          </p:nvPr>
        </p:nvSpPr>
        <p:spPr/>
        <p:txBody>
          <a:bodyPr/>
          <a:lstStyle>
            <a:lvl1pPr>
              <a:defRPr/>
            </a:lvl1pPr>
          </a:lstStyle>
          <a:p>
            <a:endParaRPr lang="en-US"/>
          </a:p>
        </p:txBody>
      </p:sp>
      <p:sp>
        <p:nvSpPr>
          <p:cNvPr id="8" name="Slide Number Placeholder 6"/>
          <p:cNvSpPr>
            <a:spLocks noGrp="1"/>
          </p:cNvSpPr>
          <p:nvPr>
            <p:ph type="sldNum" sz="quarter" idx="12"/>
          </p:nvPr>
        </p:nvSpPr>
        <p:spPr>
          <a:xfrm>
            <a:off x="6553200" y="6356352"/>
            <a:ext cx="2133600" cy="365125"/>
          </a:xfrm>
          <a:prstGeom prst="rect">
            <a:avLst/>
          </a:prstGeom>
        </p:spPr>
        <p:txBody>
          <a:bodyPr/>
          <a:lstStyle>
            <a:lvl1pPr>
              <a:defRPr/>
            </a:lvl1pPr>
          </a:lstStyle>
          <a:p>
            <a:fld id="{754BEAFC-9BBB-4653-984F-2D8495642ECC}" type="slidenum">
              <a:rPr lang="en-US" smtClean="0"/>
              <a:t>‹#›</a:t>
            </a:fld>
            <a:endParaRPr lang="en-US"/>
          </a:p>
        </p:txBody>
      </p:sp>
    </p:spTree>
    <p:extLst>
      <p:ext uri="{BB962C8B-B14F-4D97-AF65-F5344CB8AC3E}">
        <p14:creationId xmlns:p14="http://schemas.microsoft.com/office/powerpoint/2010/main" val="1947610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fontAlgn="base">
              <a:spcBef>
                <a:spcPct val="0"/>
              </a:spcBef>
              <a:spcAft>
                <a:spcPct val="0"/>
              </a:spcAft>
              <a:defRPr/>
            </a:pPr>
            <a:fld id="{A3E33FB8-07CB-4901-A042-9821F69EB4D9}" type="slidenum">
              <a:rPr lang="en-US" smtClean="0">
                <a:solidFill>
                  <a:prstClr val="white"/>
                </a:solidFill>
                <a:cs typeface="Arial" charset="0"/>
              </a:rPr>
              <a:pPr fontAlgn="base">
                <a:spcBef>
                  <a:spcPct val="0"/>
                </a:spcBef>
                <a:spcAft>
                  <a:spcPct val="0"/>
                </a:spcAft>
                <a:defRPr/>
              </a:pPr>
              <a:t>‹#›</a:t>
            </a:fld>
            <a:endParaRPr lang="en-US">
              <a:solidFill>
                <a:prstClr val="white"/>
              </a:solidFill>
              <a:cs typeface="Arial" charset="0"/>
            </a:endParaRPr>
          </a:p>
        </p:txBody>
      </p:sp>
    </p:spTree>
    <p:extLst>
      <p:ext uri="{BB962C8B-B14F-4D97-AF65-F5344CB8AC3E}">
        <p14:creationId xmlns:p14="http://schemas.microsoft.com/office/powerpoint/2010/main" val="200293829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364464"/>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14" name="Right Triangle 13"/>
          <p:cNvSpPr>
            <a:spLocks/>
          </p:cNvSpPr>
          <p:nvPr/>
        </p:nvSpPr>
        <p:spPr bwMode="auto">
          <a:xfrm>
            <a:off x="-6042" y="5791253"/>
            <a:ext cx="3402314" cy="1080868"/>
          </a:xfrm>
          <a:prstGeom prst="rtTriangle">
            <a:avLst/>
          </a:prstGeom>
          <a:blipFill>
            <a:blip r:embed="rId9"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fontAlgn="auto">
              <a:spcBef>
                <a:spcPts val="0"/>
              </a:spcBef>
              <a:spcAft>
                <a:spcPts val="0"/>
              </a:spcAft>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fontAlgn="auto">
              <a:spcBef>
                <a:spcPts val="0"/>
              </a:spcBef>
              <a:spcAft>
                <a:spcPts val="0"/>
              </a:spcAft>
            </a:pPr>
            <a:fld id="{7EAF75C1-A740-419A-8B9A-F1CD9278135C}" type="datetime1">
              <a:rPr lang="en-US" smtClean="0">
                <a:solidFill>
                  <a:prstClr val="black"/>
                </a:solidFill>
                <a:latin typeface="Lucida Sans Unicode"/>
              </a:rPr>
              <a:t>5/4/2017</a:t>
            </a:fld>
            <a:endParaRPr lang="en-US">
              <a:solidFill>
                <a:prstClr val="black"/>
              </a:solidFill>
              <a:latin typeface="Lucida Sans Unicode"/>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fontAlgn="auto">
              <a:spcBef>
                <a:spcPts val="0"/>
              </a:spcBef>
              <a:spcAft>
                <a:spcPts val="0"/>
              </a:spcAft>
            </a:pPr>
            <a:endParaRPr lang="en-US">
              <a:solidFill>
                <a:prstClr val="black"/>
              </a:solidFill>
              <a:latin typeface="Lucida Sans Unicode"/>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fontAlgn="auto">
              <a:spcBef>
                <a:spcPts val="0"/>
              </a:spcBef>
              <a:spcAft>
                <a:spcPts val="0"/>
              </a:spcAft>
            </a:pPr>
            <a:fld id="{02E4544E-872D-47C4-B6EA-CDF45227CBFD}" type="slidenum">
              <a:rPr lang="en-US" smtClean="0">
                <a:solidFill>
                  <a:prstClr val="black"/>
                </a:solidFill>
                <a:latin typeface="Lucida Sans Unicode"/>
              </a:rPr>
              <a:pPr fontAlgn="auto">
                <a:spcBef>
                  <a:spcPts val="0"/>
                </a:spcBef>
                <a:spcAft>
                  <a:spcPts val="0"/>
                </a:spcAft>
              </a:pPr>
              <a:t>‹#›</a:t>
            </a:fld>
            <a:endParaRPr lang="en-US">
              <a:solidFill>
                <a:prstClr val="black"/>
              </a:solidFill>
              <a:latin typeface="Lucida Sans Unicode"/>
            </a:endParaRPr>
          </a:p>
        </p:txBody>
      </p:sp>
    </p:spTree>
    <p:extLst>
      <p:ext uri="{BB962C8B-B14F-4D97-AF65-F5344CB8AC3E}">
        <p14:creationId xmlns:p14="http://schemas.microsoft.com/office/powerpoint/2010/main" val="957237809"/>
      </p:ext>
    </p:extLst>
  </p:cSld>
  <p:clrMap bg1="lt1" tx1="dk1" bg2="lt2" tx2="dk2" accent1="accent1" accent2="accent2" accent3="accent3" accent4="accent4" accent5="accent5" accent6="accent6" hlink="hlink" folHlink="folHlink"/>
  <p:sldLayoutIdLst>
    <p:sldLayoutId id="2147483731" r:id="rId1"/>
    <p:sldLayoutId id="2147483735" r:id="rId2"/>
    <p:sldLayoutId id="2147483736" r:id="rId3"/>
    <p:sldLayoutId id="2147483737" r:id="rId4"/>
    <p:sldLayoutId id="2147483738" r:id="rId5"/>
    <p:sldLayoutId id="2147483739" r:id="rId6"/>
    <p:sldLayoutId id="2147483740" r:id="rId7"/>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JP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file://localhost/Volumes/Data/Projects/Modernizing_Flood_Response/links/ncar-logo-sm.jpg" TargetMode="External"/><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1.jp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mailto:nhdplus-support@epa.gov"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659736"/>
            <a:ext cx="9144000" cy="4038600"/>
          </a:xfrm>
        </p:spPr>
        <p:txBody>
          <a:bodyPr>
            <a:normAutofit fontScale="90000"/>
          </a:bodyPr>
          <a:lstStyle/>
          <a:p>
            <a:pPr algn="l"/>
            <a:r>
              <a:rPr lang="en-US" sz="3600" dirty="0" smtClean="0">
                <a:solidFill>
                  <a:schemeClr val="bg2">
                    <a:lumMod val="50000"/>
                  </a:schemeClr>
                </a:solidFill>
                <a:effectLst/>
                <a:latin typeface="Arial" panose="020B0604020202020204" pitchFamily="34" charset="0"/>
                <a:cs typeface="Arial" panose="020B0604020202020204" pitchFamily="34" charset="0"/>
              </a:rPr>
              <a:t>An Introduction to the</a:t>
            </a:r>
            <a:br>
              <a:rPr lang="en-US" sz="3600" dirty="0" smtClean="0">
                <a:solidFill>
                  <a:schemeClr val="bg2">
                    <a:lumMod val="50000"/>
                  </a:schemeClr>
                </a:solidFill>
                <a:effectLst/>
                <a:latin typeface="Arial" panose="020B0604020202020204" pitchFamily="34" charset="0"/>
                <a:cs typeface="Arial" panose="020B0604020202020204" pitchFamily="34" charset="0"/>
              </a:rPr>
            </a:br>
            <a:r>
              <a:rPr lang="en-US" sz="4400" dirty="0" smtClean="0">
                <a:solidFill>
                  <a:schemeClr val="bg2">
                    <a:lumMod val="50000"/>
                  </a:schemeClr>
                </a:solidFill>
                <a:effectLst/>
                <a:latin typeface="Arial" panose="020B0604020202020204" pitchFamily="34" charset="0"/>
                <a:cs typeface="Arial" panose="020B0604020202020204" pitchFamily="34" charset="0"/>
              </a:rPr>
              <a:t>National Hydrography Dataset </a:t>
            </a:r>
            <a:r>
              <a:rPr lang="en-US" sz="4400" i="1" dirty="0" smtClean="0">
                <a:solidFill>
                  <a:schemeClr val="bg2">
                    <a:lumMod val="50000"/>
                  </a:schemeClr>
                </a:solidFill>
                <a:effectLst/>
                <a:latin typeface="Arial" panose="020B0604020202020204" pitchFamily="34" charset="0"/>
                <a:cs typeface="Arial" panose="020B0604020202020204" pitchFamily="34" charset="0"/>
              </a:rPr>
              <a:t>Plus</a:t>
            </a:r>
            <a:r>
              <a:rPr lang="en-US" sz="4400" dirty="0" smtClean="0">
                <a:solidFill>
                  <a:schemeClr val="bg2">
                    <a:lumMod val="50000"/>
                  </a:schemeClr>
                </a:solidFill>
                <a:effectLst/>
                <a:latin typeface="Arial" panose="020B0604020202020204" pitchFamily="34" charset="0"/>
                <a:cs typeface="Arial" panose="020B0604020202020204" pitchFamily="34" charset="0"/>
              </a:rPr>
              <a:t> </a:t>
            </a:r>
            <a:r>
              <a:rPr lang="en-US" dirty="0" smtClean="0">
                <a:solidFill>
                  <a:schemeClr val="bg2">
                    <a:lumMod val="50000"/>
                  </a:schemeClr>
                </a:solidFill>
                <a:effectLst/>
                <a:latin typeface="Arial" panose="020B0604020202020204" pitchFamily="34" charset="0"/>
                <a:cs typeface="Arial" panose="020B0604020202020204" pitchFamily="34" charset="0"/>
              </a:rPr>
              <a:t/>
            </a:r>
            <a:br>
              <a:rPr lang="en-US" dirty="0" smtClean="0">
                <a:solidFill>
                  <a:schemeClr val="bg2">
                    <a:lumMod val="50000"/>
                  </a:schemeClr>
                </a:solidFill>
                <a:effectLst/>
                <a:latin typeface="Arial" panose="020B0604020202020204" pitchFamily="34" charset="0"/>
                <a:cs typeface="Arial" panose="020B0604020202020204" pitchFamily="34" charset="0"/>
              </a:rPr>
            </a:br>
            <a:r>
              <a:rPr lang="en-US" dirty="0" smtClean="0">
                <a:solidFill>
                  <a:schemeClr val="bg2">
                    <a:lumMod val="50000"/>
                  </a:schemeClr>
                </a:solidFill>
                <a:effectLst/>
                <a:latin typeface="Arial" panose="020B0604020202020204" pitchFamily="34" charset="0"/>
                <a:cs typeface="Arial" panose="020B0604020202020204" pitchFamily="34" charset="0"/>
              </a:rPr>
              <a:t>		</a:t>
            </a:r>
            <a:br>
              <a:rPr lang="en-US" dirty="0" smtClean="0">
                <a:solidFill>
                  <a:schemeClr val="bg2">
                    <a:lumMod val="50000"/>
                  </a:schemeClr>
                </a:solidFill>
                <a:effectLst/>
                <a:latin typeface="Arial" panose="020B0604020202020204" pitchFamily="34" charset="0"/>
                <a:cs typeface="Arial" panose="020B0604020202020204" pitchFamily="34" charset="0"/>
              </a:rPr>
            </a:br>
            <a:r>
              <a:rPr lang="en-US" dirty="0" smtClean="0">
                <a:solidFill>
                  <a:schemeClr val="bg2">
                    <a:lumMod val="50000"/>
                  </a:schemeClr>
                </a:solidFill>
                <a:effectLst/>
                <a:latin typeface="Arial" panose="020B0604020202020204" pitchFamily="34" charset="0"/>
                <a:cs typeface="Arial" panose="020B0604020202020204" pitchFamily="34" charset="0"/>
              </a:rPr>
              <a:t>	</a:t>
            </a:r>
            <a:br>
              <a:rPr lang="en-US" dirty="0" smtClean="0">
                <a:solidFill>
                  <a:schemeClr val="bg2">
                    <a:lumMod val="50000"/>
                  </a:schemeClr>
                </a:solidFill>
                <a:effectLst/>
                <a:latin typeface="Arial" panose="020B0604020202020204" pitchFamily="34" charset="0"/>
                <a:cs typeface="Arial" panose="020B0604020202020204" pitchFamily="34" charset="0"/>
              </a:rPr>
            </a:br>
            <a:r>
              <a:rPr lang="en-US" dirty="0" smtClean="0">
                <a:solidFill>
                  <a:schemeClr val="bg2">
                    <a:lumMod val="50000"/>
                  </a:schemeClr>
                </a:solidFill>
                <a:effectLst/>
                <a:latin typeface="Arial" panose="020B0604020202020204" pitchFamily="34" charset="0"/>
                <a:cs typeface="Arial" panose="020B0604020202020204" pitchFamily="34" charset="0"/>
              </a:rPr>
              <a:t/>
            </a:r>
            <a:br>
              <a:rPr lang="en-US" dirty="0" smtClean="0">
                <a:solidFill>
                  <a:schemeClr val="bg2">
                    <a:lumMod val="50000"/>
                  </a:schemeClr>
                </a:solidFill>
                <a:effectLst/>
                <a:latin typeface="Arial" panose="020B0604020202020204" pitchFamily="34" charset="0"/>
                <a:cs typeface="Arial" panose="020B0604020202020204" pitchFamily="34" charset="0"/>
              </a:rPr>
            </a:br>
            <a:endParaRPr lang="en-US" sz="3200" dirty="0">
              <a:solidFill>
                <a:schemeClr val="bg2">
                  <a:lumMod val="50000"/>
                </a:schemeClr>
              </a:solidFill>
              <a:effectLst/>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228600" y="5786624"/>
            <a:ext cx="5334000" cy="666304"/>
          </a:xfrm>
        </p:spPr>
        <p:txBody>
          <a:bodyPr>
            <a:normAutofit/>
          </a:bodyPr>
          <a:lstStyle/>
          <a:p>
            <a:pPr algn="ctr"/>
            <a:r>
              <a:rPr lang="en-US" smtClean="0">
                <a:solidFill>
                  <a:schemeClr val="bg1"/>
                </a:solidFill>
                <a:latin typeface="Arial" panose="020B0604020202020204" pitchFamily="34" charset="0"/>
                <a:cs typeface="Arial" panose="020B0604020202020204" pitchFamily="34" charset="0"/>
              </a:rPr>
              <a:t>NHD</a:t>
            </a:r>
            <a:r>
              <a:rPr lang="en-US" i="1" smtClean="0">
                <a:solidFill>
                  <a:schemeClr val="bg1"/>
                </a:solidFill>
                <a:latin typeface="Arial" panose="020B0604020202020204" pitchFamily="34" charset="0"/>
                <a:cs typeface="Arial" panose="020B0604020202020204" pitchFamily="34" charset="0"/>
              </a:rPr>
              <a:t>Plus</a:t>
            </a:r>
            <a:r>
              <a:rPr lang="en-US" smtClean="0">
                <a:solidFill>
                  <a:schemeClr val="bg1"/>
                </a:solidFill>
                <a:latin typeface="Arial" panose="020B0604020202020204" pitchFamily="34" charset="0"/>
                <a:cs typeface="Arial" panose="020B0604020202020204" pitchFamily="34" charset="0"/>
              </a:rPr>
              <a:t> Training Series</a:t>
            </a:r>
            <a:endParaRPr lang="en-US" dirty="0" smtClean="0">
              <a:solidFill>
                <a:schemeClr val="bg1"/>
              </a:solidFill>
              <a:latin typeface="Arial" panose="020B0604020202020204" pitchFamily="34" charset="0"/>
              <a:cs typeface="Arial" panose="020B0604020202020204" pitchFamily="34" charset="0"/>
            </a:endParaRPr>
          </a:p>
        </p:txBody>
      </p:sp>
      <p:pic>
        <p:nvPicPr>
          <p:cNvPr id="4" name="Picture 4"/>
          <p:cNvPicPr>
            <a:picLocks noChangeAspect="1" noChangeArrowheads="1"/>
          </p:cNvPicPr>
          <p:nvPr/>
        </p:nvPicPr>
        <p:blipFill>
          <a:blip r:embed="rId3">
            <a:clrChange>
              <a:clrFrom>
                <a:srgbClr val="314F43"/>
              </a:clrFrom>
              <a:clrTo>
                <a:srgbClr val="314F43">
                  <a:alpha val="0"/>
                </a:srgbClr>
              </a:clrTo>
            </a:clrChange>
            <a:extLst>
              <a:ext uri="{28A0092B-C50C-407E-A947-70E740481C1C}">
                <a14:useLocalDpi xmlns:a14="http://schemas.microsoft.com/office/drawing/2010/main" val="0"/>
              </a:ext>
            </a:extLst>
          </a:blip>
          <a:srcRect/>
          <a:stretch>
            <a:fillRect/>
          </a:stretch>
        </p:blipFill>
        <p:spPr bwMode="auto">
          <a:xfrm>
            <a:off x="7667104" y="6259830"/>
            <a:ext cx="1172095" cy="3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267200" y="4052005"/>
            <a:ext cx="4572000" cy="646331"/>
          </a:xfrm>
          <a:prstGeom prst="rect">
            <a:avLst/>
          </a:prstGeom>
        </p:spPr>
        <p:txBody>
          <a:bodyPr>
            <a:spAutoFit/>
          </a:bodyPr>
          <a:lstStyle/>
          <a:p>
            <a:pPr algn="r"/>
            <a:r>
              <a:rPr lang="en-US" dirty="0" smtClean="0">
                <a:latin typeface="Arial" panose="020B0604020202020204" pitchFamily="34" charset="0"/>
                <a:cs typeface="Arial" panose="020B0604020202020204" pitchFamily="34" charset="0"/>
              </a:rPr>
              <a:t>The </a:t>
            </a:r>
            <a:r>
              <a:rPr lang="en-US" dirty="0">
                <a:latin typeface="Arial" panose="020B0604020202020204" pitchFamily="34" charset="0"/>
                <a:cs typeface="Arial" panose="020B0604020202020204" pitchFamily="34" charset="0"/>
              </a:rPr>
              <a:t>evolution of a</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Geospatial Hydrologic Framework</a:t>
            </a:r>
            <a:endParaRPr lang="en-US" dirty="0"/>
          </a:p>
        </p:txBody>
      </p:sp>
      <p:pic>
        <p:nvPicPr>
          <p:cNvPr id="8"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b="50609"/>
          <a:stretch/>
        </p:blipFill>
        <p:spPr bwMode="auto">
          <a:xfrm>
            <a:off x="6413269" y="6279746"/>
            <a:ext cx="1691152" cy="3297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938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5B78470-30A6-4478-840C-0A4094834E08}" type="slidenum">
              <a:rPr lang="en-US" smtClean="0"/>
              <a:pPr/>
              <a:t>9</a:t>
            </a:fld>
            <a:endParaRPr lang="en-US"/>
          </a:p>
        </p:txBody>
      </p:sp>
      <p:sp>
        <p:nvSpPr>
          <p:cNvPr id="2" name="Title 1"/>
          <p:cNvSpPr>
            <a:spLocks noGrp="1"/>
          </p:cNvSpPr>
          <p:nvPr>
            <p:ph type="title"/>
          </p:nvPr>
        </p:nvSpPr>
        <p:spPr/>
        <p:txBody>
          <a:bodyPr/>
          <a:lstStyle/>
          <a:p>
            <a:r>
              <a:rPr lang="en-US" smtClean="0"/>
              <a:t>NHDPlus Data Availability</a:t>
            </a:r>
            <a:endParaRPr lang="en-US" dirty="0"/>
          </a:p>
        </p:txBody>
      </p:sp>
      <p:sp>
        <p:nvSpPr>
          <p:cNvPr id="5" name="Rectangle 4"/>
          <p:cNvSpPr/>
          <p:nvPr/>
        </p:nvSpPr>
        <p:spPr>
          <a:xfrm>
            <a:off x="0" y="6519446"/>
            <a:ext cx="1596912"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Data</a:t>
            </a:r>
            <a:endParaRPr lang="en-US" sz="1400" dirty="0">
              <a:solidFill>
                <a:schemeClr val="bg1"/>
              </a:solidFill>
            </a:endParaRPr>
          </a:p>
        </p:txBody>
      </p:sp>
      <p:pic>
        <p:nvPicPr>
          <p:cNvPr id="6" name="Picture 5"/>
          <p:cNvPicPr>
            <a:picLocks noChangeAspect="1"/>
          </p:cNvPicPr>
          <p:nvPr/>
        </p:nvPicPr>
        <p:blipFill rotWithShape="1">
          <a:blip r:embed="rId3"/>
          <a:srcRect l="15970" t="27413" r="16790" b="7640"/>
          <a:stretch/>
        </p:blipFill>
        <p:spPr>
          <a:xfrm>
            <a:off x="228600" y="1236440"/>
            <a:ext cx="5638800" cy="4357255"/>
          </a:xfrm>
          <a:prstGeom prst="rect">
            <a:avLst/>
          </a:prstGeom>
          <a:ln>
            <a:solidFill>
              <a:schemeClr val="tx1"/>
            </a:solidFill>
          </a:ln>
        </p:spPr>
      </p:pic>
      <p:sp>
        <p:nvSpPr>
          <p:cNvPr id="4" name="Content Placeholder 1"/>
          <p:cNvSpPr txBox="1">
            <a:spLocks/>
          </p:cNvSpPr>
          <p:nvPr/>
        </p:nvSpPr>
        <p:spPr>
          <a:xfrm>
            <a:off x="5924746" y="1588676"/>
            <a:ext cx="3069432" cy="3352800"/>
          </a:xfrm>
          <a:prstGeom prst="rect">
            <a:avLst/>
          </a:prstGeom>
        </p:spPr>
        <p:txBody>
          <a:bodyPr>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buNone/>
            </a:pPr>
            <a:r>
              <a:rPr lang="en-US" sz="1600" dirty="0" smtClean="0">
                <a:solidFill>
                  <a:schemeClr val="tx1"/>
                </a:solidFill>
                <a:latin typeface="Arial" panose="020B0604020202020204" pitchFamily="34" charset="0"/>
                <a:cs typeface="Arial" panose="020B0604020202020204" pitchFamily="34" charset="0"/>
              </a:rPr>
              <a:t>Planned for FY2016:</a:t>
            </a:r>
          </a:p>
          <a:p>
            <a:pPr lvl="1"/>
            <a:r>
              <a:rPr lang="en-US" sz="1600" dirty="0" smtClean="0">
                <a:solidFill>
                  <a:schemeClr val="tx1"/>
                </a:solidFill>
                <a:latin typeface="Arial" panose="020B0604020202020204" pitchFamily="34" charset="0"/>
                <a:cs typeface="Arial" panose="020B0604020202020204" pitchFamily="34" charset="0"/>
              </a:rPr>
              <a:t>Alaska - Areas </a:t>
            </a:r>
            <a:r>
              <a:rPr lang="en-US" sz="1600" dirty="0">
                <a:solidFill>
                  <a:schemeClr val="tx1"/>
                </a:solidFill>
                <a:latin typeface="Arial" panose="020B0604020202020204" pitchFamily="34" charset="0"/>
                <a:cs typeface="Arial" panose="020B0604020202020204" pitchFamily="34" charset="0"/>
              </a:rPr>
              <a:t>with water </a:t>
            </a:r>
            <a:r>
              <a:rPr lang="en-US" sz="1600" dirty="0" smtClean="0">
                <a:solidFill>
                  <a:schemeClr val="tx1"/>
                </a:solidFill>
                <a:latin typeface="Arial" panose="020B0604020202020204" pitchFamily="34" charset="0"/>
                <a:cs typeface="Arial" panose="020B0604020202020204" pitchFamily="34" charset="0"/>
              </a:rPr>
              <a:t>quality impairments </a:t>
            </a:r>
          </a:p>
          <a:p>
            <a:pPr lvl="1"/>
            <a:r>
              <a:rPr lang="en-US" sz="1600" dirty="0" smtClean="0">
                <a:solidFill>
                  <a:schemeClr val="tx1"/>
                </a:solidFill>
                <a:latin typeface="Arial" panose="020B0604020202020204" pitchFamily="34" charset="0"/>
                <a:cs typeface="Arial" panose="020B0604020202020204" pitchFamily="34" charset="0"/>
              </a:rPr>
              <a:t>Time </a:t>
            </a:r>
            <a:r>
              <a:rPr lang="en-US" sz="1600" dirty="0">
                <a:solidFill>
                  <a:schemeClr val="tx1"/>
                </a:solidFill>
                <a:latin typeface="Arial" panose="020B0604020202020204" pitchFamily="34" charset="0"/>
                <a:cs typeface="Arial" panose="020B0604020202020204" pitchFamily="34" charset="0"/>
              </a:rPr>
              <a:t>of travel </a:t>
            </a:r>
            <a:r>
              <a:rPr lang="en-US" sz="1600" dirty="0" smtClean="0">
                <a:solidFill>
                  <a:schemeClr val="tx1"/>
                </a:solidFill>
                <a:latin typeface="Arial" panose="020B0604020202020204" pitchFamily="34" charset="0"/>
                <a:cs typeface="Arial" panose="020B0604020202020204" pitchFamily="34" charset="0"/>
              </a:rPr>
              <a:t>estimates that incorporate effects of lake residence time</a:t>
            </a:r>
          </a:p>
          <a:p>
            <a:pPr lvl="1"/>
            <a:r>
              <a:rPr lang="en-US" sz="1600" dirty="0" smtClean="0">
                <a:solidFill>
                  <a:schemeClr val="tx1"/>
                </a:solidFill>
                <a:latin typeface="Arial" panose="020B0604020202020204" pitchFamily="34" charset="0"/>
                <a:cs typeface="Arial" panose="020B0604020202020204" pitchFamily="34" charset="0"/>
              </a:rPr>
              <a:t>Initial production version of National File </a:t>
            </a:r>
            <a:r>
              <a:rPr lang="en-US" sz="1600" dirty="0" err="1" smtClean="0">
                <a:solidFill>
                  <a:schemeClr val="tx1"/>
                </a:solidFill>
                <a:latin typeface="Arial" panose="020B0604020202020204" pitchFamily="34" charset="0"/>
                <a:cs typeface="Arial" panose="020B0604020202020204" pitchFamily="34" charset="0"/>
              </a:rPr>
              <a:t>GeoDatabase</a:t>
            </a:r>
            <a:r>
              <a:rPr lang="en-US" sz="1600" dirty="0" smtClean="0">
                <a:solidFill>
                  <a:schemeClr val="tx1"/>
                </a:solidFill>
                <a:latin typeface="Arial" panose="020B0604020202020204" pitchFamily="34" charset="0"/>
                <a:cs typeface="Arial" panose="020B0604020202020204" pitchFamily="34" charset="0"/>
              </a:rPr>
              <a:t> format for simplified data management and easier access to attributes </a:t>
            </a:r>
            <a:endParaRPr lang="en-US" sz="1600" dirty="0">
              <a:solidFill>
                <a:schemeClr val="tx1"/>
              </a:solidFill>
              <a:latin typeface="Arial" panose="020B0604020202020204" pitchFamily="34" charset="0"/>
              <a:cs typeface="Arial" panose="020B0604020202020204" pitchFamily="34" charset="0"/>
            </a:endParaRPr>
          </a:p>
        </p:txBody>
      </p:sp>
      <p:sp>
        <p:nvSpPr>
          <p:cNvPr id="7" name="Rectangle 6"/>
          <p:cNvSpPr/>
          <p:nvPr/>
        </p:nvSpPr>
        <p:spPr>
          <a:xfrm>
            <a:off x="3505200" y="1261646"/>
            <a:ext cx="1880643" cy="338554"/>
          </a:xfrm>
          <a:prstGeom prst="rect">
            <a:avLst/>
          </a:prstGeom>
          <a:ln>
            <a:solidFill>
              <a:schemeClr val="tx1"/>
            </a:solidFill>
          </a:ln>
        </p:spPr>
        <p:txBody>
          <a:bodyPr wrap="none">
            <a:spAutoFit/>
          </a:bodyPr>
          <a:lstStyle/>
          <a:p>
            <a:r>
              <a:rPr lang="en-US" sz="1600" dirty="0">
                <a:latin typeface="Arial" panose="020B0604020202020204" pitchFamily="34" charset="0"/>
                <a:cs typeface="Arial" panose="020B0604020202020204" pitchFamily="34" charset="0"/>
              </a:rPr>
              <a:t>Currently available</a:t>
            </a:r>
          </a:p>
        </p:txBody>
      </p:sp>
    </p:spTree>
    <p:extLst>
      <p:ext uri="{BB962C8B-B14F-4D97-AF65-F5344CB8AC3E}">
        <p14:creationId xmlns:p14="http://schemas.microsoft.com/office/powerpoint/2010/main" val="2452604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481329"/>
            <a:ext cx="8372952" cy="4233671"/>
          </a:xfrm>
        </p:spPr>
        <p:txBody>
          <a:bodyPr>
            <a:normAutofit fontScale="92500" lnSpcReduction="10000"/>
          </a:bodyPr>
          <a:lstStyle/>
          <a:p>
            <a:r>
              <a:rPr lang="en-US" dirty="0" smtClean="0"/>
              <a:t>Completed</a:t>
            </a:r>
          </a:p>
          <a:p>
            <a:pPr lvl="1"/>
            <a:r>
              <a:rPr lang="en-US" dirty="0" smtClean="0"/>
              <a:t>30-Yr mean annual and mean monthly flow and velocity</a:t>
            </a:r>
          </a:p>
          <a:p>
            <a:r>
              <a:rPr lang="en-US" dirty="0" smtClean="0"/>
              <a:t>Under development</a:t>
            </a:r>
          </a:p>
          <a:p>
            <a:pPr lvl="1"/>
            <a:r>
              <a:rPr lang="en-US" dirty="0" smtClean="0"/>
              <a:t>7Q10 flows (evaluating different regionalized estimation techniques in FY2016)</a:t>
            </a:r>
          </a:p>
          <a:p>
            <a:pPr lvl="1"/>
            <a:r>
              <a:rPr lang="en-US" dirty="0" smtClean="0"/>
              <a:t>Mean daily flows (planned by USGS Water Census)</a:t>
            </a:r>
          </a:p>
          <a:p>
            <a:pPr lvl="1"/>
            <a:r>
              <a:rPr lang="en-US" dirty="0" smtClean="0"/>
              <a:t>Forecasting future flows (substituting forecasted streamflow estimation model inputs)</a:t>
            </a:r>
          </a:p>
          <a:p>
            <a:pPr lvl="1"/>
            <a:r>
              <a:rPr lang="en-US" dirty="0" smtClean="0"/>
              <a:t>Open Water Data Initiative – National Flood Interoperability Experiment pilot</a:t>
            </a:r>
          </a:p>
          <a:p>
            <a:r>
              <a:rPr lang="en-US" dirty="0" smtClean="0"/>
              <a:t>Ongoing discussion</a:t>
            </a:r>
          </a:p>
          <a:p>
            <a:pPr lvl="1"/>
            <a:r>
              <a:rPr lang="en-US" dirty="0" smtClean="0"/>
              <a:t>How can we improve stream characteristics?        </a:t>
            </a:r>
          </a:p>
          <a:p>
            <a:endParaRPr lang="en-US" dirty="0"/>
          </a:p>
        </p:txBody>
      </p:sp>
      <p:sp>
        <p:nvSpPr>
          <p:cNvPr id="2" name="Slide Number Placeholder 4"/>
          <p:cNvSpPr>
            <a:spLocks noGrp="1"/>
          </p:cNvSpPr>
          <p:nvPr>
            <p:ph type="sldNum" sz="quarter" idx="12"/>
          </p:nvPr>
        </p:nvSpPr>
        <p:spPr/>
        <p:txBody>
          <a:bodyPr/>
          <a:lstStyle/>
          <a:p>
            <a:fld id="{45B78470-30A6-4478-840C-0A4094834E08}" type="slidenum">
              <a:rPr lang="en-US" smtClean="0"/>
              <a:pPr/>
              <a:t>10</a:t>
            </a:fld>
            <a:endParaRPr lang="en-US"/>
          </a:p>
        </p:txBody>
      </p:sp>
      <p:sp>
        <p:nvSpPr>
          <p:cNvPr id="8" name="Title 7"/>
          <p:cNvSpPr>
            <a:spLocks noGrp="1"/>
          </p:cNvSpPr>
          <p:nvPr>
            <p:ph type="title"/>
          </p:nvPr>
        </p:nvSpPr>
        <p:spPr/>
        <p:txBody>
          <a:bodyPr>
            <a:normAutofit fontScale="90000"/>
          </a:bodyPr>
          <a:lstStyle/>
          <a:p>
            <a:r>
              <a:rPr lang="en-US" smtClean="0"/>
              <a:t>A Focus on Streamflow Estimates</a:t>
            </a:r>
            <a:endParaRPr lang="en-US" dirty="0"/>
          </a:p>
        </p:txBody>
      </p:sp>
      <p:sp>
        <p:nvSpPr>
          <p:cNvPr id="4" name="Content Placeholder 2"/>
          <p:cNvSpPr txBox="1">
            <a:spLocks/>
          </p:cNvSpPr>
          <p:nvPr/>
        </p:nvSpPr>
        <p:spPr>
          <a:xfrm>
            <a:off x="152400" y="1021326"/>
            <a:ext cx="8991600" cy="4344004"/>
          </a:xfrm>
          <a:prstGeom prst="rect">
            <a:avLst/>
          </a:prstGeom>
        </p:spPr>
        <p:txBody>
          <a:bodyPr vert="horz" lIns="91440" tIns="45720" rIns="91440" bIns="45720" rtlCol="0">
            <a:noAutofit/>
          </a:bodyPr>
          <a:lstStyle/>
          <a:p>
            <a:pPr marL="731520" lvl="1" indent="-274320" algn="l">
              <a:spcBef>
                <a:spcPct val="20000"/>
              </a:spcBef>
              <a:buClr>
                <a:schemeClr val="accent1"/>
              </a:buClr>
              <a:buSzPct val="100000"/>
              <a:buFont typeface="Symbol" pitchFamily="18" charset="2"/>
              <a:buChar char=""/>
            </a:pPr>
            <a:endParaRPr kumimoji="0" lang="en-US" sz="2000" b="0" u="none" strike="noStrike" kern="1200" cap="none" spc="0" normalizeH="0" baseline="0" noProof="0" dirty="0" smtClean="0">
              <a:ln>
                <a:noFill/>
              </a:ln>
              <a:effectLst/>
              <a:uLnTx/>
              <a:uFillTx/>
              <a:latin typeface="Arial" panose="020B0604020202020204" pitchFamily="34" charset="0"/>
              <a:cs typeface="Arial" panose="020B0604020202020204" pitchFamily="34" charset="0"/>
            </a:endParaRPr>
          </a:p>
        </p:txBody>
      </p:sp>
      <p:sp>
        <p:nvSpPr>
          <p:cNvPr id="6" name="Title 1"/>
          <p:cNvSpPr txBox="1">
            <a:spLocks/>
          </p:cNvSpPr>
          <p:nvPr/>
        </p:nvSpPr>
        <p:spPr>
          <a:xfrm>
            <a:off x="417672" y="0"/>
            <a:ext cx="8229600" cy="2057400"/>
          </a:xfrm>
          <a:prstGeom prst="rect">
            <a:avLst/>
          </a:prstGeom>
        </p:spPr>
        <p:txBody>
          <a:bodyPr>
            <a:norm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endParaRPr lang="en-US" sz="4400" dirty="0">
              <a:solidFill>
                <a:schemeClr val="tx1"/>
              </a:solidFill>
              <a:latin typeface="Arial" panose="020B0604020202020204" pitchFamily="34" charset="0"/>
              <a:cs typeface="Arial" panose="020B0604020202020204" pitchFamily="34" charset="0"/>
            </a:endParaRPr>
          </a:p>
        </p:txBody>
      </p:sp>
      <p:sp>
        <p:nvSpPr>
          <p:cNvPr id="7" name="Rectangle 6"/>
          <p:cNvSpPr/>
          <p:nvPr/>
        </p:nvSpPr>
        <p:spPr>
          <a:xfrm>
            <a:off x="0" y="6505591"/>
            <a:ext cx="1596912"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Data</a:t>
            </a:r>
            <a:endParaRPr lang="en-US" sz="1400" dirty="0">
              <a:solidFill>
                <a:schemeClr val="bg1"/>
              </a:solidFill>
            </a:endParaRPr>
          </a:p>
        </p:txBody>
      </p:sp>
      <p:sp>
        <p:nvSpPr>
          <p:cNvPr id="5" name="Rectangle 4"/>
          <p:cNvSpPr/>
          <p:nvPr/>
        </p:nvSpPr>
        <p:spPr>
          <a:xfrm>
            <a:off x="323007" y="5519962"/>
            <a:ext cx="8507145" cy="830997"/>
          </a:xfrm>
          <a:prstGeom prst="rect">
            <a:avLst/>
          </a:prstGeom>
          <a:solidFill>
            <a:schemeClr val="bg2">
              <a:lumMod val="90000"/>
            </a:schemeClr>
          </a:solidFill>
          <a:effectLst>
            <a:outerShdw blurRad="50800" dist="38100" dir="2700000" algn="tl" rotWithShape="0">
              <a:prstClr val="black">
                <a:alpha val="40000"/>
              </a:prstClr>
            </a:outerShdw>
          </a:effectLst>
        </p:spPr>
        <p:txBody>
          <a:bodyPr wrap="square">
            <a:spAutoFit/>
          </a:bodyPr>
          <a:lstStyle/>
          <a:p>
            <a:r>
              <a:rPr lang="en-US" altLang="en-US" sz="1600" i="1" dirty="0"/>
              <a:t>‘What I think this project offers that is unique is in the full characterization of the </a:t>
            </a:r>
            <a:r>
              <a:rPr lang="en-US" altLang="en-US" sz="1600" i="1" dirty="0" smtClean="0"/>
              <a:t>flow network</a:t>
            </a:r>
            <a:r>
              <a:rPr lang="en-US" altLang="en-US" sz="1600" i="1" dirty="0"/>
              <a:t>, identification of unregulated and regulated gages </a:t>
            </a:r>
            <a:r>
              <a:rPr lang="en-US" altLang="en-US" sz="1600" i="1" dirty="0" smtClean="0"/>
              <a:t>and </a:t>
            </a:r>
            <a:r>
              <a:rPr lang="en-US" altLang="en-US" sz="1600" i="1" dirty="0"/>
              <a:t>reaches, </a:t>
            </a:r>
            <a:r>
              <a:rPr lang="en-US" altLang="en-US" sz="1600" i="1" dirty="0" smtClean="0"/>
              <a:t>and </a:t>
            </a:r>
            <a:r>
              <a:rPr lang="en-US" altLang="en-US" sz="1600" i="1" dirty="0"/>
              <a:t>network-based interpolation and adjustment of flows</a:t>
            </a:r>
            <a:r>
              <a:rPr lang="en-US" altLang="en-US" sz="1600" i="1" dirty="0" smtClean="0"/>
              <a:t>.’ (</a:t>
            </a:r>
            <a:r>
              <a:rPr lang="en-US" altLang="en-US" sz="1600" i="1" dirty="0" err="1" smtClean="0"/>
              <a:t>A.Rea</a:t>
            </a:r>
            <a:r>
              <a:rPr lang="en-US" altLang="en-US" sz="1600" i="1" dirty="0" smtClean="0"/>
              <a:t>, USGS, 2009)</a:t>
            </a:r>
            <a:endParaRPr lang="en-US" sz="1600" dirty="0"/>
          </a:p>
        </p:txBody>
      </p:sp>
    </p:spTree>
    <p:extLst>
      <p:ext uri="{BB962C8B-B14F-4D97-AF65-F5344CB8AC3E}">
        <p14:creationId xmlns:p14="http://schemas.microsoft.com/office/powerpoint/2010/main" val="3701366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p:txBody>
          <a:bodyPr>
            <a:normAutofit fontScale="92500"/>
          </a:bodyPr>
          <a:lstStyle/>
          <a:p>
            <a:r>
              <a:rPr lang="en-US" dirty="0" smtClean="0"/>
              <a:t>Desktop tools (ESRI ArcGIS)</a:t>
            </a:r>
          </a:p>
          <a:p>
            <a:pPr lvl="1"/>
            <a:r>
              <a:rPr lang="en-US" dirty="0" smtClean="0"/>
              <a:t>Network navigation</a:t>
            </a:r>
          </a:p>
          <a:p>
            <a:pPr lvl="1"/>
            <a:r>
              <a:rPr lang="en-US" dirty="0" smtClean="0"/>
              <a:t>Watershed delineation</a:t>
            </a:r>
          </a:p>
          <a:p>
            <a:pPr lvl="1"/>
            <a:r>
              <a:rPr lang="en-US" dirty="0" smtClean="0"/>
              <a:t>Catchment attribute allocation and accumulation (CA3T)</a:t>
            </a:r>
          </a:p>
          <a:p>
            <a:r>
              <a:rPr lang="en-US" dirty="0" smtClean="0"/>
              <a:t>Web services</a:t>
            </a:r>
          </a:p>
          <a:p>
            <a:pPr lvl="1"/>
            <a:r>
              <a:rPr lang="en-US" dirty="0" smtClean="0"/>
              <a:t>Mapping and analytical services including -</a:t>
            </a:r>
          </a:p>
          <a:p>
            <a:pPr lvl="2"/>
            <a:r>
              <a:rPr lang="en-US" dirty="0" smtClean="0"/>
              <a:t>Network navigation with linked data search</a:t>
            </a:r>
          </a:p>
          <a:p>
            <a:pPr lvl="2"/>
            <a:r>
              <a:rPr lang="en-US" dirty="0" smtClean="0"/>
              <a:t>Watershed delineation</a:t>
            </a:r>
          </a:p>
          <a:p>
            <a:pPr lvl="2"/>
            <a:r>
              <a:rPr lang="en-US" dirty="0" smtClean="0"/>
              <a:t>Watershed report</a:t>
            </a:r>
          </a:p>
          <a:p>
            <a:pPr lvl="2"/>
            <a:r>
              <a:rPr lang="en-US" dirty="0" smtClean="0"/>
              <a:t>And others …</a:t>
            </a:r>
          </a:p>
          <a:p>
            <a:pPr lvl="1"/>
            <a:r>
              <a:rPr lang="en-US" dirty="0" smtClean="0"/>
              <a:t>Accessible by desktop clients (ESRI ArcGIS, Google Earth…) and Web viewers (ESRI ArcGIS Online…)</a:t>
            </a:r>
          </a:p>
          <a:p>
            <a:endParaRPr lang="en-US" dirty="0"/>
          </a:p>
        </p:txBody>
      </p:sp>
      <p:sp>
        <p:nvSpPr>
          <p:cNvPr id="3" name="Slide Number Placeholder 2"/>
          <p:cNvSpPr>
            <a:spLocks noGrp="1"/>
          </p:cNvSpPr>
          <p:nvPr>
            <p:ph type="sldNum" sz="quarter" idx="12"/>
          </p:nvPr>
        </p:nvSpPr>
        <p:spPr/>
        <p:txBody>
          <a:bodyPr/>
          <a:lstStyle/>
          <a:p>
            <a:fld id="{45B78470-30A6-4478-840C-0A4094834E08}" type="slidenum">
              <a:rPr lang="en-US" smtClean="0"/>
              <a:pPr/>
              <a:t>11</a:t>
            </a:fld>
            <a:endParaRPr lang="en-US"/>
          </a:p>
        </p:txBody>
      </p:sp>
      <p:sp>
        <p:nvSpPr>
          <p:cNvPr id="7" name="Title 6"/>
          <p:cNvSpPr>
            <a:spLocks noGrp="1"/>
          </p:cNvSpPr>
          <p:nvPr>
            <p:ph type="title"/>
          </p:nvPr>
        </p:nvSpPr>
        <p:spPr/>
        <p:txBody>
          <a:bodyPr/>
          <a:lstStyle/>
          <a:p>
            <a:r>
              <a:rPr lang="en-US" smtClean="0"/>
              <a:t>NHDPlus Core Tools</a:t>
            </a:r>
            <a:endParaRPr lang="en-US" dirty="0"/>
          </a:p>
        </p:txBody>
      </p:sp>
      <p:sp>
        <p:nvSpPr>
          <p:cNvPr id="5" name="Content Placeholder 1"/>
          <p:cNvSpPr txBox="1">
            <a:spLocks/>
          </p:cNvSpPr>
          <p:nvPr/>
        </p:nvSpPr>
        <p:spPr>
          <a:xfrm>
            <a:off x="381000" y="1138951"/>
            <a:ext cx="8632032" cy="5410200"/>
          </a:xfrm>
          <a:prstGeom prst="rect">
            <a:avLst/>
          </a:prstGeom>
        </p:spPr>
        <p:txBody>
          <a:bodyPr>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lvl="1"/>
            <a:endParaRPr lang="en-US" dirty="0" smtClean="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0" y="6519446"/>
            <a:ext cx="1633076"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Tools</a:t>
            </a:r>
          </a:p>
        </p:txBody>
      </p:sp>
    </p:spTree>
    <p:extLst>
      <p:ext uri="{BB962C8B-B14F-4D97-AF65-F5344CB8AC3E}">
        <p14:creationId xmlns:p14="http://schemas.microsoft.com/office/powerpoint/2010/main" val="5083439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519446"/>
            <a:ext cx="1633076"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Tools</a:t>
            </a:r>
          </a:p>
        </p:txBody>
      </p:sp>
      <p:sp>
        <p:nvSpPr>
          <p:cNvPr id="8" name="Title 1"/>
          <p:cNvSpPr txBox="1">
            <a:spLocks/>
          </p:cNvSpPr>
          <p:nvPr/>
        </p:nvSpPr>
        <p:spPr>
          <a:xfrm>
            <a:off x="304800" y="31955"/>
            <a:ext cx="8534400" cy="1112874"/>
          </a:xfrm>
          <a:prstGeom prst="rect">
            <a:avLst/>
          </a:prstGeom>
        </p:spPr>
        <p:txBody>
          <a:bodyPr vert="horz"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endParaRPr lang="en-US" sz="3200" b="0" dirty="0">
              <a:solidFill>
                <a:schemeClr val="tx1"/>
              </a:solidFill>
              <a:effectLst/>
              <a:latin typeface="Arial" panose="020B0604020202020204" pitchFamily="34" charset="0"/>
              <a:cs typeface="Arial" panose="020B0604020202020204" pitchFamily="34" charset="0"/>
            </a:endParaRPr>
          </a:p>
        </p:txBody>
      </p:sp>
      <p:sp>
        <p:nvSpPr>
          <p:cNvPr id="10" name="Rectangle 9"/>
          <p:cNvSpPr/>
          <p:nvPr/>
        </p:nvSpPr>
        <p:spPr>
          <a:xfrm>
            <a:off x="4038600" y="6557972"/>
            <a:ext cx="4721328" cy="307777"/>
          </a:xfrm>
          <a:prstGeom prst="rect">
            <a:avLst/>
          </a:prstGeom>
        </p:spPr>
        <p:txBody>
          <a:bodyPr wrap="square">
            <a:spAutoFit/>
          </a:bodyPr>
          <a:lstStyle/>
          <a:p>
            <a:pPr algn="r"/>
            <a:r>
              <a:rPr lang="en-US" sz="1400" dirty="0" smtClean="0"/>
              <a:t>(ArcGIS Online using draft </a:t>
            </a:r>
            <a:r>
              <a:rPr lang="en-US" sz="1400" dirty="0" err="1" smtClean="0"/>
              <a:t>NHD</a:t>
            </a:r>
            <a:r>
              <a:rPr lang="en-US" sz="1400" i="1" dirty="0" err="1" smtClean="0"/>
              <a:t>Plus</a:t>
            </a:r>
            <a:r>
              <a:rPr lang="en-US" sz="1400" dirty="0" smtClean="0"/>
              <a:t> Web services)</a:t>
            </a:r>
            <a:endParaRPr lang="en-US" sz="1400" dirty="0"/>
          </a:p>
        </p:txBody>
      </p:sp>
      <p:pic>
        <p:nvPicPr>
          <p:cNvPr id="11" name="Picture 10"/>
          <p:cNvPicPr>
            <a:picLocks noChangeAspect="1"/>
          </p:cNvPicPr>
          <p:nvPr/>
        </p:nvPicPr>
        <p:blipFill rotWithShape="1">
          <a:blip r:embed="rId3"/>
          <a:srcRect t="18757" r="26876" b="24972"/>
          <a:stretch/>
        </p:blipFill>
        <p:spPr>
          <a:xfrm>
            <a:off x="381000" y="1359244"/>
            <a:ext cx="8382000" cy="5160202"/>
          </a:xfrm>
          <a:prstGeom prst="rect">
            <a:avLst/>
          </a:prstGeom>
          <a:ln>
            <a:solidFill>
              <a:schemeClr val="tx1"/>
            </a:solidFill>
          </a:ln>
        </p:spPr>
      </p:pic>
      <p:sp>
        <p:nvSpPr>
          <p:cNvPr id="2" name="Title 1"/>
          <p:cNvSpPr>
            <a:spLocks noGrp="1"/>
          </p:cNvSpPr>
          <p:nvPr>
            <p:ph type="title"/>
          </p:nvPr>
        </p:nvSpPr>
        <p:spPr/>
        <p:txBody>
          <a:bodyPr>
            <a:noAutofit/>
          </a:bodyPr>
          <a:lstStyle/>
          <a:p>
            <a:r>
              <a:rPr lang="en-US" sz="2000" dirty="0"/>
              <a:t>NHD</a:t>
            </a:r>
            <a:r>
              <a:rPr lang="en-US" sz="2000" i="1" dirty="0"/>
              <a:t>Plus</a:t>
            </a:r>
            <a:r>
              <a:rPr lang="en-US" sz="2000" dirty="0"/>
              <a:t> Core Capabilities –</a:t>
            </a:r>
            <a:r>
              <a:rPr lang="en-US" sz="2800" dirty="0"/>
              <a:t/>
            </a:r>
            <a:br>
              <a:rPr lang="en-US" sz="2800" dirty="0"/>
            </a:br>
            <a:r>
              <a:rPr lang="en-US" sz="2800" dirty="0"/>
              <a:t>Stream Network and Catchment Visualization</a:t>
            </a:r>
            <a:br>
              <a:rPr lang="en-US" sz="2800" dirty="0"/>
            </a:br>
            <a:endParaRPr lang="en-US" sz="2800" dirty="0"/>
          </a:p>
        </p:txBody>
      </p:sp>
      <p:sp>
        <p:nvSpPr>
          <p:cNvPr id="5" name="Slide Number Placeholder 4"/>
          <p:cNvSpPr>
            <a:spLocks noGrp="1"/>
          </p:cNvSpPr>
          <p:nvPr>
            <p:ph type="sldNum" sz="quarter" idx="12"/>
          </p:nvPr>
        </p:nvSpPr>
        <p:spPr/>
        <p:txBody>
          <a:bodyPr/>
          <a:lstStyle/>
          <a:p>
            <a:fld id="{02E4544E-872D-47C4-B6EA-CDF45227CBFD}" type="slidenum">
              <a:rPr lang="en-US" smtClean="0"/>
              <a:pPr/>
              <a:t>12</a:t>
            </a:fld>
            <a:endParaRPr lang="en-US"/>
          </a:p>
        </p:txBody>
      </p:sp>
    </p:spTree>
    <p:extLst>
      <p:ext uri="{BB962C8B-B14F-4D97-AF65-F5344CB8AC3E}">
        <p14:creationId xmlns:p14="http://schemas.microsoft.com/office/powerpoint/2010/main" val="345429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519446"/>
            <a:ext cx="1633076"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Tools</a:t>
            </a:r>
          </a:p>
        </p:txBody>
      </p:sp>
      <p:sp>
        <p:nvSpPr>
          <p:cNvPr id="3" name="Rectangle 2"/>
          <p:cNvSpPr/>
          <p:nvPr/>
        </p:nvSpPr>
        <p:spPr>
          <a:xfrm>
            <a:off x="3962400" y="6557972"/>
            <a:ext cx="4721328" cy="307777"/>
          </a:xfrm>
          <a:prstGeom prst="rect">
            <a:avLst/>
          </a:prstGeom>
        </p:spPr>
        <p:txBody>
          <a:bodyPr wrap="square">
            <a:spAutoFit/>
          </a:bodyPr>
          <a:lstStyle/>
          <a:p>
            <a:pPr algn="r"/>
            <a:r>
              <a:rPr lang="en-US" sz="1400" dirty="0" smtClean="0"/>
              <a:t>(ArcGIS Desktop using EPA </a:t>
            </a:r>
            <a:r>
              <a:rPr lang="en-US" sz="1400" dirty="0" err="1" smtClean="0"/>
              <a:t>NHD</a:t>
            </a:r>
            <a:r>
              <a:rPr lang="en-US" sz="1400" i="1" dirty="0" err="1" smtClean="0"/>
              <a:t>Plus</a:t>
            </a:r>
            <a:r>
              <a:rPr lang="en-US" sz="1400" dirty="0" smtClean="0"/>
              <a:t> Web services)</a:t>
            </a:r>
            <a:endParaRPr lang="en-US" sz="1400" dirty="0"/>
          </a:p>
        </p:txBody>
      </p:sp>
      <p:pic>
        <p:nvPicPr>
          <p:cNvPr id="5" name="Picture 4"/>
          <p:cNvPicPr>
            <a:picLocks noChangeAspect="1"/>
          </p:cNvPicPr>
          <p:nvPr/>
        </p:nvPicPr>
        <p:blipFill rotWithShape="1">
          <a:blip r:embed="rId3"/>
          <a:srcRect l="2512" t="10205" r="32528" b="37985"/>
          <a:stretch/>
        </p:blipFill>
        <p:spPr>
          <a:xfrm>
            <a:off x="652272" y="1295400"/>
            <a:ext cx="7882128" cy="5029200"/>
          </a:xfrm>
          <a:prstGeom prst="rect">
            <a:avLst/>
          </a:prstGeom>
          <a:ln>
            <a:solidFill>
              <a:schemeClr val="tx1"/>
            </a:solidFill>
          </a:ln>
        </p:spPr>
      </p:pic>
      <p:sp>
        <p:nvSpPr>
          <p:cNvPr id="6" name="Rectangle 5"/>
          <p:cNvSpPr/>
          <p:nvPr/>
        </p:nvSpPr>
        <p:spPr>
          <a:xfrm>
            <a:off x="304800" y="5392070"/>
            <a:ext cx="6050464" cy="1107996"/>
          </a:xfrm>
          <a:prstGeom prst="rect">
            <a:avLst/>
          </a:prstGeom>
          <a:solidFill>
            <a:schemeClr val="bg1"/>
          </a:solidFill>
          <a:ln>
            <a:solidFill>
              <a:schemeClr val="tx1"/>
            </a:solidFill>
          </a:ln>
        </p:spPr>
        <p:txBody>
          <a:bodyPr wrap="square">
            <a:spAutoFit/>
          </a:bodyPr>
          <a:lstStyle/>
          <a:p>
            <a:r>
              <a:rPr lang="en-US" dirty="0" smtClean="0">
                <a:solidFill>
                  <a:schemeClr val="tx2"/>
                </a:solidFill>
              </a:rPr>
              <a:t>W</a:t>
            </a:r>
            <a:r>
              <a:rPr lang="en-US" sz="1600" dirty="0" smtClean="0">
                <a:solidFill>
                  <a:schemeClr val="tx2"/>
                </a:solidFill>
              </a:rPr>
              <a:t>ater data that has been </a:t>
            </a:r>
            <a:r>
              <a:rPr lang="en-US" sz="1600" i="1" dirty="0" smtClean="0">
                <a:solidFill>
                  <a:schemeClr val="tx2"/>
                </a:solidFill>
              </a:rPr>
              <a:t>linked</a:t>
            </a:r>
            <a:r>
              <a:rPr lang="en-US" sz="1600" dirty="0" smtClean="0">
                <a:solidFill>
                  <a:schemeClr val="tx2"/>
                </a:solidFill>
              </a:rPr>
              <a:t> to the </a:t>
            </a:r>
            <a:r>
              <a:rPr lang="en-US" sz="1600" dirty="0" err="1" smtClean="0">
                <a:solidFill>
                  <a:schemeClr val="tx2"/>
                </a:solidFill>
              </a:rPr>
              <a:t>NHDPlus</a:t>
            </a:r>
            <a:r>
              <a:rPr lang="en-US" sz="1600" dirty="0" smtClean="0">
                <a:solidFill>
                  <a:schemeClr val="tx2"/>
                </a:solidFill>
              </a:rPr>
              <a:t> stream network can be queried using a network search (thick blue </a:t>
            </a:r>
            <a:r>
              <a:rPr lang="en-US" sz="1600" dirty="0">
                <a:solidFill>
                  <a:schemeClr val="tx2"/>
                </a:solidFill>
              </a:rPr>
              <a:t>lines</a:t>
            </a:r>
            <a:r>
              <a:rPr lang="en-US" sz="1600" dirty="0" smtClean="0">
                <a:solidFill>
                  <a:schemeClr val="tx2"/>
                </a:solidFill>
              </a:rPr>
              <a:t>).  In this case, water quality monitoring locations (green triangles) upstream from the starting point (yellow dot) were selected.  </a:t>
            </a:r>
            <a:endParaRPr lang="en-US" sz="1400" dirty="0" smtClean="0">
              <a:solidFill>
                <a:schemeClr val="tx2"/>
              </a:solidFill>
            </a:endParaRPr>
          </a:p>
        </p:txBody>
      </p:sp>
      <p:sp>
        <p:nvSpPr>
          <p:cNvPr id="8" name="Oval 7"/>
          <p:cNvSpPr/>
          <p:nvPr/>
        </p:nvSpPr>
        <p:spPr>
          <a:xfrm>
            <a:off x="6781800" y="4572000"/>
            <a:ext cx="304800" cy="304800"/>
          </a:xfrm>
          <a:prstGeom prst="ellips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noAutofit/>
          </a:bodyPr>
          <a:lstStyle/>
          <a:p>
            <a:r>
              <a:rPr lang="en-US" sz="2000" dirty="0"/>
              <a:t>NHD</a:t>
            </a:r>
            <a:r>
              <a:rPr lang="en-US" sz="2000" i="1" dirty="0"/>
              <a:t>Plus</a:t>
            </a:r>
            <a:r>
              <a:rPr lang="en-US" sz="2000" dirty="0"/>
              <a:t> Core Capabilities –</a:t>
            </a:r>
            <a:br>
              <a:rPr lang="en-US" sz="2000" dirty="0"/>
            </a:br>
            <a:r>
              <a:rPr lang="en-US" sz="3200" dirty="0"/>
              <a:t>Upstream Search for Linked Data</a:t>
            </a:r>
            <a:endParaRPr lang="en-US" sz="2800" dirty="0"/>
          </a:p>
        </p:txBody>
      </p:sp>
      <p:sp>
        <p:nvSpPr>
          <p:cNvPr id="10" name="Slide Number Placeholder 9"/>
          <p:cNvSpPr>
            <a:spLocks noGrp="1"/>
          </p:cNvSpPr>
          <p:nvPr>
            <p:ph type="sldNum" sz="quarter" idx="12"/>
          </p:nvPr>
        </p:nvSpPr>
        <p:spPr/>
        <p:txBody>
          <a:bodyPr/>
          <a:lstStyle/>
          <a:p>
            <a:fld id="{02E4544E-872D-47C4-B6EA-CDF45227CBFD}" type="slidenum">
              <a:rPr lang="en-US" smtClean="0"/>
              <a:pPr/>
              <a:t>13</a:t>
            </a:fld>
            <a:endParaRPr lang="en-US"/>
          </a:p>
        </p:txBody>
      </p:sp>
    </p:spTree>
    <p:extLst>
      <p:ext uri="{BB962C8B-B14F-4D97-AF65-F5344CB8AC3E}">
        <p14:creationId xmlns:p14="http://schemas.microsoft.com/office/powerpoint/2010/main" val="36480726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19575" t="8511" r="3308" b="7447"/>
          <a:stretch/>
        </p:blipFill>
        <p:spPr>
          <a:xfrm>
            <a:off x="2514600" y="1449654"/>
            <a:ext cx="6346785" cy="5108318"/>
          </a:xfrm>
          <a:prstGeom prst="rect">
            <a:avLst/>
          </a:prstGeom>
        </p:spPr>
      </p:pic>
      <p:sp>
        <p:nvSpPr>
          <p:cNvPr id="10" name="Rectangle 9"/>
          <p:cNvSpPr/>
          <p:nvPr/>
        </p:nvSpPr>
        <p:spPr>
          <a:xfrm>
            <a:off x="0" y="6519446"/>
            <a:ext cx="1633076"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Tools</a:t>
            </a:r>
          </a:p>
        </p:txBody>
      </p:sp>
      <p:sp>
        <p:nvSpPr>
          <p:cNvPr id="12" name="Rectangle 11"/>
          <p:cNvSpPr/>
          <p:nvPr/>
        </p:nvSpPr>
        <p:spPr>
          <a:xfrm>
            <a:off x="152400" y="3276600"/>
            <a:ext cx="3151496" cy="2800767"/>
          </a:xfrm>
          <a:prstGeom prst="rect">
            <a:avLst/>
          </a:prstGeom>
          <a:solidFill>
            <a:schemeClr val="bg1"/>
          </a:solidFill>
          <a:ln>
            <a:solidFill>
              <a:schemeClr val="tx1"/>
            </a:solidFill>
          </a:ln>
        </p:spPr>
        <p:txBody>
          <a:bodyPr wrap="square">
            <a:spAutoFit/>
          </a:bodyPr>
          <a:lstStyle/>
          <a:p>
            <a:r>
              <a:rPr lang="en-US" sz="1600" dirty="0" smtClean="0"/>
              <a:t>A </a:t>
            </a:r>
            <a:r>
              <a:rPr lang="en-US" sz="1600" dirty="0"/>
              <a:t>watershed (yellow area) can be delineated upstream from any location on the landscape (yellow dot) by first navigating the </a:t>
            </a:r>
            <a:r>
              <a:rPr lang="en-US" sz="1600" dirty="0" smtClean="0"/>
              <a:t>stream </a:t>
            </a:r>
            <a:r>
              <a:rPr lang="en-US" sz="1600" dirty="0"/>
              <a:t>network </a:t>
            </a:r>
            <a:r>
              <a:rPr lang="en-US" sz="1600" dirty="0" smtClean="0"/>
              <a:t>(thick blue </a:t>
            </a:r>
            <a:r>
              <a:rPr lang="en-US" sz="1600" dirty="0"/>
              <a:t>lines) above the point then combining the associated catchments (yellow </a:t>
            </a:r>
            <a:r>
              <a:rPr lang="en-US" sz="1600" dirty="0" smtClean="0"/>
              <a:t>boundaries). </a:t>
            </a:r>
            <a:r>
              <a:rPr lang="en-US" sz="1600" dirty="0"/>
              <a:t>A report providing the </a:t>
            </a:r>
            <a:r>
              <a:rPr lang="en-US" sz="1600" dirty="0" err="1"/>
              <a:t>NHDPlus</a:t>
            </a:r>
            <a:r>
              <a:rPr lang="en-US" sz="1600" dirty="0"/>
              <a:t> attributes for the watershed can also be produced</a:t>
            </a:r>
            <a:r>
              <a:rPr lang="en-US" sz="1600" dirty="0" smtClean="0"/>
              <a:t>.</a:t>
            </a:r>
            <a:endParaRPr lang="en-US" sz="1600" dirty="0"/>
          </a:p>
        </p:txBody>
      </p:sp>
      <p:sp>
        <p:nvSpPr>
          <p:cNvPr id="13" name="Oval 12"/>
          <p:cNvSpPr/>
          <p:nvPr/>
        </p:nvSpPr>
        <p:spPr>
          <a:xfrm>
            <a:off x="7905978" y="5105400"/>
            <a:ext cx="323622" cy="287312"/>
          </a:xfrm>
          <a:prstGeom prst="ellipse">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175993" y="6557972"/>
            <a:ext cx="4721328" cy="307777"/>
          </a:xfrm>
          <a:prstGeom prst="rect">
            <a:avLst/>
          </a:prstGeom>
        </p:spPr>
        <p:txBody>
          <a:bodyPr wrap="square">
            <a:spAutoFit/>
          </a:bodyPr>
          <a:lstStyle/>
          <a:p>
            <a:pPr algn="r"/>
            <a:r>
              <a:rPr lang="en-US" sz="1400" dirty="0" smtClean="0"/>
              <a:t>(Google Earth using EPA </a:t>
            </a:r>
            <a:r>
              <a:rPr lang="en-US" sz="1400" dirty="0" err="1" smtClean="0"/>
              <a:t>NHD</a:t>
            </a:r>
            <a:r>
              <a:rPr lang="en-US" sz="1400" i="1" dirty="0" err="1" smtClean="0"/>
              <a:t>Plus</a:t>
            </a:r>
            <a:r>
              <a:rPr lang="en-US" sz="1400" dirty="0" smtClean="0"/>
              <a:t> Web services)</a:t>
            </a:r>
            <a:endParaRPr lang="en-US" sz="1400" dirty="0"/>
          </a:p>
        </p:txBody>
      </p:sp>
      <p:sp>
        <p:nvSpPr>
          <p:cNvPr id="2" name="Title 1"/>
          <p:cNvSpPr>
            <a:spLocks noGrp="1"/>
          </p:cNvSpPr>
          <p:nvPr>
            <p:ph type="title"/>
          </p:nvPr>
        </p:nvSpPr>
        <p:spPr/>
        <p:txBody>
          <a:bodyPr>
            <a:noAutofit/>
          </a:bodyPr>
          <a:lstStyle/>
          <a:p>
            <a:r>
              <a:rPr lang="en-US" sz="2000" dirty="0"/>
              <a:t>NHD</a:t>
            </a:r>
            <a:r>
              <a:rPr lang="en-US" sz="2000" i="1" dirty="0"/>
              <a:t>Plus</a:t>
            </a:r>
            <a:r>
              <a:rPr lang="en-US" sz="2000" dirty="0"/>
              <a:t> Core Capabilities –</a:t>
            </a:r>
            <a:r>
              <a:rPr lang="en-US" sz="3200" dirty="0"/>
              <a:t/>
            </a:r>
            <a:br>
              <a:rPr lang="en-US" sz="3200" dirty="0"/>
            </a:br>
            <a:r>
              <a:rPr lang="en-US" sz="3200" dirty="0"/>
              <a:t>Watershed Delineation and </a:t>
            </a:r>
            <a:r>
              <a:rPr lang="en-US" sz="3200" dirty="0" smtClean="0"/>
              <a:t>Report</a:t>
            </a:r>
            <a:endParaRPr lang="en-US" sz="3200" dirty="0"/>
          </a:p>
        </p:txBody>
      </p:sp>
      <p:sp>
        <p:nvSpPr>
          <p:cNvPr id="4" name="Slide Number Placeholder 3"/>
          <p:cNvSpPr>
            <a:spLocks noGrp="1"/>
          </p:cNvSpPr>
          <p:nvPr>
            <p:ph type="sldNum" sz="quarter" idx="12"/>
          </p:nvPr>
        </p:nvSpPr>
        <p:spPr/>
        <p:txBody>
          <a:bodyPr/>
          <a:lstStyle/>
          <a:p>
            <a:fld id="{02E4544E-872D-47C4-B6EA-CDF45227CBFD}" type="slidenum">
              <a:rPr lang="en-US" smtClean="0"/>
              <a:pPr/>
              <a:t>14</a:t>
            </a:fld>
            <a:endParaRPr lang="en-US"/>
          </a:p>
        </p:txBody>
      </p:sp>
    </p:spTree>
    <p:extLst>
      <p:ext uri="{BB962C8B-B14F-4D97-AF65-F5344CB8AC3E}">
        <p14:creationId xmlns:p14="http://schemas.microsoft.com/office/powerpoint/2010/main" val="16784286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5B78470-30A6-4478-840C-0A4094834E08}" type="slidenum">
              <a:rPr lang="en-US" smtClean="0"/>
              <a:pPr/>
              <a:t>15</a:t>
            </a:fld>
            <a:endParaRPr lang="en-US" dirty="0"/>
          </a:p>
        </p:txBody>
      </p:sp>
      <p:sp>
        <p:nvSpPr>
          <p:cNvPr id="7" name="Title 1"/>
          <p:cNvSpPr>
            <a:spLocks noGrp="1"/>
          </p:cNvSpPr>
          <p:nvPr>
            <p:ph type="title"/>
          </p:nvPr>
        </p:nvSpPr>
        <p:spPr/>
        <p:txBody>
          <a:bodyPr/>
          <a:lstStyle/>
          <a:p>
            <a:r>
              <a:rPr lang="en-US" dirty="0" smtClean="0"/>
              <a:t>Who’s Using NHDPlus?</a:t>
            </a:r>
            <a:endParaRPr lang="en-US" dirty="0"/>
          </a:p>
        </p:txBody>
      </p:sp>
      <p:sp>
        <p:nvSpPr>
          <p:cNvPr id="5" name="Rectangle 4"/>
          <p:cNvSpPr/>
          <p:nvPr/>
        </p:nvSpPr>
        <p:spPr>
          <a:xfrm>
            <a:off x="142763" y="1507454"/>
            <a:ext cx="4714987" cy="2277547"/>
          </a:xfrm>
          <a:prstGeom prst="rect">
            <a:avLst/>
          </a:prstGeom>
        </p:spPr>
        <p:txBody>
          <a:bodyPr wrap="square">
            <a:spAutoFit/>
          </a:bodyPr>
          <a:lstStyle/>
          <a:p>
            <a:pPr algn="ctr"/>
            <a:r>
              <a:rPr lang="en-US" b="1" dirty="0" smtClean="0">
                <a:latin typeface="Arial" panose="020B0604020202020204" pitchFamily="34" charset="0"/>
                <a:cs typeface="Arial" panose="020B0604020202020204" pitchFamily="34" charset="0"/>
              </a:rPr>
              <a:t>Email poll (4/17/2013)</a:t>
            </a:r>
          </a:p>
          <a:p>
            <a:pPr algn="ctr"/>
            <a:endParaRPr lang="en-US" dirty="0" smtClean="0">
              <a:latin typeface="Arial" panose="020B0604020202020204" pitchFamily="34" charset="0"/>
              <a:cs typeface="Arial" panose="020B0604020202020204" pitchFamily="34" charset="0"/>
            </a:endParaRPr>
          </a:p>
          <a:p>
            <a:pPr algn="ctr"/>
            <a:r>
              <a:rPr lang="en-US" i="1" dirty="0" smtClean="0">
                <a:latin typeface="Arial" panose="020B0604020202020204" pitchFamily="34" charset="0"/>
                <a:cs typeface="Arial" panose="020B0604020202020204" pitchFamily="34" charset="0"/>
              </a:rPr>
              <a:t>‘Please </a:t>
            </a:r>
            <a:r>
              <a:rPr lang="en-US" i="1" dirty="0">
                <a:latin typeface="Arial" panose="020B0604020202020204" pitchFamily="34" charset="0"/>
                <a:cs typeface="Arial" panose="020B0604020202020204" pitchFamily="34" charset="0"/>
              </a:rPr>
              <a:t>send </a:t>
            </a:r>
            <a:r>
              <a:rPr lang="en-US" i="1" dirty="0" smtClean="0">
                <a:latin typeface="Arial" panose="020B0604020202020204" pitchFamily="34" charset="0"/>
                <a:cs typeface="Arial" panose="020B0604020202020204" pitchFamily="34" charset="0"/>
              </a:rPr>
              <a:t>us a simple one </a:t>
            </a:r>
            <a:r>
              <a:rPr lang="en-US" i="1" dirty="0">
                <a:latin typeface="Arial" panose="020B0604020202020204" pitchFamily="34" charset="0"/>
                <a:cs typeface="Arial" panose="020B0604020202020204" pitchFamily="34" charset="0"/>
              </a:rPr>
              <a:t>line description for each of your </a:t>
            </a:r>
            <a:r>
              <a:rPr lang="en-US" dirty="0" err="1">
                <a:latin typeface="Arial" panose="020B0604020202020204" pitchFamily="34" charset="0"/>
                <a:cs typeface="Arial" panose="020B0604020202020204" pitchFamily="34" charset="0"/>
              </a:rPr>
              <a:t>NHD</a:t>
            </a:r>
            <a:r>
              <a:rPr lang="en-US" i="1" dirty="0" err="1">
                <a:latin typeface="Arial" panose="020B0604020202020204" pitchFamily="34" charset="0"/>
                <a:cs typeface="Arial" panose="020B0604020202020204" pitchFamily="34" charset="0"/>
              </a:rPr>
              <a:t>Plus</a:t>
            </a:r>
            <a:r>
              <a:rPr lang="en-US" i="1" dirty="0">
                <a:latin typeface="Arial" panose="020B0604020202020204" pitchFamily="34" charset="0"/>
                <a:cs typeface="Arial" panose="020B0604020202020204" pitchFamily="34" charset="0"/>
              </a:rPr>
              <a:t> </a:t>
            </a:r>
            <a:r>
              <a:rPr lang="en-US" i="1" dirty="0" smtClean="0">
                <a:latin typeface="Arial" panose="020B0604020202020204" pitchFamily="34" charset="0"/>
                <a:cs typeface="Arial" panose="020B0604020202020204" pitchFamily="34" charset="0"/>
              </a:rPr>
              <a:t>applications.’  </a:t>
            </a:r>
            <a:r>
              <a:rPr lang="en-US" dirty="0" smtClean="0">
                <a:latin typeface="Arial" panose="020B0604020202020204" pitchFamily="34" charset="0"/>
                <a:cs typeface="Arial" panose="020B0604020202020204" pitchFamily="34" charset="0"/>
              </a:rPr>
              <a:t>Within a week, we received </a:t>
            </a:r>
            <a:r>
              <a:rPr lang="en-US" u="sng" dirty="0" smtClean="0">
                <a:latin typeface="Arial" panose="020B0604020202020204" pitchFamily="34" charset="0"/>
                <a:cs typeface="Arial" panose="020B0604020202020204" pitchFamily="34" charset="0"/>
              </a:rPr>
              <a:t>50 responses</a:t>
            </a:r>
            <a:r>
              <a:rPr lang="en-US" dirty="0" smtClean="0">
                <a:latin typeface="Arial" panose="020B0604020202020204" pitchFamily="34" charset="0"/>
                <a:cs typeface="Arial" panose="020B0604020202020204" pitchFamily="34" charset="0"/>
              </a:rPr>
              <a:t> from the following organizations describing over </a:t>
            </a:r>
            <a:r>
              <a:rPr lang="en-US" u="sng" dirty="0" smtClean="0">
                <a:latin typeface="Arial" panose="020B0604020202020204" pitchFamily="34" charset="0"/>
                <a:cs typeface="Arial" panose="020B0604020202020204" pitchFamily="34" charset="0"/>
              </a:rPr>
              <a:t>100 applications</a:t>
            </a:r>
            <a:r>
              <a:rPr lang="en-US" dirty="0" smtClean="0">
                <a:latin typeface="Arial" panose="020B0604020202020204" pitchFamily="34" charset="0"/>
                <a:cs typeface="Arial" panose="020B0604020202020204" pitchFamily="34" charset="0"/>
              </a:rPr>
              <a:t>.</a:t>
            </a:r>
          </a:p>
          <a:p>
            <a:endParaRPr lang="en-US" sz="1600" dirty="0">
              <a:latin typeface="Arial" panose="020B0604020202020204" pitchFamily="34" charset="0"/>
              <a:cs typeface="Arial" panose="020B0604020202020204" pitchFamily="34" charset="0"/>
            </a:endParaRPr>
          </a:p>
        </p:txBody>
      </p:sp>
      <p:sp>
        <p:nvSpPr>
          <p:cNvPr id="6" name="Rectangle 5"/>
          <p:cNvSpPr/>
          <p:nvPr/>
        </p:nvSpPr>
        <p:spPr>
          <a:xfrm>
            <a:off x="0" y="3657600"/>
            <a:ext cx="4800600" cy="2111347"/>
          </a:xfrm>
          <a:prstGeom prst="rect">
            <a:avLst/>
          </a:prstGeom>
        </p:spPr>
        <p:txBody>
          <a:bodyPr wrap="square">
            <a:spAutoFit/>
          </a:bodyPr>
          <a:lstStyle/>
          <a:p>
            <a:pPr marL="731520" lvl="1" indent="-274320" algn="l">
              <a:spcBef>
                <a:spcPct val="20000"/>
              </a:spcBef>
              <a:buClr>
                <a:schemeClr val="accent1"/>
              </a:buClr>
              <a:buSzPct val="100000"/>
              <a:buFont typeface="Symbol" pitchFamily="18" charset="2"/>
              <a:buChar char=""/>
            </a:pPr>
            <a:r>
              <a:rPr lang="en-US" sz="1600" dirty="0" smtClean="0">
                <a:latin typeface="Arial" panose="020B0604020202020204" pitchFamily="34" charset="0"/>
                <a:cs typeface="Arial" panose="020B0604020202020204" pitchFamily="34" charset="0"/>
              </a:rPr>
              <a:t>EPA – HQ (6), regions (6), labs (4)</a:t>
            </a:r>
          </a:p>
          <a:p>
            <a:pPr marL="731520" lvl="1" indent="-274320" algn="l">
              <a:spcBef>
                <a:spcPct val="20000"/>
              </a:spcBef>
              <a:buClr>
                <a:schemeClr val="accent1"/>
              </a:buClr>
              <a:buSzPct val="100000"/>
              <a:buFont typeface="Symbol" pitchFamily="18" charset="2"/>
              <a:buChar char=""/>
            </a:pPr>
            <a:r>
              <a:rPr lang="en-US" sz="1600" dirty="0" smtClean="0">
                <a:latin typeface="Arial" panose="020B0604020202020204" pitchFamily="34" charset="0"/>
                <a:cs typeface="Arial" panose="020B0604020202020204" pitchFamily="34" charset="0"/>
              </a:rPr>
              <a:t>USGS – HQ &amp; Water Science Centers (6)</a:t>
            </a:r>
          </a:p>
          <a:p>
            <a:pPr marL="731520" lvl="1" indent="-274320" algn="l">
              <a:spcBef>
                <a:spcPct val="20000"/>
              </a:spcBef>
              <a:buClr>
                <a:schemeClr val="accent1"/>
              </a:buClr>
              <a:buSzPct val="100000"/>
              <a:buFont typeface="Symbol" pitchFamily="18" charset="2"/>
              <a:buChar char=""/>
            </a:pPr>
            <a:r>
              <a:rPr lang="en-US" sz="1600" dirty="0" smtClean="0">
                <a:latin typeface="Arial" panose="020B0604020202020204" pitchFamily="34" charset="0"/>
                <a:cs typeface="Arial" panose="020B0604020202020204" pitchFamily="34" charset="0"/>
              </a:rPr>
              <a:t>Other feds – COE, NOAA, USFS, NPS </a:t>
            </a:r>
          </a:p>
          <a:p>
            <a:pPr marL="731520" lvl="1" indent="-274320" algn="l">
              <a:spcBef>
                <a:spcPct val="20000"/>
              </a:spcBef>
              <a:buClr>
                <a:schemeClr val="accent1"/>
              </a:buClr>
              <a:buSzPct val="100000"/>
              <a:buFont typeface="Symbol" pitchFamily="18" charset="2"/>
              <a:buChar char=""/>
            </a:pPr>
            <a:r>
              <a:rPr lang="en-US" sz="1600" dirty="0" smtClean="0">
                <a:latin typeface="Arial" panose="020B0604020202020204" pitchFamily="34" charset="0"/>
                <a:cs typeface="Arial" panose="020B0604020202020204" pitchFamily="34" charset="0"/>
              </a:rPr>
              <a:t>States (6)</a:t>
            </a:r>
          </a:p>
          <a:p>
            <a:pPr marL="731520" lvl="1" indent="-274320" algn="l">
              <a:spcBef>
                <a:spcPct val="20000"/>
              </a:spcBef>
              <a:buClr>
                <a:schemeClr val="accent1"/>
              </a:buClr>
              <a:buSzPct val="100000"/>
              <a:buFont typeface="Symbol" pitchFamily="18" charset="2"/>
              <a:buChar char=""/>
            </a:pPr>
            <a:r>
              <a:rPr lang="en-US" sz="1600" dirty="0" smtClean="0">
                <a:latin typeface="Arial" panose="020B0604020202020204" pitchFamily="34" charset="0"/>
                <a:cs typeface="Arial" panose="020B0604020202020204" pitchFamily="34" charset="0"/>
              </a:rPr>
              <a:t>NGO - Nature Conservancy (4 offices), </a:t>
            </a:r>
          </a:p>
          <a:p>
            <a:pPr lvl="1" algn="l">
              <a:spcBef>
                <a:spcPct val="20000"/>
              </a:spcBef>
              <a:buClr>
                <a:schemeClr val="accent1"/>
              </a:buClr>
              <a:buSzPct val="100000"/>
            </a:pP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    Conservation Fund Institute</a:t>
            </a:r>
          </a:p>
          <a:p>
            <a:pPr marL="731520" lvl="1" indent="-274320" algn="l">
              <a:spcBef>
                <a:spcPct val="20000"/>
              </a:spcBef>
              <a:buClr>
                <a:schemeClr val="accent1"/>
              </a:buClr>
              <a:buSzPct val="100000"/>
              <a:buFont typeface="Symbol" pitchFamily="18" charset="2"/>
              <a:buChar char=""/>
            </a:pPr>
            <a:r>
              <a:rPr lang="en-US" sz="1600" dirty="0" smtClean="0">
                <a:latin typeface="Arial" panose="020B0604020202020204" pitchFamily="34" charset="0"/>
                <a:cs typeface="Arial" panose="020B0604020202020204" pitchFamily="34" charset="0"/>
              </a:rPr>
              <a:t>ESRI</a:t>
            </a:r>
            <a:endParaRPr lang="en-US" sz="1600" dirty="0">
              <a:latin typeface="Arial" panose="020B0604020202020204" pitchFamily="34" charset="0"/>
              <a:cs typeface="Arial" panose="020B0604020202020204" pitchFamily="34" charset="0"/>
            </a:endParaRPr>
          </a:p>
        </p:txBody>
      </p:sp>
      <p:sp>
        <p:nvSpPr>
          <p:cNvPr id="2" name="Rectangle 1"/>
          <p:cNvSpPr/>
          <p:nvPr/>
        </p:nvSpPr>
        <p:spPr>
          <a:xfrm>
            <a:off x="5257800" y="1690607"/>
            <a:ext cx="3358475" cy="646331"/>
          </a:xfrm>
          <a:prstGeom prst="rect">
            <a:avLst/>
          </a:prstGeom>
        </p:spPr>
        <p:txBody>
          <a:bodyPr wrap="square">
            <a:spAutoFit/>
          </a:bodyPr>
          <a:lstStyle/>
          <a:p>
            <a:pPr algn="ctr"/>
            <a:r>
              <a:rPr lang="en-US" b="1" dirty="0" smtClean="0">
                <a:latin typeface="Arial" panose="020B0604020202020204" pitchFamily="34" charset="0"/>
                <a:cs typeface="Arial" panose="020B0604020202020204" pitchFamily="34" charset="0"/>
              </a:rPr>
              <a:t>Technical support requests</a:t>
            </a:r>
          </a:p>
          <a:p>
            <a:pPr algn="ctr"/>
            <a:r>
              <a:rPr lang="en-US" b="1" dirty="0" smtClean="0">
                <a:latin typeface="Arial" panose="020B0604020202020204" pitchFamily="34" charset="0"/>
                <a:cs typeface="Arial" panose="020B0604020202020204" pitchFamily="34" charset="0"/>
              </a:rPr>
              <a:t>(5/2013 - 9/2014)</a:t>
            </a:r>
            <a:endParaRPr lang="en-US" b="1" dirty="0">
              <a:latin typeface="Arial" panose="020B0604020202020204" pitchFamily="34" charset="0"/>
              <a:cs typeface="Arial" panose="020B0604020202020204" pitchFamily="34" charset="0"/>
            </a:endParaRPr>
          </a:p>
        </p:txBody>
      </p:sp>
      <p:cxnSp>
        <p:nvCxnSpPr>
          <p:cNvPr id="9" name="Straight Connector 8"/>
          <p:cNvCxnSpPr/>
          <p:nvPr/>
        </p:nvCxnSpPr>
        <p:spPr>
          <a:xfrm>
            <a:off x="4953000" y="1676400"/>
            <a:ext cx="0" cy="476017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0" name="Table 9"/>
          <p:cNvGraphicFramePr>
            <a:graphicFrameLocks noGrp="1"/>
          </p:cNvGraphicFramePr>
          <p:nvPr>
            <p:extLst>
              <p:ext uri="{D42A27DB-BD31-4B8C-83A1-F6EECF244321}">
                <p14:modId xmlns:p14="http://schemas.microsoft.com/office/powerpoint/2010/main" val="1182191517"/>
              </p:ext>
            </p:extLst>
          </p:nvPr>
        </p:nvGraphicFramePr>
        <p:xfrm>
          <a:off x="5257800" y="2362200"/>
          <a:ext cx="3358475" cy="2971800"/>
        </p:xfrm>
        <a:graphic>
          <a:graphicData uri="http://schemas.openxmlformats.org/drawingml/2006/table">
            <a:tbl>
              <a:tblPr firstRow="1" firstCol="1" lastRow="1">
                <a:tableStyleId>{B301B821-A1FF-4177-AEE7-76D212191A09}</a:tableStyleId>
              </a:tblPr>
              <a:tblGrid>
                <a:gridCol w="1318665"/>
                <a:gridCol w="2039810"/>
              </a:tblGrid>
              <a:tr h="534707">
                <a:tc>
                  <a:txBody>
                    <a:bodyPr/>
                    <a:lstStyle/>
                    <a:p>
                      <a:pPr algn="ctr" fontAlgn="b"/>
                      <a:r>
                        <a:rPr lang="en-US" sz="1600" u="none" strike="noStrike" dirty="0">
                          <a:effectLst/>
                        </a:rPr>
                        <a:t>domain</a:t>
                      </a:r>
                      <a:endParaRPr lang="en-US" sz="1600" b="0" i="0" u="none" strike="noStrike" dirty="0">
                        <a:solidFill>
                          <a:schemeClr val="tx2"/>
                        </a:solidFill>
                        <a:effectLst/>
                        <a:latin typeface="Calibri" panose="020F0502020204030204" pitchFamily="34" charset="0"/>
                      </a:endParaRPr>
                    </a:p>
                  </a:txBody>
                  <a:tcPr marL="9525" marR="9525" marT="9525" marB="0" anchor="ctr"/>
                </a:tc>
                <a:tc>
                  <a:txBody>
                    <a:bodyPr/>
                    <a:lstStyle/>
                    <a:p>
                      <a:pPr algn="ctr" fontAlgn="b"/>
                      <a:r>
                        <a:rPr lang="en-US" sz="1600" u="none" strike="noStrike" dirty="0">
                          <a:effectLst/>
                        </a:rPr>
                        <a:t>#  organizations</a:t>
                      </a:r>
                      <a:endParaRPr lang="en-US" sz="1600" b="0" i="0" u="none" strike="noStrike" dirty="0">
                        <a:solidFill>
                          <a:schemeClr val="tx2"/>
                        </a:solidFill>
                        <a:effectLst/>
                        <a:latin typeface="Calibri" panose="020F0502020204030204" pitchFamily="34" charset="0"/>
                      </a:endParaRPr>
                    </a:p>
                  </a:txBody>
                  <a:tcPr marL="9525" marR="9525" marT="9525" marB="0" anchor="ctr"/>
                </a:tc>
              </a:tr>
              <a:tr h="295418">
                <a:tc>
                  <a:txBody>
                    <a:bodyPr/>
                    <a:lstStyle/>
                    <a:p>
                      <a:pPr algn="ctr" fontAlgn="b"/>
                      <a:r>
                        <a:rPr lang="en-US" sz="1600" u="none" strike="noStrike">
                          <a:effectLst/>
                        </a:rPr>
                        <a:t>gov</a:t>
                      </a:r>
                      <a:endParaRPr lang="en-US" sz="1600" b="0" i="0" u="none" strike="noStrike">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6</a:t>
                      </a:r>
                      <a:endParaRPr lang="en-US" sz="1600" b="0" i="0" u="none" strike="noStrike" dirty="0">
                        <a:solidFill>
                          <a:schemeClr val="tx2"/>
                        </a:solidFill>
                        <a:effectLst/>
                        <a:latin typeface="Calibri" panose="020F0502020204030204" pitchFamily="34" charset="0"/>
                      </a:endParaRPr>
                    </a:p>
                  </a:txBody>
                  <a:tcPr marL="9525" marR="9525" marT="9525" marB="0" anchor="b"/>
                </a:tc>
              </a:tr>
              <a:tr h="295418">
                <a:tc>
                  <a:txBody>
                    <a:bodyPr/>
                    <a:lstStyle/>
                    <a:p>
                      <a:pPr algn="ctr" fontAlgn="b"/>
                      <a:r>
                        <a:rPr lang="en-US" sz="1600" u="none" strike="noStrike">
                          <a:effectLst/>
                        </a:rPr>
                        <a:t>com</a:t>
                      </a:r>
                      <a:endParaRPr lang="en-US" sz="1600" b="0" i="0" u="none" strike="noStrike">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23</a:t>
                      </a:r>
                      <a:endParaRPr lang="en-US" sz="1600" b="0" i="0" u="none" strike="noStrike" dirty="0">
                        <a:solidFill>
                          <a:schemeClr val="tx2"/>
                        </a:solidFill>
                        <a:effectLst/>
                        <a:latin typeface="Calibri" panose="020F0502020204030204" pitchFamily="34" charset="0"/>
                      </a:endParaRPr>
                    </a:p>
                  </a:txBody>
                  <a:tcPr marL="9525" marR="9525" marT="9525" marB="0" anchor="b"/>
                </a:tc>
              </a:tr>
              <a:tr h="295418">
                <a:tc>
                  <a:txBody>
                    <a:bodyPr/>
                    <a:lstStyle/>
                    <a:p>
                      <a:pPr algn="ctr" fontAlgn="b"/>
                      <a:r>
                        <a:rPr lang="en-US" sz="1600" u="none" strike="noStrike">
                          <a:effectLst/>
                        </a:rPr>
                        <a:t>edu</a:t>
                      </a:r>
                      <a:endParaRPr lang="en-US" sz="1600" b="0" i="0" u="none" strike="noStrike">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27</a:t>
                      </a:r>
                      <a:endParaRPr lang="en-US" sz="1600" b="0" i="0" u="none" strike="noStrike" dirty="0">
                        <a:solidFill>
                          <a:schemeClr val="tx2"/>
                        </a:solidFill>
                        <a:effectLst/>
                        <a:latin typeface="Calibri" panose="020F0502020204030204" pitchFamily="34" charset="0"/>
                      </a:endParaRPr>
                    </a:p>
                  </a:txBody>
                  <a:tcPr marL="9525" marR="9525" marT="9525" marB="0" anchor="b"/>
                </a:tc>
              </a:tr>
              <a:tr h="295418">
                <a:tc>
                  <a:txBody>
                    <a:bodyPr/>
                    <a:lstStyle/>
                    <a:p>
                      <a:pPr algn="ctr" fontAlgn="b"/>
                      <a:r>
                        <a:rPr lang="en-US" sz="1600" u="none" strike="noStrike">
                          <a:effectLst/>
                        </a:rPr>
                        <a:t>us (state)</a:t>
                      </a:r>
                      <a:endParaRPr lang="en-US" sz="1600" b="0" i="0" u="none" strike="noStrike">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10</a:t>
                      </a:r>
                      <a:endParaRPr lang="en-US" sz="1600" b="0" i="0" u="none" strike="noStrike" dirty="0">
                        <a:solidFill>
                          <a:schemeClr val="tx2"/>
                        </a:solidFill>
                        <a:effectLst/>
                        <a:latin typeface="Calibri" panose="020F0502020204030204" pitchFamily="34" charset="0"/>
                      </a:endParaRPr>
                    </a:p>
                  </a:txBody>
                  <a:tcPr marL="9525" marR="9525" marT="9525" marB="0" anchor="b"/>
                </a:tc>
              </a:tr>
              <a:tr h="295418">
                <a:tc>
                  <a:txBody>
                    <a:bodyPr/>
                    <a:lstStyle/>
                    <a:p>
                      <a:pPr algn="ctr" fontAlgn="b"/>
                      <a:r>
                        <a:rPr lang="en-US" sz="1600" u="none" strike="noStrike">
                          <a:effectLst/>
                        </a:rPr>
                        <a:t>org</a:t>
                      </a:r>
                      <a:endParaRPr lang="en-US" sz="1600" b="0" i="0" u="none" strike="noStrike">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11</a:t>
                      </a:r>
                      <a:endParaRPr lang="en-US" sz="1600" b="0" i="0" u="none" strike="noStrike" dirty="0">
                        <a:solidFill>
                          <a:schemeClr val="tx2"/>
                        </a:solidFill>
                        <a:effectLst/>
                        <a:latin typeface="Calibri" panose="020F0502020204030204" pitchFamily="34" charset="0"/>
                      </a:endParaRPr>
                    </a:p>
                  </a:txBody>
                  <a:tcPr marL="9525" marR="9525" marT="9525" marB="0" anchor="b"/>
                </a:tc>
              </a:tr>
              <a:tr h="295418">
                <a:tc>
                  <a:txBody>
                    <a:bodyPr/>
                    <a:lstStyle/>
                    <a:p>
                      <a:pPr algn="ctr" fontAlgn="b"/>
                      <a:r>
                        <a:rPr lang="en-US" sz="1600" u="none" strike="noStrike">
                          <a:effectLst/>
                        </a:rPr>
                        <a:t>mil</a:t>
                      </a:r>
                      <a:endParaRPr lang="en-US" sz="1600" b="0" i="0" u="none" strike="noStrike">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2</a:t>
                      </a:r>
                      <a:endParaRPr lang="en-US" sz="1600" b="0" i="0" u="none" strike="noStrike" dirty="0">
                        <a:solidFill>
                          <a:schemeClr val="tx2"/>
                        </a:solidFill>
                        <a:effectLst/>
                        <a:latin typeface="Calibri" panose="020F0502020204030204" pitchFamily="34" charset="0"/>
                      </a:endParaRPr>
                    </a:p>
                  </a:txBody>
                  <a:tcPr marL="9525" marR="9525" marT="9525" marB="0" anchor="b"/>
                </a:tc>
              </a:tr>
              <a:tr h="295418">
                <a:tc>
                  <a:txBody>
                    <a:bodyPr/>
                    <a:lstStyle/>
                    <a:p>
                      <a:pPr algn="ctr" fontAlgn="b"/>
                      <a:r>
                        <a:rPr lang="en-US" sz="1600" u="none" strike="noStrike" dirty="0">
                          <a:effectLst/>
                        </a:rPr>
                        <a:t>net</a:t>
                      </a:r>
                      <a:endParaRPr lang="en-US" sz="1600" b="0" i="0" u="none" strike="noStrike" dirty="0">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2</a:t>
                      </a:r>
                      <a:endParaRPr lang="en-US" sz="1600" b="0" i="0" u="none" strike="noStrike" dirty="0">
                        <a:solidFill>
                          <a:schemeClr val="tx2"/>
                        </a:solidFill>
                        <a:effectLst/>
                        <a:latin typeface="Calibri" panose="020F0502020204030204" pitchFamily="34" charset="0"/>
                      </a:endParaRPr>
                    </a:p>
                  </a:txBody>
                  <a:tcPr marL="9525" marR="9525" marT="9525" marB="0" anchor="b"/>
                </a:tc>
              </a:tr>
              <a:tr h="369167">
                <a:tc>
                  <a:txBody>
                    <a:bodyPr/>
                    <a:lstStyle/>
                    <a:p>
                      <a:pPr algn="ctr" fontAlgn="b"/>
                      <a:r>
                        <a:rPr lang="en-US" sz="1600" u="none" strike="noStrike" dirty="0">
                          <a:effectLst/>
                        </a:rPr>
                        <a:t> </a:t>
                      </a:r>
                      <a:r>
                        <a:rPr lang="en-US" sz="1600" u="none" strike="noStrike" dirty="0" smtClean="0">
                          <a:effectLst/>
                        </a:rPr>
                        <a:t>total</a:t>
                      </a:r>
                      <a:endParaRPr lang="en-US" sz="1600" b="0" i="0" u="none" strike="noStrike" dirty="0">
                        <a:solidFill>
                          <a:schemeClr val="tx2"/>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81</a:t>
                      </a:r>
                      <a:endParaRPr lang="en-US" sz="1600" b="0" i="0" u="none" strike="noStrike" dirty="0">
                        <a:solidFill>
                          <a:schemeClr val="tx2"/>
                        </a:solidFill>
                        <a:effectLst/>
                        <a:latin typeface="Calibri" panose="020F0502020204030204" pitchFamily="34" charset="0"/>
                      </a:endParaRPr>
                    </a:p>
                  </a:txBody>
                  <a:tcPr marL="9525" marR="9525" marT="9525" marB="0" anchor="b"/>
                </a:tc>
              </a:tr>
            </a:tbl>
          </a:graphicData>
        </a:graphic>
      </p:graphicFrame>
      <p:sp>
        <p:nvSpPr>
          <p:cNvPr id="11" name="Rectangle 10"/>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4" t="647" r="453" b="7931"/>
          <a:stretch/>
        </p:blipFill>
        <p:spPr>
          <a:xfrm>
            <a:off x="2361235" y="2465408"/>
            <a:ext cx="6655443" cy="3819646"/>
          </a:xfrm>
          <a:prstGeom prst="rect">
            <a:avLst/>
          </a:prstGeom>
        </p:spPr>
      </p:pic>
      <p:sp>
        <p:nvSpPr>
          <p:cNvPr id="5" name="Rectangle 4"/>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6" name="Rectangle 5"/>
          <p:cNvSpPr/>
          <p:nvPr/>
        </p:nvSpPr>
        <p:spPr>
          <a:xfrm>
            <a:off x="7248504" y="6304002"/>
            <a:ext cx="1297150" cy="307777"/>
          </a:xfrm>
          <a:prstGeom prst="rect">
            <a:avLst/>
          </a:prstGeom>
        </p:spPr>
        <p:txBody>
          <a:bodyPr wrap="none">
            <a:spAutoFit/>
          </a:bodyPr>
          <a:lstStyle/>
          <a:p>
            <a:r>
              <a:rPr lang="en-US" sz="1400" dirty="0" smtClean="0">
                <a:latin typeface="Arial" panose="020B0604020202020204" pitchFamily="34" charset="0"/>
                <a:cs typeface="Arial" panose="020B0604020202020204" pitchFamily="34" charset="0"/>
              </a:rPr>
              <a:t>(March 2016) </a:t>
            </a:r>
            <a:endParaRPr lang="en-US" sz="1400" dirty="0"/>
          </a:p>
        </p:txBody>
      </p:sp>
      <p:sp>
        <p:nvSpPr>
          <p:cNvPr id="7" name="Title 6"/>
          <p:cNvSpPr>
            <a:spLocks noGrp="1"/>
          </p:cNvSpPr>
          <p:nvPr>
            <p:ph type="title"/>
          </p:nvPr>
        </p:nvSpPr>
        <p:spPr/>
        <p:txBody>
          <a:bodyPr>
            <a:normAutofit fontScale="90000"/>
          </a:bodyPr>
          <a:lstStyle/>
          <a:p>
            <a:r>
              <a:rPr lang="en-US" dirty="0"/>
              <a:t>How’s NHDPlus Being Used - Google It</a:t>
            </a:r>
            <a:r>
              <a:rPr lang="en-US" dirty="0" smtClean="0"/>
              <a:t>!</a:t>
            </a:r>
            <a:endParaRPr lang="en-US" dirty="0"/>
          </a:p>
        </p:txBody>
      </p:sp>
      <p:sp>
        <p:nvSpPr>
          <p:cNvPr id="8" name="Content Placeholder 7"/>
          <p:cNvSpPr>
            <a:spLocks noGrp="1"/>
          </p:cNvSpPr>
          <p:nvPr>
            <p:ph idx="1"/>
          </p:nvPr>
        </p:nvSpPr>
        <p:spPr>
          <a:xfrm>
            <a:off x="457200" y="1481329"/>
            <a:ext cx="8229600" cy="1185671"/>
          </a:xfrm>
        </p:spPr>
        <p:txBody>
          <a:bodyPr>
            <a:normAutofit fontScale="85000" lnSpcReduction="10000"/>
          </a:bodyPr>
          <a:lstStyle/>
          <a:p>
            <a:r>
              <a:rPr lang="en-US" dirty="0"/>
              <a:t>Text search for '</a:t>
            </a:r>
            <a:r>
              <a:rPr lang="en-US" dirty="0" err="1"/>
              <a:t>nhdplus</a:t>
            </a:r>
            <a:r>
              <a:rPr lang="en-US" dirty="0"/>
              <a:t>' found almost 16,000 </a:t>
            </a:r>
            <a:r>
              <a:rPr lang="en-US" dirty="0" smtClean="0"/>
              <a:t>results</a:t>
            </a:r>
            <a:endParaRPr lang="en-US" dirty="0"/>
          </a:p>
          <a:p>
            <a:r>
              <a:rPr lang="en-US" dirty="0"/>
              <a:t>Images search for ’</a:t>
            </a:r>
            <a:r>
              <a:rPr lang="en-US" dirty="0" err="1"/>
              <a:t>nhdplus</a:t>
            </a:r>
            <a:r>
              <a:rPr lang="en-US" dirty="0"/>
              <a:t>’ found a rich collection including</a:t>
            </a:r>
          </a:p>
          <a:p>
            <a:endParaRPr lang="en-US" dirty="0"/>
          </a:p>
        </p:txBody>
      </p:sp>
      <p:sp>
        <p:nvSpPr>
          <p:cNvPr id="9" name="Slide Number Placeholder 8"/>
          <p:cNvSpPr>
            <a:spLocks noGrp="1"/>
          </p:cNvSpPr>
          <p:nvPr>
            <p:ph type="sldNum" sz="quarter" idx="12"/>
          </p:nvPr>
        </p:nvSpPr>
        <p:spPr/>
        <p:txBody>
          <a:bodyPr/>
          <a:lstStyle/>
          <a:p>
            <a:fld id="{02E4544E-872D-47C4-B6EA-CDF45227CBFD}" type="slidenum">
              <a:rPr lang="en-US" smtClean="0"/>
              <a:pPr/>
              <a:t>16</a:t>
            </a:fld>
            <a:endParaRPr lang="en-US"/>
          </a:p>
        </p:txBody>
      </p:sp>
    </p:spTree>
    <p:extLst>
      <p:ext uri="{BB962C8B-B14F-4D97-AF65-F5344CB8AC3E}">
        <p14:creationId xmlns:p14="http://schemas.microsoft.com/office/powerpoint/2010/main" val="2174451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57200" y="771102"/>
            <a:ext cx="8458200" cy="5553498"/>
          </a:xfrm>
          <a:prstGeom prst="rect">
            <a:avLst/>
          </a:prstGeom>
        </p:spPr>
        <p:txBody>
          <a:bodyPr vert="horz" lIns="91440" tIns="45720" rIns="91440" bIns="45720" rtlCol="0">
            <a:noAutofit/>
          </a:bodyPr>
          <a:lstStyle/>
          <a:p>
            <a:pPr marL="731520" lvl="1" indent="-274320" algn="l">
              <a:spcBef>
                <a:spcPct val="20000"/>
              </a:spcBef>
              <a:buClr>
                <a:schemeClr val="accent1"/>
              </a:buClr>
              <a:buSzPct val="100000"/>
              <a:buFont typeface="Symbol" pitchFamily="18" charset="2"/>
              <a:buChar char=""/>
            </a:pPr>
            <a:endParaRPr lang="en-US" sz="2400" dirty="0" smtClean="0">
              <a:solidFill>
                <a:schemeClr val="accent1"/>
              </a:solidFill>
            </a:endParaRPr>
          </a:p>
        </p:txBody>
      </p:sp>
      <p:sp>
        <p:nvSpPr>
          <p:cNvPr id="3" name="Title 2"/>
          <p:cNvSpPr txBox="1">
            <a:spLocks/>
          </p:cNvSpPr>
          <p:nvPr/>
        </p:nvSpPr>
        <p:spPr>
          <a:xfrm>
            <a:off x="-38100" y="136707"/>
            <a:ext cx="9448800" cy="1073944"/>
          </a:xfrm>
          <a:prstGeom prst="rect">
            <a:avLst/>
          </a:prstGeom>
        </p:spPr>
        <p:txBody>
          <a:bodyPr>
            <a:normAutofit fontScale="97500"/>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endParaRPr lang="en-US" sz="3600" b="0" dirty="0">
              <a:solidFill>
                <a:schemeClr val="tx1"/>
              </a:solidFill>
              <a:effectLst/>
              <a:latin typeface="Arial" panose="020B0604020202020204" pitchFamily="34" charset="0"/>
              <a:cs typeface="Arial" panose="020B0604020202020204" pitchFamily="34" charset="0"/>
            </a:endParaRPr>
          </a:p>
        </p:txBody>
      </p:sp>
      <p:sp>
        <p:nvSpPr>
          <p:cNvPr id="4" name="Rectangle 3"/>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5" name="Rectangle 4"/>
          <p:cNvSpPr/>
          <p:nvPr/>
        </p:nvSpPr>
        <p:spPr>
          <a:xfrm>
            <a:off x="3810000" y="6153276"/>
            <a:ext cx="5353050" cy="634020"/>
          </a:xfrm>
          <a:prstGeom prst="rect">
            <a:avLst/>
          </a:prstGeom>
        </p:spPr>
        <p:txBody>
          <a:bodyPr wrap="square">
            <a:spAutoFit/>
          </a:bodyPr>
          <a:lstStyle/>
          <a:p>
            <a:pPr lvl="2" algn="r">
              <a:spcBef>
                <a:spcPct val="20000"/>
              </a:spcBef>
              <a:buClr>
                <a:schemeClr val="accent1"/>
              </a:buClr>
              <a:buSzPct val="100000"/>
            </a:pPr>
            <a:r>
              <a:rPr lang="en-US" sz="1600" dirty="0" smtClean="0">
                <a:latin typeface="Arial" panose="020B0604020202020204" pitchFamily="34" charset="0"/>
                <a:cs typeface="Arial" panose="020B0604020202020204" pitchFamily="34" charset="0"/>
              </a:rPr>
              <a:t>(For more examples, see the  </a:t>
            </a:r>
          </a:p>
          <a:p>
            <a:pPr lvl="2" algn="r">
              <a:spcBef>
                <a:spcPct val="20000"/>
              </a:spcBef>
              <a:buClr>
                <a:schemeClr val="accent1"/>
              </a:buClr>
              <a:buSzPct val="100000"/>
            </a:pPr>
            <a:r>
              <a:rPr lang="en-US" sz="1600" dirty="0" smtClean="0">
                <a:latin typeface="Arial" panose="020B0604020202020204" pitchFamily="34" charset="0"/>
                <a:cs typeface="Arial" panose="020B0604020202020204" pitchFamily="34" charset="0"/>
              </a:rPr>
              <a:t>Applications </a:t>
            </a:r>
            <a:r>
              <a:rPr lang="en-US" sz="1600" dirty="0">
                <a:latin typeface="Arial" panose="020B0604020202020204" pitchFamily="34" charset="0"/>
                <a:cs typeface="Arial" panose="020B0604020202020204" pitchFamily="34" charset="0"/>
              </a:rPr>
              <a:t>Catalog </a:t>
            </a:r>
            <a:r>
              <a:rPr lang="en-US" sz="1600" dirty="0" smtClean="0">
                <a:latin typeface="Arial" panose="020B0604020202020204" pitchFamily="34" charset="0"/>
                <a:cs typeface="Arial" panose="020B0604020202020204" pitchFamily="34" charset="0"/>
              </a:rPr>
              <a:t>on </a:t>
            </a:r>
            <a:r>
              <a:rPr lang="en-US" sz="1600" dirty="0">
                <a:latin typeface="Arial" panose="020B0604020202020204" pitchFamily="34" charset="0"/>
                <a:cs typeface="Arial" panose="020B0604020202020204" pitchFamily="34" charset="0"/>
              </a:rPr>
              <a:t>the </a:t>
            </a:r>
            <a:r>
              <a:rPr lang="en-US" sz="1600" dirty="0" err="1">
                <a:latin typeface="Arial" panose="020B0604020202020204" pitchFamily="34" charset="0"/>
                <a:cs typeface="Arial" panose="020B0604020202020204" pitchFamily="34" charset="0"/>
              </a:rPr>
              <a:t>NHD</a:t>
            </a:r>
            <a:r>
              <a:rPr lang="en-US" sz="1600" i="1" dirty="0" err="1">
                <a:latin typeface="Arial" panose="020B0604020202020204" pitchFamily="34" charset="0"/>
                <a:cs typeface="Arial" panose="020B0604020202020204" pitchFamily="34" charset="0"/>
              </a:rPr>
              <a:t>Plus</a:t>
            </a:r>
            <a:r>
              <a:rPr lang="en-US" sz="1600" dirty="0">
                <a:latin typeface="Arial" panose="020B0604020202020204" pitchFamily="34" charset="0"/>
                <a:cs typeface="Arial" panose="020B0604020202020204" pitchFamily="34" charset="0"/>
              </a:rPr>
              <a:t> web site)</a:t>
            </a:r>
          </a:p>
        </p:txBody>
      </p:sp>
      <p:sp>
        <p:nvSpPr>
          <p:cNvPr id="9" name="Content Placeholder 8"/>
          <p:cNvSpPr>
            <a:spLocks noGrp="1"/>
          </p:cNvSpPr>
          <p:nvPr>
            <p:ph idx="1"/>
          </p:nvPr>
        </p:nvSpPr>
        <p:spPr/>
        <p:txBody>
          <a:bodyPr>
            <a:normAutofit lnSpcReduction="10000"/>
          </a:bodyPr>
          <a:lstStyle/>
          <a:p>
            <a:r>
              <a:rPr lang="en-US" dirty="0" smtClean="0"/>
              <a:t>Longstanding successes</a:t>
            </a:r>
          </a:p>
          <a:p>
            <a:pPr lvl="1"/>
            <a:r>
              <a:rPr lang="en-US" dirty="0" smtClean="0"/>
              <a:t>EPA National Aquatic Resource Surveys</a:t>
            </a:r>
          </a:p>
          <a:p>
            <a:pPr lvl="1"/>
            <a:r>
              <a:rPr lang="en-US" dirty="0" smtClean="0"/>
              <a:t>USGS SPARROW water quality modeling</a:t>
            </a:r>
          </a:p>
          <a:p>
            <a:pPr lvl="1"/>
            <a:r>
              <a:rPr lang="en-US" dirty="0" smtClean="0"/>
              <a:t>EPA reporting on water quality </a:t>
            </a:r>
          </a:p>
          <a:p>
            <a:pPr lvl="1"/>
            <a:r>
              <a:rPr lang="en-US" dirty="0" smtClean="0"/>
              <a:t>EPA pesticide risk assessments</a:t>
            </a:r>
          </a:p>
          <a:p>
            <a:pPr lvl="1"/>
            <a:r>
              <a:rPr lang="en-US" dirty="0" smtClean="0"/>
              <a:t>DTRA </a:t>
            </a:r>
            <a:r>
              <a:rPr lang="en-US" dirty="0" err="1" smtClean="0"/>
              <a:t>ICWater</a:t>
            </a:r>
            <a:r>
              <a:rPr lang="en-US" dirty="0" smtClean="0"/>
              <a:t> spill response</a:t>
            </a:r>
          </a:p>
          <a:p>
            <a:r>
              <a:rPr lang="en-US" dirty="0" smtClean="0"/>
              <a:t>Recent additions</a:t>
            </a:r>
          </a:p>
          <a:p>
            <a:pPr lvl="1"/>
            <a:r>
              <a:rPr lang="en-US" dirty="0" smtClean="0"/>
              <a:t>Idaho lake monitoring plan</a:t>
            </a:r>
          </a:p>
          <a:p>
            <a:pPr lvl="1"/>
            <a:r>
              <a:rPr lang="en-US" dirty="0" smtClean="0"/>
              <a:t>OWDI National Flood Interoperability Experiment</a:t>
            </a:r>
          </a:p>
          <a:p>
            <a:pPr lvl="1"/>
            <a:r>
              <a:rPr lang="en-US" dirty="0" smtClean="0"/>
              <a:t>EPA </a:t>
            </a:r>
            <a:r>
              <a:rPr lang="en-US" dirty="0" err="1" smtClean="0"/>
              <a:t>StreamCat</a:t>
            </a:r>
            <a:r>
              <a:rPr lang="en-US" dirty="0" smtClean="0"/>
              <a:t> attributes</a:t>
            </a:r>
          </a:p>
          <a:p>
            <a:r>
              <a:rPr lang="en-US" dirty="0" smtClean="0"/>
              <a:t>Coming soon!</a:t>
            </a:r>
          </a:p>
          <a:p>
            <a:pPr lvl="1"/>
            <a:r>
              <a:rPr lang="en-US" dirty="0" smtClean="0"/>
              <a:t>OWDI National Linked Data Index</a:t>
            </a:r>
            <a:endParaRPr lang="en-US" dirty="0"/>
          </a:p>
        </p:txBody>
      </p:sp>
      <p:sp>
        <p:nvSpPr>
          <p:cNvPr id="6" name="Title 5"/>
          <p:cNvSpPr>
            <a:spLocks noGrp="1"/>
          </p:cNvSpPr>
          <p:nvPr>
            <p:ph type="title"/>
          </p:nvPr>
        </p:nvSpPr>
        <p:spPr/>
        <p:txBody>
          <a:bodyPr>
            <a:normAutofit fontScale="90000"/>
          </a:bodyPr>
          <a:lstStyle/>
          <a:p>
            <a:r>
              <a:rPr lang="en-US" smtClean="0"/>
              <a:t>A Sampling of How NHDPlus is Being Used</a:t>
            </a:r>
            <a:endParaRPr lang="en-US" dirty="0"/>
          </a:p>
        </p:txBody>
      </p:sp>
      <p:sp>
        <p:nvSpPr>
          <p:cNvPr id="12" name="Slide Number Placeholder 11"/>
          <p:cNvSpPr>
            <a:spLocks noGrp="1"/>
          </p:cNvSpPr>
          <p:nvPr>
            <p:ph type="sldNum" sz="quarter" idx="12"/>
          </p:nvPr>
        </p:nvSpPr>
        <p:spPr/>
        <p:txBody>
          <a:bodyPr/>
          <a:lstStyle/>
          <a:p>
            <a:fld id="{02E4544E-872D-47C4-B6EA-CDF45227CBFD}" type="slidenum">
              <a:rPr lang="en-US" smtClean="0"/>
              <a:pPr/>
              <a:t>17</a:t>
            </a:fld>
            <a:endParaRPr lang="en-US"/>
          </a:p>
        </p:txBody>
      </p:sp>
    </p:spTree>
    <p:extLst>
      <p:ext uri="{BB962C8B-B14F-4D97-AF65-F5344CB8AC3E}">
        <p14:creationId xmlns:p14="http://schemas.microsoft.com/office/powerpoint/2010/main" val="3466170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normAutofit/>
          </a:bodyPr>
          <a:lstStyle/>
          <a:p>
            <a:pPr marL="624078" indent="-514350">
              <a:buFont typeface="+mj-lt"/>
              <a:buAutoNum type="arabicPeriod"/>
            </a:pPr>
            <a:r>
              <a:rPr lang="en-US" dirty="0"/>
              <a:t>Standards </a:t>
            </a:r>
          </a:p>
          <a:p>
            <a:pPr lvl="1"/>
            <a:r>
              <a:rPr lang="en-US" dirty="0"/>
              <a:t>Designated uses (fishing, swimming, drinking, </a:t>
            </a:r>
            <a:r>
              <a:rPr lang="en-US" dirty="0" smtClean="0"/>
              <a:t>etc.)</a:t>
            </a:r>
            <a:endParaRPr lang="en-US" dirty="0"/>
          </a:p>
          <a:p>
            <a:pPr lvl="1"/>
            <a:r>
              <a:rPr lang="en-US" dirty="0"/>
              <a:t>Criteria for meeting designated uses</a:t>
            </a:r>
          </a:p>
          <a:p>
            <a:pPr marL="624078" indent="-514350">
              <a:buFont typeface="+mj-lt"/>
              <a:buAutoNum type="arabicPeriod"/>
            </a:pPr>
            <a:r>
              <a:rPr lang="en-US" dirty="0"/>
              <a:t>Monitoring</a:t>
            </a:r>
          </a:p>
          <a:p>
            <a:pPr marL="624078" indent="-514350">
              <a:buFont typeface="+mj-lt"/>
              <a:buAutoNum type="arabicPeriod"/>
            </a:pPr>
            <a:r>
              <a:rPr lang="en-US" dirty="0"/>
              <a:t>Assessments</a:t>
            </a:r>
          </a:p>
          <a:p>
            <a:pPr marL="624078" indent="-514350">
              <a:buFont typeface="+mj-lt"/>
              <a:buAutoNum type="arabicPeriod"/>
            </a:pPr>
            <a:r>
              <a:rPr lang="en-US" dirty="0"/>
              <a:t>Waters not meeting designated uses (impaired waters)</a:t>
            </a:r>
          </a:p>
          <a:p>
            <a:pPr marL="624078" indent="-514350">
              <a:buFont typeface="+mj-lt"/>
              <a:buAutoNum type="arabicPeriod"/>
            </a:pPr>
            <a:r>
              <a:rPr lang="en-US" dirty="0"/>
              <a:t>Technical support and financial assistance to restore impaired waters to meet designated uses</a:t>
            </a:r>
          </a:p>
          <a:p>
            <a:endParaRPr lang="en-US" dirty="0"/>
          </a:p>
        </p:txBody>
      </p:sp>
      <p:sp>
        <p:nvSpPr>
          <p:cNvPr id="2" name="Slide Number Placeholder 5"/>
          <p:cNvSpPr>
            <a:spLocks noGrp="1"/>
          </p:cNvSpPr>
          <p:nvPr>
            <p:ph type="sldNum" sz="quarter" idx="12"/>
          </p:nvPr>
        </p:nvSpPr>
        <p:spPr/>
        <p:txBody>
          <a:bodyPr/>
          <a:lstStyle/>
          <a:p>
            <a:fld id="{3D6460BB-DA2D-4B77-A611-4C6ABE7AA8B0}" type="slidenum">
              <a:rPr lang="en-US" altLang="en-US" smtClean="0"/>
              <a:pPr/>
              <a:t>18</a:t>
            </a:fld>
            <a:endParaRPr lang="en-US" altLang="en-US"/>
          </a:p>
        </p:txBody>
      </p:sp>
      <p:sp>
        <p:nvSpPr>
          <p:cNvPr id="10" name="Title 9"/>
          <p:cNvSpPr>
            <a:spLocks noGrp="1"/>
          </p:cNvSpPr>
          <p:nvPr>
            <p:ph type="title"/>
          </p:nvPr>
        </p:nvSpPr>
        <p:spPr/>
        <p:txBody>
          <a:bodyPr>
            <a:normAutofit fontScale="90000"/>
          </a:bodyPr>
          <a:lstStyle/>
          <a:p>
            <a:r>
              <a:rPr lang="en-US" dirty="0"/>
              <a:t>Clean Water Act </a:t>
            </a:r>
            <a:r>
              <a:rPr lang="en-US" dirty="0" smtClean="0"/>
              <a:t>Implementation</a:t>
            </a:r>
            <a:endParaRPr lang="en-US" dirty="0"/>
          </a:p>
        </p:txBody>
      </p:sp>
      <p:sp>
        <p:nvSpPr>
          <p:cNvPr id="3" name="Rectangle 2050"/>
          <p:cNvSpPr txBox="1">
            <a:spLocks noChangeArrowheads="1"/>
          </p:cNvSpPr>
          <p:nvPr/>
        </p:nvSpPr>
        <p:spPr>
          <a:xfrm>
            <a:off x="-228600" y="566533"/>
            <a:ext cx="9525000" cy="789752"/>
          </a:xfrm>
          <a:prstGeom prst="rect">
            <a:avLst/>
          </a:prstGeom>
        </p:spPr>
        <p:txBody>
          <a:bodyPr>
            <a:norm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fontAlgn="auto">
              <a:spcAft>
                <a:spcPts val="0"/>
              </a:spcAft>
            </a:pPr>
            <a:endParaRPr lang="en-US" altLang="en-US" sz="4000" dirty="0">
              <a:effectLst/>
              <a:latin typeface="Arial" panose="020B0604020202020204" pitchFamily="34" charset="0"/>
              <a:cs typeface="Arial" panose="020B0604020202020204" pitchFamily="34" charset="0"/>
            </a:endParaRPr>
          </a:p>
        </p:txBody>
      </p:sp>
      <p:sp>
        <p:nvSpPr>
          <p:cNvPr id="6" name="Rectangle 5"/>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Tree>
    <p:extLst>
      <p:ext uri="{BB962C8B-B14F-4D97-AF65-F5344CB8AC3E}">
        <p14:creationId xmlns:p14="http://schemas.microsoft.com/office/powerpoint/2010/main" val="2999221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To convey an understanding of NHDPlus</a:t>
            </a:r>
          </a:p>
          <a:p>
            <a:pPr lvl="1"/>
            <a:r>
              <a:rPr lang="en-US" dirty="0" smtClean="0"/>
              <a:t>Concepts</a:t>
            </a:r>
          </a:p>
          <a:p>
            <a:pPr lvl="1"/>
            <a:r>
              <a:rPr lang="en-US" dirty="0" smtClean="0"/>
              <a:t>Data Content</a:t>
            </a:r>
          </a:p>
          <a:p>
            <a:pPr lvl="1"/>
            <a:r>
              <a:rPr lang="en-US" dirty="0" smtClean="0"/>
              <a:t>Core Tools</a:t>
            </a:r>
          </a:p>
          <a:p>
            <a:pPr lvl="1"/>
            <a:r>
              <a:rPr lang="en-US" dirty="0" smtClean="0"/>
              <a:t>Sample Applications</a:t>
            </a:r>
          </a:p>
          <a:p>
            <a:pPr lvl="1"/>
            <a:r>
              <a:rPr lang="en-US" dirty="0" smtClean="0"/>
              <a:t>Online Resources</a:t>
            </a:r>
          </a:p>
          <a:p>
            <a:endParaRPr lang="en-US" dirty="0"/>
          </a:p>
        </p:txBody>
      </p:sp>
      <p:sp>
        <p:nvSpPr>
          <p:cNvPr id="3" name="Slide Number Placeholder 2"/>
          <p:cNvSpPr>
            <a:spLocks noGrp="1"/>
          </p:cNvSpPr>
          <p:nvPr>
            <p:ph type="sldNum" sz="quarter" idx="12"/>
          </p:nvPr>
        </p:nvSpPr>
        <p:spPr/>
        <p:txBody>
          <a:bodyPr/>
          <a:lstStyle/>
          <a:p>
            <a:fld id="{45B78470-30A6-4478-840C-0A4094834E08}" type="slidenum">
              <a:rPr lang="en-US" smtClean="0"/>
              <a:pPr/>
              <a:t>1</a:t>
            </a:fld>
            <a:endParaRPr lang="en-US"/>
          </a:p>
        </p:txBody>
      </p:sp>
      <p:sp>
        <p:nvSpPr>
          <p:cNvPr id="2" name="Title 1"/>
          <p:cNvSpPr>
            <a:spLocks noGrp="1"/>
          </p:cNvSpPr>
          <p:nvPr>
            <p:ph type="title"/>
          </p:nvPr>
        </p:nvSpPr>
        <p:spPr/>
        <p:txBody>
          <a:bodyPr>
            <a:normAutofit/>
          </a:bodyPr>
          <a:lstStyle/>
          <a:p>
            <a:r>
              <a:rPr lang="en-US" dirty="0" smtClean="0"/>
              <a:t>Objectives</a:t>
            </a:r>
            <a:endParaRPr lang="en-US" dirty="0"/>
          </a:p>
        </p:txBody>
      </p:sp>
      <p:sp>
        <p:nvSpPr>
          <p:cNvPr id="5" name="Rectangle 4"/>
          <p:cNvSpPr/>
          <p:nvPr/>
        </p:nvSpPr>
        <p:spPr>
          <a:xfrm>
            <a:off x="0" y="6488966"/>
            <a:ext cx="1119217"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1618924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nvPr>
        </p:nvSpPr>
        <p:spPr>
          <a:xfrm>
            <a:off x="457200" y="1481328"/>
            <a:ext cx="2819400" cy="4525963"/>
          </a:xfrm>
        </p:spPr>
        <p:txBody>
          <a:bodyPr>
            <a:normAutofit/>
          </a:bodyPr>
          <a:lstStyle/>
          <a:p>
            <a:pPr marL="109728" indent="0">
              <a:buNone/>
            </a:pPr>
            <a:r>
              <a:rPr lang="en-US" sz="2000" dirty="0" smtClean="0"/>
              <a:t>Comprehensive, consistent, and statistically-valid assessments</a:t>
            </a:r>
            <a:endParaRPr lang="en-US" sz="2000" dirty="0"/>
          </a:p>
        </p:txBody>
      </p:sp>
      <p:sp>
        <p:nvSpPr>
          <p:cNvPr id="2" name="Title 1"/>
          <p:cNvSpPr>
            <a:spLocks noGrp="1"/>
          </p:cNvSpPr>
          <p:nvPr>
            <p:ph type="title"/>
          </p:nvPr>
        </p:nvSpPr>
        <p:spPr/>
        <p:txBody>
          <a:bodyPr>
            <a:normAutofit fontScale="90000"/>
          </a:bodyPr>
          <a:lstStyle/>
          <a:p>
            <a:r>
              <a:rPr lang="en-US" dirty="0" smtClean="0"/>
              <a:t>EPA National Aquatic Resource Surveys</a:t>
            </a:r>
          </a:p>
        </p:txBody>
      </p:sp>
      <p:grpSp>
        <p:nvGrpSpPr>
          <p:cNvPr id="7" name="Group 6"/>
          <p:cNvGrpSpPr/>
          <p:nvPr/>
        </p:nvGrpSpPr>
        <p:grpSpPr>
          <a:xfrm>
            <a:off x="1905000" y="973443"/>
            <a:ext cx="7263539" cy="5546003"/>
            <a:chOff x="2592303" y="1273578"/>
            <a:chExt cx="6576236" cy="4904115"/>
          </a:xfrm>
        </p:grpSpPr>
        <p:sp>
          <p:nvSpPr>
            <p:cNvPr id="8" name="Freeform 7"/>
            <p:cNvSpPr/>
            <p:nvPr/>
          </p:nvSpPr>
          <p:spPr>
            <a:xfrm>
              <a:off x="3343647" y="2324123"/>
              <a:ext cx="2857567" cy="2786841"/>
            </a:xfrm>
            <a:custGeom>
              <a:avLst/>
              <a:gdLst>
                <a:gd name="connsiteX0" fmla="*/ 0 w 2857567"/>
                <a:gd name="connsiteY0" fmla="*/ 1393421 h 2786841"/>
                <a:gd name="connsiteX1" fmla="*/ 1428784 w 2857567"/>
                <a:gd name="connsiteY1" fmla="*/ 0 h 2786841"/>
                <a:gd name="connsiteX2" fmla="*/ 2857568 w 2857567"/>
                <a:gd name="connsiteY2" fmla="*/ 1393421 h 2786841"/>
                <a:gd name="connsiteX3" fmla="*/ 1428784 w 2857567"/>
                <a:gd name="connsiteY3" fmla="*/ 2786842 h 2786841"/>
                <a:gd name="connsiteX4" fmla="*/ 0 w 2857567"/>
                <a:gd name="connsiteY4" fmla="*/ 1393421 h 2786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67" h="2786841">
                  <a:moveTo>
                    <a:pt x="0" y="1393421"/>
                  </a:moveTo>
                  <a:cubicBezTo>
                    <a:pt x="0" y="623856"/>
                    <a:pt x="639688" y="0"/>
                    <a:pt x="1428784" y="0"/>
                  </a:cubicBezTo>
                  <a:cubicBezTo>
                    <a:pt x="2217880" y="0"/>
                    <a:pt x="2857568" y="623856"/>
                    <a:pt x="2857568" y="1393421"/>
                  </a:cubicBezTo>
                  <a:cubicBezTo>
                    <a:pt x="2857568" y="2162986"/>
                    <a:pt x="2217880" y="2786842"/>
                    <a:pt x="1428784" y="2786842"/>
                  </a:cubicBezTo>
                  <a:cubicBezTo>
                    <a:pt x="639688" y="2786842"/>
                    <a:pt x="0" y="2162986"/>
                    <a:pt x="0" y="139342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1341" tIns="430983" rIns="441341" bIns="430983"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How much surface water have we assessed in the continental United States?</a:t>
              </a:r>
              <a:endParaRPr lang="en-US" sz="1800" b="1" kern="1200" dirty="0">
                <a:solidFill>
                  <a:schemeClr val="tx1"/>
                </a:solidFill>
              </a:endParaRPr>
            </a:p>
          </p:txBody>
        </p:sp>
        <p:sp>
          <p:nvSpPr>
            <p:cNvPr id="9" name="Block Arc 8"/>
            <p:cNvSpPr/>
            <p:nvPr/>
          </p:nvSpPr>
          <p:spPr>
            <a:xfrm>
              <a:off x="2592303" y="1450616"/>
              <a:ext cx="4326851" cy="4510315"/>
            </a:xfrm>
            <a:prstGeom prst="blockArc">
              <a:avLst>
                <a:gd name="adj1" fmla="val 16509444"/>
                <a:gd name="adj2" fmla="val 5088054"/>
                <a:gd name="adj3" fmla="val 524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Oval 9"/>
            <p:cNvSpPr/>
            <p:nvPr/>
          </p:nvSpPr>
          <p:spPr>
            <a:xfrm>
              <a:off x="5270980" y="1273578"/>
              <a:ext cx="1150255" cy="1150015"/>
            </a:xfrm>
            <a:prstGeom prst="ellipse">
              <a:avLst/>
            </a:prstGeom>
            <a:blipFill>
              <a:blip r:embed="rId3" cstate="print">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Freeform 10"/>
            <p:cNvSpPr/>
            <p:nvPr/>
          </p:nvSpPr>
          <p:spPr>
            <a:xfrm>
              <a:off x="6508844" y="1288290"/>
              <a:ext cx="1539766" cy="1113234"/>
            </a:xfrm>
            <a:custGeom>
              <a:avLst/>
              <a:gdLst>
                <a:gd name="connsiteX0" fmla="*/ 0 w 1539766"/>
                <a:gd name="connsiteY0" fmla="*/ 0 h 1113234"/>
                <a:gd name="connsiteX1" fmla="*/ 1539766 w 1539766"/>
                <a:gd name="connsiteY1" fmla="*/ 0 h 1113234"/>
                <a:gd name="connsiteX2" fmla="*/ 1539766 w 1539766"/>
                <a:gd name="connsiteY2" fmla="*/ 1113234 h 1113234"/>
                <a:gd name="connsiteX3" fmla="*/ 0 w 1539766"/>
                <a:gd name="connsiteY3" fmla="*/ 1113234 h 1113234"/>
                <a:gd name="connsiteX4" fmla="*/ 0 w 1539766"/>
                <a:gd name="connsiteY4" fmla="*/ 0 h 1113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766" h="1113234">
                  <a:moveTo>
                    <a:pt x="0" y="0"/>
                  </a:moveTo>
                  <a:lnTo>
                    <a:pt x="1539766" y="0"/>
                  </a:lnTo>
                  <a:lnTo>
                    <a:pt x="1539766" y="1113234"/>
                  </a:lnTo>
                  <a:lnTo>
                    <a:pt x="0" y="11132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2860" tIns="22860" rIns="22860" bIns="22860" numCol="1" spcCol="1270" anchor="ctr" anchorCtr="0">
              <a:noAutofit/>
            </a:bodyPr>
            <a:lstStyle/>
            <a:p>
              <a:pPr lvl="0" algn="l" defTabSz="800100">
                <a:lnSpc>
                  <a:spcPct val="90000"/>
                </a:lnSpc>
                <a:spcBef>
                  <a:spcPct val="0"/>
                </a:spcBef>
                <a:spcAft>
                  <a:spcPct val="10000"/>
                </a:spcAft>
              </a:pPr>
              <a:r>
                <a:rPr lang="en-US" sz="1800" kern="1200" dirty="0" smtClean="0"/>
                <a:t>Coastal:  &gt;35,000 square miles</a:t>
              </a:r>
              <a:endParaRPr lang="en-US" sz="1800" kern="1200" dirty="0"/>
            </a:p>
          </p:txBody>
        </p:sp>
        <p:sp>
          <p:nvSpPr>
            <p:cNvPr id="12" name="Oval 11"/>
            <p:cNvSpPr/>
            <p:nvPr/>
          </p:nvSpPr>
          <p:spPr>
            <a:xfrm>
              <a:off x="6120593" y="2344636"/>
              <a:ext cx="1150255" cy="1150015"/>
            </a:xfrm>
            <a:prstGeom prst="ellipse">
              <a:avLst/>
            </a:prstGeom>
            <a:blipFill>
              <a:blip r:embed="rId4" cstate="print">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Freeform 12"/>
            <p:cNvSpPr/>
            <p:nvPr/>
          </p:nvSpPr>
          <p:spPr>
            <a:xfrm>
              <a:off x="7355306" y="2364743"/>
              <a:ext cx="1539766" cy="1113234"/>
            </a:xfrm>
            <a:custGeom>
              <a:avLst/>
              <a:gdLst>
                <a:gd name="connsiteX0" fmla="*/ 0 w 1539766"/>
                <a:gd name="connsiteY0" fmla="*/ 0 h 1113234"/>
                <a:gd name="connsiteX1" fmla="*/ 1539766 w 1539766"/>
                <a:gd name="connsiteY1" fmla="*/ 0 h 1113234"/>
                <a:gd name="connsiteX2" fmla="*/ 1539766 w 1539766"/>
                <a:gd name="connsiteY2" fmla="*/ 1113234 h 1113234"/>
                <a:gd name="connsiteX3" fmla="*/ 0 w 1539766"/>
                <a:gd name="connsiteY3" fmla="*/ 1113234 h 1113234"/>
                <a:gd name="connsiteX4" fmla="*/ 0 w 1539766"/>
                <a:gd name="connsiteY4" fmla="*/ 0 h 1113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766" h="1113234">
                  <a:moveTo>
                    <a:pt x="0" y="0"/>
                  </a:moveTo>
                  <a:lnTo>
                    <a:pt x="1539766" y="0"/>
                  </a:lnTo>
                  <a:lnTo>
                    <a:pt x="1539766" y="1113234"/>
                  </a:lnTo>
                  <a:lnTo>
                    <a:pt x="0" y="11132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2860" tIns="22860" rIns="22860" bIns="22860" numCol="1" spcCol="1270" anchor="ctr" anchorCtr="0">
              <a:noAutofit/>
            </a:bodyPr>
            <a:lstStyle/>
            <a:p>
              <a:pPr lvl="0" algn="l" defTabSz="800100">
                <a:lnSpc>
                  <a:spcPct val="90000"/>
                </a:lnSpc>
                <a:spcBef>
                  <a:spcPct val="0"/>
                </a:spcBef>
                <a:spcAft>
                  <a:spcPct val="10000"/>
                </a:spcAft>
              </a:pPr>
              <a:r>
                <a:rPr lang="en-US" sz="1800" kern="1200" dirty="0" smtClean="0"/>
                <a:t>Lakes:  &gt;110,000 lakes</a:t>
              </a:r>
              <a:endParaRPr lang="en-US" sz="1800" kern="1200" dirty="0"/>
            </a:p>
          </p:txBody>
        </p:sp>
        <p:sp>
          <p:nvSpPr>
            <p:cNvPr id="14" name="Oval 13"/>
            <p:cNvSpPr/>
            <p:nvPr/>
          </p:nvSpPr>
          <p:spPr>
            <a:xfrm>
              <a:off x="6116181" y="3919348"/>
              <a:ext cx="1150255" cy="1150015"/>
            </a:xfrm>
            <a:prstGeom prst="ellipse">
              <a:avLst/>
            </a:prstGeom>
            <a:blipFill>
              <a:blip r:embed="rId5" cstate="print">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Freeform 14"/>
            <p:cNvSpPr/>
            <p:nvPr/>
          </p:nvSpPr>
          <p:spPr>
            <a:xfrm>
              <a:off x="7317956" y="3937984"/>
              <a:ext cx="1850583" cy="1113234"/>
            </a:xfrm>
            <a:custGeom>
              <a:avLst/>
              <a:gdLst>
                <a:gd name="connsiteX0" fmla="*/ 0 w 1850583"/>
                <a:gd name="connsiteY0" fmla="*/ 0 h 1113234"/>
                <a:gd name="connsiteX1" fmla="*/ 1850583 w 1850583"/>
                <a:gd name="connsiteY1" fmla="*/ 0 h 1113234"/>
                <a:gd name="connsiteX2" fmla="*/ 1850583 w 1850583"/>
                <a:gd name="connsiteY2" fmla="*/ 1113234 h 1113234"/>
                <a:gd name="connsiteX3" fmla="*/ 0 w 1850583"/>
                <a:gd name="connsiteY3" fmla="*/ 1113234 h 1113234"/>
                <a:gd name="connsiteX4" fmla="*/ 0 w 1850583"/>
                <a:gd name="connsiteY4" fmla="*/ 0 h 1113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0583" h="1113234">
                  <a:moveTo>
                    <a:pt x="0" y="0"/>
                  </a:moveTo>
                  <a:lnTo>
                    <a:pt x="1850583" y="0"/>
                  </a:lnTo>
                  <a:lnTo>
                    <a:pt x="1850583" y="1113234"/>
                  </a:lnTo>
                  <a:lnTo>
                    <a:pt x="0" y="11132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2860" tIns="22860" rIns="22860" bIns="22860" numCol="1" spcCol="1270" anchor="ctr" anchorCtr="0">
              <a:noAutofit/>
            </a:bodyPr>
            <a:lstStyle/>
            <a:p>
              <a:pPr lvl="0" algn="l" defTabSz="800100">
                <a:lnSpc>
                  <a:spcPct val="90000"/>
                </a:lnSpc>
                <a:spcBef>
                  <a:spcPct val="0"/>
                </a:spcBef>
                <a:spcAft>
                  <a:spcPct val="10000"/>
                </a:spcAft>
              </a:pPr>
              <a:r>
                <a:rPr lang="en-US" sz="1800" kern="1200" dirty="0" smtClean="0"/>
                <a:t>Rivers/streams: &gt;1,900,000 miles</a:t>
              </a:r>
              <a:endParaRPr lang="en-US" sz="1800" kern="1200" dirty="0"/>
            </a:p>
          </p:txBody>
        </p:sp>
        <p:sp>
          <p:nvSpPr>
            <p:cNvPr id="16" name="Oval 15"/>
            <p:cNvSpPr/>
            <p:nvPr/>
          </p:nvSpPr>
          <p:spPr>
            <a:xfrm>
              <a:off x="5270980" y="5027678"/>
              <a:ext cx="1150255" cy="1150015"/>
            </a:xfrm>
            <a:prstGeom prst="ellipse">
              <a:avLst/>
            </a:prstGeom>
            <a:blipFill>
              <a:blip r:embed="rId6" cstate="print">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7" name="Freeform 16"/>
            <p:cNvSpPr/>
            <p:nvPr/>
          </p:nvSpPr>
          <p:spPr>
            <a:xfrm>
              <a:off x="6508844" y="5051218"/>
              <a:ext cx="1539766" cy="1113234"/>
            </a:xfrm>
            <a:custGeom>
              <a:avLst/>
              <a:gdLst>
                <a:gd name="connsiteX0" fmla="*/ 0 w 1539766"/>
                <a:gd name="connsiteY0" fmla="*/ 0 h 1113234"/>
                <a:gd name="connsiteX1" fmla="*/ 1539766 w 1539766"/>
                <a:gd name="connsiteY1" fmla="*/ 0 h 1113234"/>
                <a:gd name="connsiteX2" fmla="*/ 1539766 w 1539766"/>
                <a:gd name="connsiteY2" fmla="*/ 1113234 h 1113234"/>
                <a:gd name="connsiteX3" fmla="*/ 0 w 1539766"/>
                <a:gd name="connsiteY3" fmla="*/ 1113234 h 1113234"/>
                <a:gd name="connsiteX4" fmla="*/ 0 w 1539766"/>
                <a:gd name="connsiteY4" fmla="*/ 0 h 1113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766" h="1113234">
                  <a:moveTo>
                    <a:pt x="0" y="0"/>
                  </a:moveTo>
                  <a:lnTo>
                    <a:pt x="1539766" y="0"/>
                  </a:lnTo>
                  <a:lnTo>
                    <a:pt x="1539766" y="1113234"/>
                  </a:lnTo>
                  <a:lnTo>
                    <a:pt x="0" y="111323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2860" tIns="22860" rIns="22860" bIns="22860" numCol="1" spcCol="1270" anchor="ctr" anchorCtr="0">
              <a:noAutofit/>
            </a:bodyPr>
            <a:lstStyle/>
            <a:p>
              <a:pPr lvl="0" algn="l" defTabSz="800100">
                <a:lnSpc>
                  <a:spcPct val="90000"/>
                </a:lnSpc>
                <a:spcBef>
                  <a:spcPct val="0"/>
                </a:spcBef>
                <a:spcAft>
                  <a:spcPct val="10000"/>
                </a:spcAft>
              </a:pPr>
              <a:r>
                <a:rPr lang="en-US" sz="1800" kern="1200" dirty="0" smtClean="0"/>
                <a:t>Wetlands: &gt;62,000,000 acres</a:t>
              </a:r>
              <a:endParaRPr lang="en-US" sz="1800" kern="1200" dirty="0"/>
            </a:p>
          </p:txBody>
        </p:sp>
      </p:grpSp>
      <p:sp>
        <p:nvSpPr>
          <p:cNvPr id="3" name="Rectangle 2"/>
          <p:cNvSpPr/>
          <p:nvPr/>
        </p:nvSpPr>
        <p:spPr>
          <a:xfrm>
            <a:off x="6784925" y="6288613"/>
            <a:ext cx="761747" cy="369332"/>
          </a:xfrm>
          <a:prstGeom prst="rect">
            <a:avLst/>
          </a:prstGeom>
        </p:spPr>
        <p:txBody>
          <a:bodyPr wrap="none">
            <a:spAutoFit/>
          </a:bodyPr>
          <a:lstStyle/>
          <a:p>
            <a:r>
              <a:rPr lang="en-US" dirty="0" smtClean="0">
                <a:latin typeface="Arial" panose="020B0604020202020204" pitchFamily="34" charset="0"/>
                <a:cs typeface="Arial" panose="020B0604020202020204" pitchFamily="34" charset="0"/>
              </a:rPr>
              <a:t>2015 </a:t>
            </a:r>
            <a:endParaRPr lang="en-US" dirty="0">
              <a:latin typeface="Arial" panose="020B0604020202020204" pitchFamily="34" charset="0"/>
              <a:cs typeface="Arial" panose="020B0604020202020204" pitchFamily="34" charset="0"/>
            </a:endParaRPr>
          </a:p>
        </p:txBody>
      </p:sp>
      <p:sp>
        <p:nvSpPr>
          <p:cNvPr id="6" name="Rectangle 5"/>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18" name="Rectangle 17"/>
          <p:cNvSpPr/>
          <p:nvPr/>
        </p:nvSpPr>
        <p:spPr>
          <a:xfrm>
            <a:off x="5641169" y="6488668"/>
            <a:ext cx="2966753" cy="338554"/>
          </a:xfrm>
          <a:prstGeom prst="rect">
            <a:avLst/>
          </a:prstGeom>
        </p:spPr>
        <p:txBody>
          <a:bodyPr wrap="square">
            <a:spAutoFit/>
          </a:bodyPr>
          <a:lstStyle/>
          <a:p>
            <a:r>
              <a:rPr lang="en-US" sz="1600" dirty="0" smtClean="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l</a:t>
            </a:r>
            <a:r>
              <a:rPr lang="en-US" sz="1600" dirty="0" smtClean="0">
                <a:latin typeface="Arial" panose="020B0604020202020204" pitchFamily="34" charset="0"/>
                <a:cs typeface="Arial" panose="020B0604020202020204" pitchFamily="34" charset="0"/>
              </a:rPr>
              <a:t>ehmann.sarah@epa.gov)</a:t>
            </a:r>
            <a:endParaRPr lang="en-US" sz="1600" dirty="0">
              <a:latin typeface="Arial" panose="020B0604020202020204" pitchFamily="34" charset="0"/>
              <a:cs typeface="Arial" panose="020B0604020202020204" pitchFamily="34" charset="0"/>
            </a:endParaRPr>
          </a:p>
        </p:txBody>
      </p:sp>
      <p:sp>
        <p:nvSpPr>
          <p:cNvPr id="25" name="Slide Number Placeholder 24"/>
          <p:cNvSpPr>
            <a:spLocks noGrp="1"/>
          </p:cNvSpPr>
          <p:nvPr>
            <p:ph type="sldNum" sz="quarter" idx="12"/>
          </p:nvPr>
        </p:nvSpPr>
        <p:spPr/>
        <p:txBody>
          <a:bodyPr/>
          <a:lstStyle/>
          <a:p>
            <a:fld id="{02E4544E-872D-47C4-B6EA-CDF45227CBFD}" type="slidenum">
              <a:rPr lang="en-US" smtClean="0"/>
              <a:pPr/>
              <a:t>19</a:t>
            </a:fld>
            <a:endParaRPr lang="en-US"/>
          </a:p>
        </p:txBody>
      </p:sp>
    </p:spTree>
    <p:extLst>
      <p:ext uri="{BB962C8B-B14F-4D97-AF65-F5344CB8AC3E}">
        <p14:creationId xmlns:p14="http://schemas.microsoft.com/office/powerpoint/2010/main" val="37718928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lide Number Placeholder 10"/>
          <p:cNvSpPr>
            <a:spLocks noGrp="1"/>
          </p:cNvSpPr>
          <p:nvPr>
            <p:ph type="sldNum" sz="quarter" idx="12"/>
          </p:nvPr>
        </p:nvSpPr>
        <p:spPr/>
        <p:txBody>
          <a:bodyPr/>
          <a:lstStyle/>
          <a:p>
            <a:fld id="{45B78470-30A6-4478-840C-0A4094834E08}" type="slidenum">
              <a:rPr lang="en-US" smtClean="0"/>
              <a:pPr/>
              <a:t>20</a:t>
            </a:fld>
            <a:endParaRPr lang="en-US"/>
          </a:p>
        </p:txBody>
      </p:sp>
      <p:sp>
        <p:nvSpPr>
          <p:cNvPr id="16" name="Rectangle 2"/>
          <p:cNvSpPr>
            <a:spLocks noGrp="1" noChangeArrowheads="1"/>
          </p:cNvSpPr>
          <p:nvPr>
            <p:ph type="title"/>
          </p:nvPr>
        </p:nvSpPr>
        <p:spPr/>
        <p:txBody>
          <a:bodyPr>
            <a:normAutofit fontScale="90000"/>
          </a:bodyPr>
          <a:lstStyle/>
          <a:p>
            <a:r>
              <a:rPr lang="en-US" smtClean="0"/>
              <a:t>EPA National Aquatic Resource Surveys</a:t>
            </a:r>
            <a:endParaRPr lang="en-US" dirty="0"/>
          </a:p>
        </p:txBody>
      </p:sp>
      <p:pic>
        <p:nvPicPr>
          <p:cNvPr id="17" name="Picture 4" descr="SiteMap"/>
          <p:cNvPicPr>
            <a:picLocks noChangeAspect="1" noChangeArrowheads="1"/>
          </p:cNvPicPr>
          <p:nvPr/>
        </p:nvPicPr>
        <p:blipFill>
          <a:blip r:embed="rId3" cstate="print"/>
          <a:srcRect l="6546" t="16470" r="7545" b="12706"/>
          <a:stretch>
            <a:fillRect/>
          </a:stretch>
        </p:blipFill>
        <p:spPr bwMode="auto">
          <a:xfrm>
            <a:off x="4267200" y="1295400"/>
            <a:ext cx="4572000" cy="2913063"/>
          </a:xfrm>
          <a:prstGeom prst="rect">
            <a:avLst/>
          </a:prstGeom>
          <a:noFill/>
          <a:ln w="9525">
            <a:solidFill>
              <a:schemeClr val="tx1"/>
            </a:solidFill>
            <a:miter lim="800000"/>
            <a:headEnd/>
            <a:tailEnd/>
          </a:ln>
        </p:spPr>
      </p:pic>
      <p:sp>
        <p:nvSpPr>
          <p:cNvPr id="19" name="Text Box 6"/>
          <p:cNvSpPr txBox="1">
            <a:spLocks noChangeArrowheads="1"/>
          </p:cNvSpPr>
          <p:nvPr/>
        </p:nvSpPr>
        <p:spPr bwMode="auto">
          <a:xfrm>
            <a:off x="5457714" y="4544235"/>
            <a:ext cx="3429000" cy="1477328"/>
          </a:xfrm>
          <a:prstGeom prst="rect">
            <a:avLst/>
          </a:prstGeom>
          <a:noFill/>
          <a:ln w="9525">
            <a:noFill/>
            <a:miter lim="800000"/>
            <a:headEnd/>
            <a:tailEnd/>
          </a:ln>
          <a:effectLst/>
        </p:spPr>
        <p:txBody>
          <a:bodyPr wrap="square">
            <a:spAutoFit/>
          </a:bodyPr>
          <a:lstStyle/>
          <a:p>
            <a:pPr algn="r"/>
            <a:r>
              <a:rPr lang="en-US" dirty="0" smtClean="0">
                <a:latin typeface="Arial" panose="020B0604020202020204" pitchFamily="34" charset="0"/>
                <a:cs typeface="Arial" panose="020B0604020202020204" pitchFamily="34" charset="0"/>
              </a:rPr>
              <a:t>&lt;&lt;     </a:t>
            </a:r>
            <a:r>
              <a:rPr lang="en-US" dirty="0" err="1" smtClean="0">
                <a:latin typeface="Arial" panose="020B0604020202020204" pitchFamily="34" charset="0"/>
                <a:cs typeface="Arial" panose="020B0604020202020204" pitchFamily="34" charset="0"/>
              </a:rPr>
              <a:t>NHD</a:t>
            </a:r>
            <a:r>
              <a:rPr lang="en-US" i="1" dirty="0" err="1" smtClean="0">
                <a:latin typeface="Arial" panose="020B0604020202020204" pitchFamily="34" charset="0"/>
                <a:cs typeface="Arial" panose="020B0604020202020204" pitchFamily="34" charset="0"/>
              </a:rPr>
              <a:t>Plus</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is also </a:t>
            </a:r>
            <a:r>
              <a:rPr lang="en-US" dirty="0" smtClean="0">
                <a:latin typeface="Arial" panose="020B0604020202020204" pitchFamily="34" charset="0"/>
                <a:cs typeface="Arial" panose="020B0604020202020204" pitchFamily="34" charset="0"/>
              </a:rPr>
              <a:t>used </a:t>
            </a:r>
            <a:r>
              <a:rPr lang="en-US" dirty="0">
                <a:latin typeface="Arial" panose="020B0604020202020204" pitchFamily="34" charset="0"/>
                <a:cs typeface="Arial" panose="020B0604020202020204" pitchFamily="34" charset="0"/>
              </a:rPr>
              <a:t>to </a:t>
            </a:r>
            <a:r>
              <a:rPr lang="en-US" dirty="0" smtClean="0">
                <a:latin typeface="Arial" panose="020B0604020202020204" pitchFamily="34" charset="0"/>
                <a:cs typeface="Arial" panose="020B0604020202020204" pitchFamily="34" charset="0"/>
              </a:rPr>
              <a:t>support data analysis, such</a:t>
            </a:r>
          </a:p>
          <a:p>
            <a:pPr algn="r"/>
            <a:r>
              <a:rPr lang="en-US" dirty="0" smtClean="0">
                <a:latin typeface="Arial" panose="020B0604020202020204" pitchFamily="34" charset="0"/>
                <a:cs typeface="Arial" panose="020B0604020202020204" pitchFamily="34" charset="0"/>
              </a:rPr>
              <a:t> as delineating </a:t>
            </a:r>
            <a:r>
              <a:rPr lang="en-US" dirty="0">
                <a:latin typeface="Arial" panose="020B0604020202020204" pitchFamily="34" charset="0"/>
                <a:cs typeface="Arial" panose="020B0604020202020204" pitchFamily="34" charset="0"/>
              </a:rPr>
              <a:t>drainage </a:t>
            </a:r>
            <a:r>
              <a:rPr lang="en-US" dirty="0" smtClean="0">
                <a:latin typeface="Arial" panose="020B0604020202020204" pitchFamily="34" charset="0"/>
                <a:cs typeface="Arial" panose="020B0604020202020204" pitchFamily="34" charset="0"/>
              </a:rPr>
              <a:t>areas and associated attributes for sampled sites.</a:t>
            </a:r>
            <a:endParaRPr lang="en-US" dirty="0">
              <a:latin typeface="Arial" panose="020B0604020202020204" pitchFamily="34" charset="0"/>
              <a:cs typeface="Arial" panose="020B0604020202020204" pitchFamily="34" charset="0"/>
            </a:endParaRPr>
          </a:p>
        </p:txBody>
      </p:sp>
      <p:pic>
        <p:nvPicPr>
          <p:cNvPr id="24" name="Picture 7" descr="lakebasin3.gif"/>
          <p:cNvPicPr>
            <a:picLocks noChangeAspect="1"/>
          </p:cNvPicPr>
          <p:nvPr/>
        </p:nvPicPr>
        <p:blipFill>
          <a:blip r:embed="rId4" cstate="print"/>
          <a:srcRect/>
          <a:stretch>
            <a:fillRect/>
          </a:stretch>
        </p:blipFill>
        <p:spPr bwMode="auto">
          <a:xfrm>
            <a:off x="310314" y="3352800"/>
            <a:ext cx="4033085" cy="3108644"/>
          </a:xfrm>
          <a:prstGeom prst="rect">
            <a:avLst/>
          </a:prstGeom>
          <a:noFill/>
          <a:ln w="9525">
            <a:solidFill>
              <a:schemeClr val="tx1"/>
            </a:solidFill>
            <a:miter lim="800000"/>
            <a:headEnd/>
            <a:tailEnd/>
          </a:ln>
        </p:spPr>
      </p:pic>
      <p:sp>
        <p:nvSpPr>
          <p:cNvPr id="25" name="Rectangle 24"/>
          <p:cNvSpPr/>
          <p:nvPr/>
        </p:nvSpPr>
        <p:spPr bwMode="auto">
          <a:xfrm>
            <a:off x="3109864" y="4967007"/>
            <a:ext cx="2467070" cy="132874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dirty="0" smtClean="0">
                <a:solidFill>
                  <a:schemeClr val="tx1"/>
                </a:solidFill>
                <a:latin typeface="Arial" panose="020B0604020202020204" pitchFamily="34" charset="0"/>
                <a:cs typeface="Arial" panose="020B0604020202020204" pitchFamily="34" charset="0"/>
              </a:rPr>
              <a:t>Drainage  Area = 114.24 km</a:t>
            </a:r>
            <a:r>
              <a:rPr lang="en-US" sz="1200" baseline="30000" dirty="0" smtClean="0">
                <a:solidFill>
                  <a:schemeClr val="tx1"/>
                </a:solidFill>
                <a:latin typeface="Arial" panose="020B0604020202020204" pitchFamily="34" charset="0"/>
                <a:cs typeface="Arial" panose="020B0604020202020204" pitchFamily="34" charset="0"/>
              </a:rPr>
              <a:t>2</a:t>
            </a:r>
            <a:endParaRPr lang="en-US" sz="1200" dirty="0" smtClean="0">
              <a:solidFill>
                <a:schemeClr val="tx1"/>
              </a:solidFill>
              <a:latin typeface="Arial" panose="020B0604020202020204" pitchFamily="34" charset="0"/>
              <a:cs typeface="Arial" panose="020B0604020202020204" pitchFamily="34" charset="0"/>
            </a:endParaRPr>
          </a:p>
          <a:p>
            <a:pPr>
              <a:defRPr/>
            </a:pPr>
            <a:r>
              <a:rPr lang="en-US" sz="1200" dirty="0" smtClean="0">
                <a:solidFill>
                  <a:schemeClr val="tx1"/>
                </a:solidFill>
                <a:latin typeface="Arial" panose="020B0604020202020204" pitchFamily="34" charset="0"/>
                <a:cs typeface="Arial" panose="020B0604020202020204" pitchFamily="34" charset="0"/>
              </a:rPr>
              <a:t>NLCD </a:t>
            </a:r>
            <a:r>
              <a:rPr lang="en-US" sz="1200" dirty="0">
                <a:solidFill>
                  <a:schemeClr val="tx1"/>
                </a:solidFill>
                <a:latin typeface="Arial" panose="020B0604020202020204" pitchFamily="34" charset="0"/>
                <a:cs typeface="Arial" panose="020B0604020202020204" pitchFamily="34" charset="0"/>
              </a:rPr>
              <a:t>2001 Land </a:t>
            </a:r>
            <a:r>
              <a:rPr lang="en-US" sz="1200" dirty="0" smtClean="0">
                <a:solidFill>
                  <a:schemeClr val="tx1"/>
                </a:solidFill>
                <a:latin typeface="Arial" panose="020B0604020202020204" pitchFamily="34" charset="0"/>
                <a:cs typeface="Arial" panose="020B0604020202020204" pitchFamily="34" charset="0"/>
              </a:rPr>
              <a:t>Cover : </a:t>
            </a:r>
            <a:endParaRPr lang="en-US" sz="1200" dirty="0">
              <a:solidFill>
                <a:schemeClr val="tx1"/>
              </a:solidFill>
              <a:latin typeface="Arial" panose="020B0604020202020204" pitchFamily="34" charset="0"/>
              <a:cs typeface="Arial" panose="020B0604020202020204" pitchFamily="34" charset="0"/>
            </a:endParaRPr>
          </a:p>
          <a:p>
            <a:pPr>
              <a:defRPr/>
            </a:pPr>
            <a:r>
              <a:rPr lang="en-US" sz="1200" dirty="0" smtClean="0">
                <a:solidFill>
                  <a:schemeClr val="tx1"/>
                </a:solidFill>
                <a:latin typeface="Arial" panose="020B0604020202020204" pitchFamily="34" charset="0"/>
                <a:cs typeface="Arial" panose="020B0604020202020204" pitchFamily="34" charset="0"/>
              </a:rPr>
              <a:t>- Residential </a:t>
            </a:r>
            <a:r>
              <a:rPr lang="en-US" sz="1200" dirty="0">
                <a:solidFill>
                  <a:schemeClr val="tx1"/>
                </a:solidFill>
                <a:latin typeface="Arial" panose="020B0604020202020204" pitchFamily="34" charset="0"/>
                <a:cs typeface="Arial" panose="020B0604020202020204" pitchFamily="34" charset="0"/>
              </a:rPr>
              <a:t>= 7.86 km</a:t>
            </a:r>
            <a:r>
              <a:rPr lang="en-US" sz="1200" baseline="30000" dirty="0">
                <a:solidFill>
                  <a:schemeClr val="tx1"/>
                </a:solidFill>
                <a:latin typeface="Arial" panose="020B0604020202020204" pitchFamily="34" charset="0"/>
                <a:cs typeface="Arial" panose="020B0604020202020204" pitchFamily="34" charset="0"/>
              </a:rPr>
              <a:t>2</a:t>
            </a:r>
            <a:endParaRPr lang="en-US" sz="1200" dirty="0">
              <a:solidFill>
                <a:schemeClr val="tx1"/>
              </a:solidFill>
              <a:latin typeface="Arial" panose="020B0604020202020204" pitchFamily="34" charset="0"/>
              <a:cs typeface="Arial" panose="020B0604020202020204" pitchFamily="34" charset="0"/>
            </a:endParaRPr>
          </a:p>
          <a:p>
            <a:pPr>
              <a:defRPr/>
            </a:pPr>
            <a:r>
              <a:rPr lang="en-US" sz="1200" dirty="0" smtClean="0">
                <a:solidFill>
                  <a:schemeClr val="tx1"/>
                </a:solidFill>
                <a:latin typeface="Arial" panose="020B0604020202020204" pitchFamily="34" charset="0"/>
                <a:cs typeface="Arial" panose="020B0604020202020204" pitchFamily="34" charset="0"/>
              </a:rPr>
              <a:t>- Forest </a:t>
            </a:r>
            <a:r>
              <a:rPr lang="en-US" sz="1200" dirty="0">
                <a:solidFill>
                  <a:schemeClr val="tx1"/>
                </a:solidFill>
                <a:latin typeface="Arial" panose="020B0604020202020204" pitchFamily="34" charset="0"/>
                <a:cs typeface="Arial" panose="020B0604020202020204" pitchFamily="34" charset="0"/>
              </a:rPr>
              <a:t>= 86.42 km</a:t>
            </a:r>
            <a:r>
              <a:rPr lang="en-US" sz="1200" baseline="30000" dirty="0">
                <a:solidFill>
                  <a:schemeClr val="tx1"/>
                </a:solidFill>
                <a:latin typeface="Arial" panose="020B0604020202020204" pitchFamily="34" charset="0"/>
                <a:cs typeface="Arial" panose="020B0604020202020204" pitchFamily="34" charset="0"/>
              </a:rPr>
              <a:t>2</a:t>
            </a:r>
            <a:endParaRPr lang="en-US" sz="1200" dirty="0">
              <a:solidFill>
                <a:schemeClr val="tx1"/>
              </a:solidFill>
              <a:latin typeface="Arial" panose="020B0604020202020204" pitchFamily="34" charset="0"/>
              <a:cs typeface="Arial" panose="020B0604020202020204" pitchFamily="34" charset="0"/>
            </a:endParaRPr>
          </a:p>
          <a:p>
            <a:pPr>
              <a:defRPr/>
            </a:pPr>
            <a:r>
              <a:rPr lang="en-US" sz="1200" dirty="0" smtClean="0">
                <a:solidFill>
                  <a:schemeClr val="tx1"/>
                </a:solidFill>
                <a:latin typeface="Arial" panose="020B0604020202020204" pitchFamily="34" charset="0"/>
                <a:cs typeface="Arial" panose="020B0604020202020204" pitchFamily="34" charset="0"/>
              </a:rPr>
              <a:t>- Agriculture </a:t>
            </a:r>
            <a:r>
              <a:rPr lang="en-US" sz="1200" dirty="0">
                <a:solidFill>
                  <a:schemeClr val="tx1"/>
                </a:solidFill>
                <a:latin typeface="Arial" panose="020B0604020202020204" pitchFamily="34" charset="0"/>
                <a:cs typeface="Arial" panose="020B0604020202020204" pitchFamily="34" charset="0"/>
              </a:rPr>
              <a:t>= 12.64 km</a:t>
            </a:r>
            <a:r>
              <a:rPr lang="en-US" sz="1200" baseline="30000" dirty="0">
                <a:solidFill>
                  <a:schemeClr val="tx1"/>
                </a:solidFill>
                <a:latin typeface="Arial" panose="020B0604020202020204" pitchFamily="34" charset="0"/>
                <a:cs typeface="Arial" panose="020B0604020202020204" pitchFamily="34" charset="0"/>
              </a:rPr>
              <a:t>2</a:t>
            </a:r>
            <a:endParaRPr lang="en-US" sz="1200" dirty="0">
              <a:solidFill>
                <a:schemeClr val="tx1"/>
              </a:solidFill>
              <a:latin typeface="Arial" panose="020B0604020202020204" pitchFamily="34" charset="0"/>
              <a:cs typeface="Arial" panose="020B0604020202020204" pitchFamily="34" charset="0"/>
            </a:endParaRPr>
          </a:p>
          <a:p>
            <a:pPr>
              <a:defRPr/>
            </a:pPr>
            <a:r>
              <a:rPr lang="en-US" sz="1200" dirty="0" smtClean="0">
                <a:solidFill>
                  <a:schemeClr val="tx1"/>
                </a:solidFill>
                <a:latin typeface="Arial" panose="020B0604020202020204" pitchFamily="34" charset="0"/>
                <a:cs typeface="Arial" panose="020B0604020202020204" pitchFamily="34" charset="0"/>
              </a:rPr>
              <a:t>- Wetlands </a:t>
            </a:r>
            <a:r>
              <a:rPr lang="en-US" sz="1200" dirty="0">
                <a:solidFill>
                  <a:schemeClr val="tx1"/>
                </a:solidFill>
                <a:latin typeface="Arial" panose="020B0604020202020204" pitchFamily="34" charset="0"/>
                <a:cs typeface="Arial" panose="020B0604020202020204" pitchFamily="34" charset="0"/>
              </a:rPr>
              <a:t>= 7.32 km</a:t>
            </a:r>
            <a:r>
              <a:rPr lang="en-US" sz="1200" baseline="30000" dirty="0">
                <a:solidFill>
                  <a:schemeClr val="tx1"/>
                </a:solidFill>
                <a:latin typeface="Arial" panose="020B0604020202020204" pitchFamily="34" charset="0"/>
                <a:cs typeface="Arial" panose="020B0604020202020204" pitchFamily="34" charset="0"/>
              </a:rPr>
              <a:t>2</a:t>
            </a:r>
            <a:endParaRPr lang="en-US" sz="1200" dirty="0">
              <a:solidFill>
                <a:schemeClr val="tx1"/>
              </a:solidFill>
              <a:latin typeface="Arial" panose="020B0604020202020204" pitchFamily="34" charset="0"/>
              <a:cs typeface="Arial" panose="020B0604020202020204" pitchFamily="34" charset="0"/>
            </a:endParaRPr>
          </a:p>
        </p:txBody>
      </p:sp>
      <p:sp>
        <p:nvSpPr>
          <p:cNvPr id="18" name="Text Box 5"/>
          <p:cNvSpPr txBox="1">
            <a:spLocks noChangeArrowheads="1"/>
          </p:cNvSpPr>
          <p:nvPr/>
        </p:nvSpPr>
        <p:spPr bwMode="auto">
          <a:xfrm>
            <a:off x="397825" y="1361340"/>
            <a:ext cx="3810000" cy="1754326"/>
          </a:xfrm>
          <a:prstGeom prst="rect">
            <a:avLst/>
          </a:prstGeom>
          <a:noFill/>
          <a:ln w="9525">
            <a:noFill/>
            <a:miter lim="800000"/>
            <a:headEnd/>
            <a:tailEnd/>
          </a:ln>
          <a:effectLst/>
        </p:spPr>
        <p:txBody>
          <a:bodyPr wrap="square">
            <a:spAutoFit/>
          </a:bodyPr>
          <a:lstStyle/>
          <a:p>
            <a:pPr algn="l"/>
            <a:r>
              <a:rPr lang="en-US" dirty="0" err="1" smtClean="0">
                <a:latin typeface="Arial" panose="020B0604020202020204" pitchFamily="34" charset="0"/>
                <a:cs typeface="Arial" panose="020B0604020202020204" pitchFamily="34" charset="0"/>
              </a:rPr>
              <a:t>NHD</a:t>
            </a:r>
            <a:r>
              <a:rPr lang="en-US" i="1" dirty="0" err="1" smtClean="0">
                <a:latin typeface="Arial" panose="020B0604020202020204" pitchFamily="34" charset="0"/>
                <a:cs typeface="Arial" panose="020B0604020202020204" pitchFamily="34" charset="0"/>
              </a:rPr>
              <a:t>Plus</a:t>
            </a:r>
            <a:r>
              <a:rPr lang="en-US" dirty="0" smtClean="0">
                <a:latin typeface="Arial" panose="020B0604020202020204" pitchFamily="34" charset="0"/>
                <a:cs typeface="Arial" panose="020B0604020202020204" pitchFamily="34" charset="0"/>
              </a:rPr>
              <a:t> serves as </a:t>
            </a:r>
            <a:r>
              <a:rPr lang="en-US" dirty="0">
                <a:latin typeface="Arial" panose="020B0604020202020204" pitchFamily="34" charset="0"/>
                <a:cs typeface="Arial" panose="020B0604020202020204" pitchFamily="34" charset="0"/>
              </a:rPr>
              <a:t>the basis for </a:t>
            </a:r>
            <a:endParaRPr lang="en-US" dirty="0" smtClean="0">
              <a:latin typeface="Arial" panose="020B0604020202020204" pitchFamily="34" charset="0"/>
              <a:cs typeface="Arial" panose="020B0604020202020204" pitchFamily="34" charset="0"/>
            </a:endParaRPr>
          </a:p>
          <a:p>
            <a:pPr algn="l"/>
            <a:r>
              <a:rPr lang="en-US" dirty="0" smtClean="0">
                <a:latin typeface="Arial" panose="020B0604020202020204" pitchFamily="34" charset="0"/>
                <a:cs typeface="Arial" panose="020B0604020202020204" pitchFamily="34" charset="0"/>
              </a:rPr>
              <a:t>establishing the river, stream and lake survey sample frames – from which a representative set of sample sites are randomly selected.       &gt;&gt;</a:t>
            </a:r>
            <a:endParaRPr lang="en-US" dirty="0">
              <a:latin typeface="Arial" panose="020B0604020202020204" pitchFamily="34" charset="0"/>
              <a:cs typeface="Arial" panose="020B0604020202020204" pitchFamily="34" charset="0"/>
            </a:endParaRPr>
          </a:p>
        </p:txBody>
      </p:sp>
      <p:sp>
        <p:nvSpPr>
          <p:cNvPr id="11" name="Rectangle 10"/>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Tree>
    <p:extLst>
      <p:ext uri="{BB962C8B-B14F-4D97-AF65-F5344CB8AC3E}">
        <p14:creationId xmlns:p14="http://schemas.microsoft.com/office/powerpoint/2010/main" val="2651488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6229" t="48046" r="6319" b="2469"/>
          <a:stretch/>
        </p:blipFill>
        <p:spPr bwMode="auto">
          <a:xfrm>
            <a:off x="152400" y="1207751"/>
            <a:ext cx="3273795" cy="3059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121" t="20527" r="51703" b="2408"/>
          <a:stretch/>
        </p:blipFill>
        <p:spPr bwMode="auto">
          <a:xfrm>
            <a:off x="6780771" y="3440624"/>
            <a:ext cx="2212904" cy="3078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10" name="Content Placeholder 2"/>
          <p:cNvSpPr txBox="1">
            <a:spLocks/>
          </p:cNvSpPr>
          <p:nvPr/>
        </p:nvSpPr>
        <p:spPr>
          <a:xfrm>
            <a:off x="2438401" y="2057400"/>
            <a:ext cx="4571999" cy="3810000"/>
          </a:xfrm>
          <a:prstGeom prst="rect">
            <a:avLst/>
          </a:prstGeom>
          <a:solidFill>
            <a:schemeClr val="accent5">
              <a:lumMod val="20000"/>
              <a:lumOff val="80000"/>
            </a:schemeClr>
          </a:solidFill>
        </p:spPr>
        <p:txBody>
          <a:bodyPr>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ctr" fontAlgn="auto"/>
            <a:endParaRPr lang="en-US" dirty="0"/>
          </a:p>
        </p:txBody>
      </p:sp>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5962" t="3669" r="6566" b="52370"/>
          <a:stretch/>
        </p:blipFill>
        <p:spPr bwMode="auto">
          <a:xfrm>
            <a:off x="2526062" y="2133600"/>
            <a:ext cx="4408139" cy="3657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ectangle 7"/>
          <p:cNvSpPr/>
          <p:nvPr/>
        </p:nvSpPr>
        <p:spPr>
          <a:xfrm>
            <a:off x="5993584" y="6535796"/>
            <a:ext cx="2966753" cy="338554"/>
          </a:xfrm>
          <a:prstGeom prst="rect">
            <a:avLst/>
          </a:prstGeom>
        </p:spPr>
        <p:txBody>
          <a:bodyPr wrap="square">
            <a:spAutoFit/>
          </a:bodyPr>
          <a:lstStyle/>
          <a:p>
            <a:r>
              <a:rPr lang="en-US" sz="1600" dirty="0" smtClean="0">
                <a:latin typeface="Arial" panose="020B0604020202020204" pitchFamily="34" charset="0"/>
                <a:cs typeface="Arial" panose="020B0604020202020204" pitchFamily="34" charset="0"/>
              </a:rPr>
              <a:t>(moore.richard@usgs.gov)</a:t>
            </a:r>
            <a:endParaRPr lang="en-US" sz="16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noAutofit/>
          </a:bodyPr>
          <a:lstStyle/>
          <a:p>
            <a:r>
              <a:rPr lang="en-US" sz="3200" dirty="0"/>
              <a:t>USGS SPARROW Water Quality </a:t>
            </a:r>
            <a:r>
              <a:rPr lang="en-US" sz="3200" dirty="0" smtClean="0"/>
              <a:t>Models</a:t>
            </a:r>
            <a:endParaRPr lang="en-US" sz="3200" dirty="0"/>
          </a:p>
        </p:txBody>
      </p:sp>
      <p:sp>
        <p:nvSpPr>
          <p:cNvPr id="5" name="Slide Number Placeholder 4"/>
          <p:cNvSpPr>
            <a:spLocks noGrp="1"/>
          </p:cNvSpPr>
          <p:nvPr>
            <p:ph type="sldNum" sz="quarter" idx="12"/>
          </p:nvPr>
        </p:nvSpPr>
        <p:spPr/>
        <p:txBody>
          <a:bodyPr/>
          <a:lstStyle/>
          <a:p>
            <a:fld id="{02E4544E-872D-47C4-B6EA-CDF45227CBFD}" type="slidenum">
              <a:rPr lang="en-US" smtClean="0"/>
              <a:pPr/>
              <a:t>21</a:t>
            </a:fld>
            <a:endParaRPr lang="en-US"/>
          </a:p>
        </p:txBody>
      </p:sp>
    </p:spTree>
    <p:extLst>
      <p:ext uri="{BB962C8B-B14F-4D97-AF65-F5344CB8AC3E}">
        <p14:creationId xmlns:p14="http://schemas.microsoft.com/office/powerpoint/2010/main" val="26859624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9"/>
            <a:ext cx="8229600" cy="1338071"/>
          </a:xfrm>
        </p:spPr>
        <p:txBody>
          <a:bodyPr>
            <a:normAutofit/>
          </a:bodyPr>
          <a:lstStyle/>
          <a:p>
            <a:pPr marL="109728" indent="0">
              <a:buNone/>
            </a:pPr>
            <a:r>
              <a:rPr lang="en-US" sz="1800" dirty="0" smtClean="0"/>
              <a:t>EPA is implementing a new approach (using NHDPlus catchments) to measure progress under the 303(d) Impaired Waters Program Vision, and in the future will use this new approach for tracking water quality restoration, maintenance, and protection.</a:t>
            </a:r>
          </a:p>
          <a:p>
            <a:endParaRPr lang="en-US" dirty="0"/>
          </a:p>
        </p:txBody>
      </p:sp>
      <p:sp>
        <p:nvSpPr>
          <p:cNvPr id="4" name="Slide Number Placeholder 3"/>
          <p:cNvSpPr>
            <a:spLocks noGrp="1"/>
          </p:cNvSpPr>
          <p:nvPr>
            <p:ph type="sldNum" sz="quarter" idx="12"/>
          </p:nvPr>
        </p:nvSpPr>
        <p:spPr/>
        <p:txBody>
          <a:bodyPr/>
          <a:lstStyle/>
          <a:p>
            <a:fld id="{28F8E2C9-0DF6-4364-AA78-E695CE4EEEA6}" type="slidenum">
              <a:rPr lang="en-US" smtClean="0"/>
              <a:pPr/>
              <a:t>22</a:t>
            </a:fld>
            <a:endParaRPr lang="en-US" dirty="0"/>
          </a:p>
        </p:txBody>
      </p:sp>
      <p:sp>
        <p:nvSpPr>
          <p:cNvPr id="2" name="Title 1"/>
          <p:cNvSpPr>
            <a:spLocks noGrp="1"/>
          </p:cNvSpPr>
          <p:nvPr>
            <p:ph type="title"/>
          </p:nvPr>
        </p:nvSpPr>
        <p:spPr/>
        <p:txBody>
          <a:bodyPr>
            <a:noAutofit/>
          </a:bodyPr>
          <a:lstStyle/>
          <a:p>
            <a:r>
              <a:rPr lang="en-US" sz="2400" dirty="0" smtClean="0"/>
              <a:t>Catchment-based Indexing Approach for</a:t>
            </a:r>
            <a:br>
              <a:rPr lang="en-US" sz="2400" dirty="0" smtClean="0"/>
            </a:br>
            <a:r>
              <a:rPr lang="en-US" sz="2400" dirty="0" smtClean="0"/>
              <a:t>Measuring Performance and Tracking Water Quality</a:t>
            </a:r>
            <a:endParaRPr lang="en-US" sz="2400" dirty="0"/>
          </a:p>
        </p:txBody>
      </p:sp>
      <p:pic>
        <p:nvPicPr>
          <p:cNvPr id="6" name="Picture 5"/>
          <p:cNvPicPr>
            <a:picLocks noChangeAspect="1"/>
          </p:cNvPicPr>
          <p:nvPr/>
        </p:nvPicPr>
        <p:blipFill>
          <a:blip r:embed="rId3"/>
          <a:stretch>
            <a:fillRect/>
          </a:stretch>
        </p:blipFill>
        <p:spPr>
          <a:xfrm>
            <a:off x="1752600" y="2665877"/>
            <a:ext cx="5953322" cy="3853569"/>
          </a:xfrm>
          <a:prstGeom prst="rect">
            <a:avLst/>
          </a:prstGeom>
        </p:spPr>
      </p:pic>
      <p:sp>
        <p:nvSpPr>
          <p:cNvPr id="7" name="Rectangle 6"/>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8" name="Content Placeholder 2"/>
          <p:cNvSpPr txBox="1">
            <a:spLocks/>
          </p:cNvSpPr>
          <p:nvPr/>
        </p:nvSpPr>
        <p:spPr>
          <a:xfrm>
            <a:off x="5705952" y="5105400"/>
            <a:ext cx="2941320" cy="1143000"/>
          </a:xfrm>
          <a:prstGeom prst="rect">
            <a:avLst/>
          </a:prstGeom>
          <a:solidFill>
            <a:schemeClr val="bg1"/>
          </a:solidFill>
          <a:ln>
            <a:solidFill>
              <a:schemeClr val="tx1"/>
            </a:solidFill>
          </a:ln>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lvl="1" indent="0" fontAlgn="auto">
              <a:spcAft>
                <a:spcPts val="0"/>
              </a:spcAft>
              <a:buNone/>
            </a:pPr>
            <a:r>
              <a:rPr lang="en-US" sz="1100" dirty="0">
                <a:latin typeface="Arial" panose="020B0604020202020204" pitchFamily="34" charset="0"/>
                <a:cs typeface="Arial" panose="020B0604020202020204" pitchFamily="34" charset="0"/>
              </a:rPr>
              <a:t>Blue – State WQ assessment unit</a:t>
            </a:r>
          </a:p>
          <a:p>
            <a:pPr marL="0" lvl="1" indent="0" fontAlgn="auto">
              <a:spcAft>
                <a:spcPts val="0"/>
              </a:spcAft>
              <a:buFont typeface="Verdana"/>
              <a:buNone/>
            </a:pPr>
            <a:r>
              <a:rPr lang="en-US" sz="1100" dirty="0" smtClean="0">
                <a:latin typeface="Arial" panose="020B0604020202020204" pitchFamily="34" charset="0"/>
                <a:cs typeface="Arial" panose="020B0604020202020204" pitchFamily="34" charset="0"/>
              </a:rPr>
              <a:t>Black– catchment boundary</a:t>
            </a:r>
          </a:p>
          <a:p>
            <a:pPr marL="0" lvl="1" indent="0" fontAlgn="auto">
              <a:spcAft>
                <a:spcPts val="0"/>
              </a:spcAft>
              <a:buFont typeface="Verdana"/>
              <a:buNone/>
            </a:pPr>
            <a:r>
              <a:rPr lang="en-US" sz="1100" dirty="0" smtClean="0">
                <a:latin typeface="Arial" panose="020B0604020202020204" pitchFamily="34" charset="0"/>
                <a:cs typeface="Arial" panose="020B0604020202020204" pitchFamily="34" charset="0"/>
              </a:rPr>
              <a:t>Red – catchments for assessment unit</a:t>
            </a:r>
          </a:p>
          <a:p>
            <a:pPr marL="0" lvl="1" indent="0" fontAlgn="auto">
              <a:spcAft>
                <a:spcPts val="0"/>
              </a:spcAft>
              <a:buNone/>
            </a:pPr>
            <a:r>
              <a:rPr lang="en-US" sz="1100" dirty="0">
                <a:latin typeface="Arial" panose="020B0604020202020204" pitchFamily="34" charset="0"/>
                <a:cs typeface="Arial" panose="020B0604020202020204" pitchFamily="34" charset="0"/>
              </a:rPr>
              <a:t>Cyan – HUC12 boundary</a:t>
            </a:r>
          </a:p>
          <a:p>
            <a:pPr marL="0" lvl="1" indent="0" fontAlgn="auto">
              <a:spcAft>
                <a:spcPts val="0"/>
              </a:spcAft>
              <a:buNone/>
            </a:pPr>
            <a:r>
              <a:rPr lang="en-US" sz="1100" dirty="0" smtClean="0">
                <a:latin typeface="Arial" panose="020B0604020202020204" pitchFamily="34" charset="0"/>
                <a:cs typeface="Arial" panose="020B0604020202020204" pitchFamily="34" charset="0"/>
              </a:rPr>
              <a:t>(Background </a:t>
            </a:r>
            <a:r>
              <a:rPr lang="en-US" sz="1100" dirty="0">
                <a:latin typeface="Arial" panose="020B0604020202020204" pitchFamily="34" charset="0"/>
                <a:cs typeface="Arial" panose="020B0604020202020204" pitchFamily="34" charset="0"/>
              </a:rPr>
              <a:t>– imagery draped on </a:t>
            </a:r>
            <a:r>
              <a:rPr lang="en-US" sz="1100" dirty="0" smtClean="0">
                <a:latin typeface="Arial" panose="020B0604020202020204" pitchFamily="34" charset="0"/>
                <a:cs typeface="Arial" panose="020B0604020202020204" pitchFamily="34" charset="0"/>
              </a:rPr>
              <a:t>elevation)</a:t>
            </a:r>
            <a:endParaRPr lang="en-US" sz="1100" dirty="0">
              <a:latin typeface="Arial" panose="020B0604020202020204" pitchFamily="34" charset="0"/>
              <a:cs typeface="Arial" panose="020B0604020202020204" pitchFamily="34" charset="0"/>
            </a:endParaRPr>
          </a:p>
          <a:p>
            <a:pPr marL="0" lvl="1" indent="0" fontAlgn="auto">
              <a:spcAft>
                <a:spcPts val="0"/>
              </a:spcAft>
              <a:buFont typeface="Verdana"/>
              <a:buNone/>
            </a:pPr>
            <a:endParaRPr lang="en-US" sz="1100" dirty="0" smtClean="0">
              <a:latin typeface="Arial" panose="020B0604020202020204" pitchFamily="34" charset="0"/>
              <a:cs typeface="Arial" panose="020B0604020202020204" pitchFamily="34" charset="0"/>
            </a:endParaRPr>
          </a:p>
          <a:p>
            <a:pPr fontAlgn="auto"/>
            <a:endParaRPr lang="en-US" sz="1100" dirty="0">
              <a:latin typeface="Arial" panose="020B0604020202020204" pitchFamily="34" charset="0"/>
              <a:cs typeface="Arial" panose="020B0604020202020204" pitchFamily="34" charset="0"/>
            </a:endParaRPr>
          </a:p>
        </p:txBody>
      </p:sp>
      <p:sp>
        <p:nvSpPr>
          <p:cNvPr id="9" name="Rectangle 8"/>
          <p:cNvSpPr/>
          <p:nvPr/>
        </p:nvSpPr>
        <p:spPr>
          <a:xfrm>
            <a:off x="5863399" y="6523414"/>
            <a:ext cx="2966753" cy="338554"/>
          </a:xfrm>
          <a:prstGeom prst="rect">
            <a:avLst/>
          </a:prstGeom>
        </p:spPr>
        <p:txBody>
          <a:bodyPr wrap="square">
            <a:spAutoFit/>
          </a:bodyPr>
          <a:lstStyle/>
          <a:p>
            <a:r>
              <a:rPr lang="en-US" sz="1600" dirty="0" smtClean="0">
                <a:latin typeface="Arial" panose="020B0604020202020204" pitchFamily="34" charset="0"/>
                <a:cs typeface="Arial" panose="020B0604020202020204" pitchFamily="34" charset="0"/>
              </a:rPr>
              <a:t>(young.dwane@epa.gov)</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566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tretch>
            <a:fillRect/>
          </a:stretch>
        </p:blipFill>
        <p:spPr>
          <a:xfrm>
            <a:off x="1752600" y="1371600"/>
            <a:ext cx="5715000" cy="5147846"/>
          </a:xfrm>
          <a:prstGeom prst="rect">
            <a:avLst/>
          </a:prstGeom>
        </p:spPr>
      </p:pic>
      <p:sp>
        <p:nvSpPr>
          <p:cNvPr id="4" name="Rectangle 3"/>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7" name="Title 6"/>
          <p:cNvSpPr>
            <a:spLocks noGrp="1"/>
          </p:cNvSpPr>
          <p:nvPr>
            <p:ph type="title"/>
          </p:nvPr>
        </p:nvSpPr>
        <p:spPr/>
        <p:txBody>
          <a:bodyPr>
            <a:normAutofit fontScale="90000"/>
          </a:bodyPr>
          <a:lstStyle/>
          <a:p>
            <a:r>
              <a:rPr lang="en-US" dirty="0"/>
              <a:t>Clean Water Act Section 303(d)</a:t>
            </a:r>
            <a:br>
              <a:rPr lang="en-US" dirty="0"/>
            </a:br>
            <a:r>
              <a:rPr lang="en-US" dirty="0"/>
              <a:t>Performance Measures (draft</a:t>
            </a:r>
            <a:r>
              <a:rPr lang="en-US" dirty="0" smtClean="0"/>
              <a:t>)</a:t>
            </a:r>
            <a:endParaRPr lang="en-US" dirty="0"/>
          </a:p>
        </p:txBody>
      </p:sp>
      <p:sp>
        <p:nvSpPr>
          <p:cNvPr id="9" name="Slide Number Placeholder 8"/>
          <p:cNvSpPr>
            <a:spLocks noGrp="1"/>
          </p:cNvSpPr>
          <p:nvPr>
            <p:ph type="sldNum" sz="quarter" idx="12"/>
          </p:nvPr>
        </p:nvSpPr>
        <p:spPr/>
        <p:txBody>
          <a:bodyPr/>
          <a:lstStyle/>
          <a:p>
            <a:fld id="{02E4544E-872D-47C4-B6EA-CDF45227CBFD}" type="slidenum">
              <a:rPr lang="en-US" smtClean="0"/>
              <a:pPr/>
              <a:t>23</a:t>
            </a:fld>
            <a:endParaRPr lang="en-US"/>
          </a:p>
        </p:txBody>
      </p:sp>
    </p:spTree>
    <p:extLst>
      <p:ext uri="{BB962C8B-B14F-4D97-AF65-F5344CB8AC3E}">
        <p14:creationId xmlns:p14="http://schemas.microsoft.com/office/powerpoint/2010/main" val="3892822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cstate="print">
            <a:extLst>
              <a:ext uri="{28A0092B-C50C-407E-A947-70E740481C1C}">
                <a14:useLocalDpi xmlns:a14="http://schemas.microsoft.com/office/drawing/2010/main" val="0"/>
              </a:ext>
            </a:extLst>
          </a:blip>
          <a:stretch>
            <a:fillRect/>
          </a:stretch>
        </p:blipFill>
        <p:spPr>
          <a:xfrm>
            <a:off x="1207625" y="1447800"/>
            <a:ext cx="6728749" cy="4590392"/>
          </a:xfrm>
          <a:prstGeom prst="rect">
            <a:avLst/>
          </a:prstGeom>
          <a:solidFill>
            <a:schemeClr val="bg1"/>
          </a:solidFill>
        </p:spPr>
      </p:pic>
      <p:sp>
        <p:nvSpPr>
          <p:cNvPr id="3" name="Title 1"/>
          <p:cNvSpPr txBox="1">
            <a:spLocks/>
          </p:cNvSpPr>
          <p:nvPr/>
        </p:nvSpPr>
        <p:spPr>
          <a:xfrm>
            <a:off x="457200" y="4762"/>
            <a:ext cx="8229600" cy="2053272"/>
          </a:xfrm>
          <a:prstGeom prst="rect">
            <a:avLst/>
          </a:prstGeom>
        </p:spPr>
        <p:txBody>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000" dirty="0">
              <a:solidFill>
                <a:schemeClr val="tx1"/>
              </a:solidFill>
              <a:latin typeface="Arial" panose="020B0604020202020204" pitchFamily="34" charset="0"/>
              <a:cs typeface="Arial" panose="020B0604020202020204" pitchFamily="34" charset="0"/>
            </a:endParaRPr>
          </a:p>
        </p:txBody>
      </p:sp>
      <p:sp>
        <p:nvSpPr>
          <p:cNvPr id="6" name="TextBox 5"/>
          <p:cNvSpPr txBox="1"/>
          <p:nvPr/>
        </p:nvSpPr>
        <p:spPr>
          <a:xfrm>
            <a:off x="2080996" y="5105400"/>
            <a:ext cx="2864887" cy="276999"/>
          </a:xfrm>
          <a:prstGeom prst="rect">
            <a:avLst/>
          </a:prstGeom>
          <a:solidFill>
            <a:schemeClr val="bg1"/>
          </a:solidFill>
        </p:spPr>
        <p:txBody>
          <a:bodyPr wrap="none" rtlCol="0">
            <a:spAutoFit/>
          </a:bodyPr>
          <a:lstStyle/>
          <a:p>
            <a:r>
              <a:rPr lang="en-US" sz="1200" dirty="0" smtClean="0">
                <a:latin typeface="Arial" panose="020B0604020202020204" pitchFamily="34" charset="0"/>
                <a:cs typeface="Arial" panose="020B0604020202020204" pitchFamily="34" charset="0"/>
              </a:rPr>
              <a:t>Chemical X Input (any stream with use)</a:t>
            </a:r>
            <a:endParaRPr lang="en-US" sz="1200" dirty="0">
              <a:latin typeface="Arial" panose="020B0604020202020204" pitchFamily="34" charset="0"/>
              <a:cs typeface="Arial" panose="020B0604020202020204" pitchFamily="34" charset="0"/>
            </a:endParaRPr>
          </a:p>
        </p:txBody>
      </p:sp>
      <p:sp>
        <p:nvSpPr>
          <p:cNvPr id="7" name="TextBox 6"/>
          <p:cNvSpPr txBox="1"/>
          <p:nvPr/>
        </p:nvSpPr>
        <p:spPr>
          <a:xfrm>
            <a:off x="2071568" y="5358706"/>
            <a:ext cx="3262432" cy="276999"/>
          </a:xfrm>
          <a:prstGeom prst="rect">
            <a:avLst/>
          </a:prstGeom>
          <a:solidFill>
            <a:schemeClr val="bg1"/>
          </a:solidFill>
          <a:ln>
            <a:noFill/>
          </a:ln>
        </p:spPr>
        <p:txBody>
          <a:bodyPr wrap="none" rtlCol="0">
            <a:spAutoFit/>
          </a:bodyPr>
          <a:lstStyle/>
          <a:p>
            <a:r>
              <a:rPr lang="en-US" sz="1200" dirty="0" smtClean="0">
                <a:latin typeface="Arial" panose="020B0604020202020204" pitchFamily="34" charset="0"/>
                <a:cs typeface="Arial" panose="020B0604020202020204" pitchFamily="34" charset="0"/>
              </a:rPr>
              <a:t>Chemical X Downstream (exceeds threshold)</a:t>
            </a:r>
            <a:endParaRPr lang="en-US" sz="1200" dirty="0">
              <a:latin typeface="Arial" panose="020B0604020202020204" pitchFamily="34" charset="0"/>
              <a:cs typeface="Arial" panose="020B0604020202020204" pitchFamily="34" charset="0"/>
            </a:endParaRPr>
          </a:p>
        </p:txBody>
      </p:sp>
      <p:sp>
        <p:nvSpPr>
          <p:cNvPr id="9" name="Rectangle 8"/>
          <p:cNvSpPr/>
          <p:nvPr/>
        </p:nvSpPr>
        <p:spPr>
          <a:xfrm>
            <a:off x="6177247" y="6582327"/>
            <a:ext cx="2966753" cy="338554"/>
          </a:xfrm>
          <a:prstGeom prst="rect">
            <a:avLst/>
          </a:prstGeom>
        </p:spPr>
        <p:txBody>
          <a:bodyPr wrap="square">
            <a:spAutoFit/>
          </a:bodyPr>
          <a:lstStyle/>
          <a:p>
            <a:r>
              <a:rPr lang="en-US" sz="1600" dirty="0" smtClean="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t</a:t>
            </a:r>
            <a:r>
              <a:rPr lang="en-US" sz="1600" dirty="0" smtClean="0">
                <a:latin typeface="Arial" panose="020B0604020202020204" pitchFamily="34" charset="0"/>
                <a:cs typeface="Arial" panose="020B0604020202020204" pitchFamily="34" charset="0"/>
              </a:rPr>
              <a:t>hawley.michelle@epa.gov)</a:t>
            </a:r>
            <a:endParaRPr lang="en-US" sz="1600" dirty="0">
              <a:latin typeface="Arial" panose="020B0604020202020204" pitchFamily="34" charset="0"/>
              <a:cs typeface="Arial" panose="020B0604020202020204" pitchFamily="34" charset="0"/>
            </a:endParaRPr>
          </a:p>
        </p:txBody>
      </p:sp>
      <p:sp>
        <p:nvSpPr>
          <p:cNvPr id="10" name="Rectangle 9"/>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4" name="Title 3"/>
          <p:cNvSpPr>
            <a:spLocks noGrp="1"/>
          </p:cNvSpPr>
          <p:nvPr>
            <p:ph type="title"/>
          </p:nvPr>
        </p:nvSpPr>
        <p:spPr/>
        <p:txBody>
          <a:bodyPr>
            <a:noAutofit/>
          </a:bodyPr>
          <a:lstStyle/>
          <a:p>
            <a:r>
              <a:rPr lang="en-US" sz="3200" dirty="0"/>
              <a:t>Modeling Possible Effects on Endangered Species from Pesticide </a:t>
            </a:r>
            <a:r>
              <a:rPr lang="en-US" sz="3200" dirty="0" smtClean="0"/>
              <a:t>Use</a:t>
            </a:r>
            <a:endParaRPr lang="en-US" sz="3200" dirty="0"/>
          </a:p>
        </p:txBody>
      </p:sp>
      <p:sp>
        <p:nvSpPr>
          <p:cNvPr id="12" name="Slide Number Placeholder 11"/>
          <p:cNvSpPr>
            <a:spLocks noGrp="1"/>
          </p:cNvSpPr>
          <p:nvPr>
            <p:ph type="sldNum" sz="quarter" idx="12"/>
          </p:nvPr>
        </p:nvSpPr>
        <p:spPr/>
        <p:txBody>
          <a:bodyPr/>
          <a:lstStyle/>
          <a:p>
            <a:fld id="{02E4544E-872D-47C4-B6EA-CDF45227CBFD}" type="slidenum">
              <a:rPr lang="en-US" smtClean="0"/>
              <a:pPr/>
              <a:t>24</a:t>
            </a:fld>
            <a:endParaRPr lang="en-US"/>
          </a:p>
        </p:txBody>
      </p:sp>
    </p:spTree>
    <p:extLst>
      <p:ext uri="{BB962C8B-B14F-4D97-AF65-F5344CB8AC3E}">
        <p14:creationId xmlns:p14="http://schemas.microsoft.com/office/powerpoint/2010/main" val="8784682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06915"/>
            <a:ext cx="7391400" cy="4917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ular Callout 3"/>
          <p:cNvSpPr/>
          <p:nvPr/>
        </p:nvSpPr>
        <p:spPr>
          <a:xfrm>
            <a:off x="5684649" y="2225698"/>
            <a:ext cx="1447800" cy="666750"/>
          </a:xfrm>
          <a:prstGeom prst="wedgeRectCallout">
            <a:avLst>
              <a:gd name="adj1" fmla="val -97436"/>
              <a:gd name="adj2" fmla="val 5506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SzTx/>
              <a:buFontTx/>
              <a:buNone/>
            </a:pPr>
            <a:r>
              <a:rPr lang="en-US" sz="1800" dirty="0" smtClean="0">
                <a:solidFill>
                  <a:prstClr val="white"/>
                </a:solidFill>
              </a:rPr>
              <a:t>Gold King Mine</a:t>
            </a:r>
            <a:endParaRPr lang="en-US" sz="1800" dirty="0">
              <a:solidFill>
                <a:prstClr val="white"/>
              </a:solidFill>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0934" y="3197248"/>
            <a:ext cx="2682615" cy="2624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545" y="3654448"/>
            <a:ext cx="3041904"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14" name="TextBox 13"/>
          <p:cNvSpPr txBox="1"/>
          <p:nvPr/>
        </p:nvSpPr>
        <p:spPr>
          <a:xfrm>
            <a:off x="7066725" y="6430427"/>
            <a:ext cx="184731" cy="369332"/>
          </a:xfrm>
          <a:prstGeom prst="rect">
            <a:avLst/>
          </a:prstGeom>
          <a:solidFill>
            <a:schemeClr val="bg1"/>
          </a:solidFill>
          <a:ln>
            <a:noFill/>
          </a:ln>
        </p:spPr>
        <p:txBody>
          <a:bodyPr wrap="none" rtlCol="0">
            <a:spAutoFit/>
          </a:bodyPr>
          <a:lstStyle/>
          <a:p>
            <a:pPr fontAlgn="auto">
              <a:spcBef>
                <a:spcPts val="0"/>
              </a:spcBef>
              <a:spcAft>
                <a:spcPts val="0"/>
              </a:spcAft>
              <a:buClrTx/>
              <a:buSzTx/>
              <a:buFontTx/>
              <a:buNone/>
            </a:pPr>
            <a:endParaRPr lang="en-US" sz="1800" dirty="0">
              <a:solidFill>
                <a:prstClr val="black"/>
              </a:solidFill>
              <a:latin typeface="Arial" panose="020B0604020202020204" pitchFamily="34" charset="0"/>
              <a:cs typeface="Arial" panose="020B0604020202020204" pitchFamily="34" charset="0"/>
            </a:endParaRPr>
          </a:p>
        </p:txBody>
      </p:sp>
      <p:sp>
        <p:nvSpPr>
          <p:cNvPr id="5" name="Rectangle 4"/>
          <p:cNvSpPr/>
          <p:nvPr/>
        </p:nvSpPr>
        <p:spPr>
          <a:xfrm>
            <a:off x="3581400" y="6334780"/>
            <a:ext cx="5562600" cy="523220"/>
          </a:xfrm>
          <a:prstGeom prst="rect">
            <a:avLst/>
          </a:prstGeom>
        </p:spPr>
        <p:txBody>
          <a:bodyPr wrap="square">
            <a:spAutoFit/>
          </a:bodyPr>
          <a:lstStyle/>
          <a:p>
            <a:r>
              <a:rPr lang="en-US" sz="1400" b="1" u="sng" dirty="0" smtClean="0">
                <a:solidFill>
                  <a:prstClr val="black"/>
                </a:solidFill>
                <a:latin typeface="Arial" panose="020B0604020202020204" pitchFamily="34" charset="0"/>
                <a:cs typeface="Arial" panose="020B0604020202020204" pitchFamily="34" charset="0"/>
              </a:rPr>
              <a:t>I</a:t>
            </a:r>
            <a:r>
              <a:rPr lang="en-US" sz="1400" dirty="0" smtClean="0">
                <a:solidFill>
                  <a:prstClr val="black"/>
                </a:solidFill>
                <a:latin typeface="Arial" panose="020B0604020202020204" pitchFamily="34" charset="0"/>
                <a:cs typeface="Arial" panose="020B0604020202020204" pitchFamily="34" charset="0"/>
              </a:rPr>
              <a:t>ncident </a:t>
            </a:r>
            <a:r>
              <a:rPr lang="en-US" sz="1400" b="1" u="sng" dirty="0">
                <a:solidFill>
                  <a:prstClr val="black"/>
                </a:solidFill>
                <a:latin typeface="Arial" panose="020B0604020202020204" pitchFamily="34" charset="0"/>
                <a:cs typeface="Arial" panose="020B0604020202020204" pitchFamily="34" charset="0"/>
              </a:rPr>
              <a:t>C</a:t>
            </a:r>
            <a:r>
              <a:rPr lang="en-US" sz="1400" dirty="0">
                <a:solidFill>
                  <a:prstClr val="black"/>
                </a:solidFill>
                <a:latin typeface="Arial" panose="020B0604020202020204" pitchFamily="34" charset="0"/>
                <a:cs typeface="Arial" panose="020B0604020202020204" pitchFamily="34" charset="0"/>
              </a:rPr>
              <a:t>ommand Tool for Protecting Drinking </a:t>
            </a:r>
            <a:r>
              <a:rPr lang="en-US" sz="1400" b="1" u="sng" dirty="0" smtClean="0">
                <a:solidFill>
                  <a:prstClr val="black"/>
                </a:solidFill>
                <a:latin typeface="Arial" panose="020B0604020202020204" pitchFamily="34" charset="0"/>
                <a:cs typeface="Arial" panose="020B0604020202020204" pitchFamily="34" charset="0"/>
              </a:rPr>
              <a:t>Water</a:t>
            </a:r>
          </a:p>
          <a:p>
            <a:r>
              <a:rPr kumimoji="1" lang="en-US" sz="1400" dirty="0">
                <a:latin typeface="Arial" panose="020B0604020202020204" pitchFamily="34" charset="0"/>
                <a:cs typeface="Arial" panose="020B0604020202020204" pitchFamily="34" charset="0"/>
              </a:rPr>
              <a:t>(samuelsw@leidos.com</a:t>
            </a:r>
            <a:r>
              <a:rPr kumimoji="1" lang="en-US"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normAutofit fontScale="90000"/>
          </a:bodyPr>
          <a:lstStyle/>
          <a:p>
            <a:r>
              <a:rPr lang="en-US" smtClean="0"/>
              <a:t>Gold King Mine Spill </a:t>
            </a:r>
            <a:br>
              <a:rPr lang="en-US" smtClean="0"/>
            </a:br>
            <a:r>
              <a:rPr lang="en-US" smtClean="0"/>
              <a:t>(ICWater Preliminary Results)</a:t>
            </a:r>
            <a:endParaRPr lang="en-US" dirty="0"/>
          </a:p>
        </p:txBody>
      </p:sp>
      <p:sp>
        <p:nvSpPr>
          <p:cNvPr id="10" name="Slide Number Placeholder 9"/>
          <p:cNvSpPr>
            <a:spLocks noGrp="1"/>
          </p:cNvSpPr>
          <p:nvPr>
            <p:ph type="sldNum" sz="quarter" idx="12"/>
          </p:nvPr>
        </p:nvSpPr>
        <p:spPr/>
        <p:txBody>
          <a:bodyPr/>
          <a:lstStyle/>
          <a:p>
            <a:fld id="{02E4544E-872D-47C4-B6EA-CDF45227CBFD}" type="slidenum">
              <a:rPr lang="en-US" smtClean="0"/>
              <a:pPr/>
              <a:t>25</a:t>
            </a:fld>
            <a:endParaRPr lang="en-US"/>
          </a:p>
        </p:txBody>
      </p:sp>
    </p:spTree>
    <p:extLst>
      <p:ext uri="{BB962C8B-B14F-4D97-AF65-F5344CB8AC3E}">
        <p14:creationId xmlns:p14="http://schemas.microsoft.com/office/powerpoint/2010/main" val="480699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88" y="0"/>
            <a:ext cx="78486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3498" y="1596552"/>
            <a:ext cx="3105150" cy="9429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3915" y="119998"/>
            <a:ext cx="3317185" cy="6128894"/>
          </a:xfrm>
          <a:prstGeom prst="rect">
            <a:avLst/>
          </a:prstGeom>
          <a:ln w="3175">
            <a:solidFill>
              <a:schemeClr val="tx1"/>
            </a:solidFill>
          </a:ln>
        </p:spPr>
      </p:pic>
      <p:sp>
        <p:nvSpPr>
          <p:cNvPr id="11" name="TextBox 10"/>
          <p:cNvSpPr txBox="1"/>
          <p:nvPr/>
        </p:nvSpPr>
        <p:spPr>
          <a:xfrm>
            <a:off x="5285554" y="76200"/>
            <a:ext cx="274434"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A</a:t>
            </a:r>
            <a:endParaRPr lang="en-US" sz="1200" dirty="0">
              <a:solidFill>
                <a:prstClr val="black"/>
              </a:solidFill>
              <a:latin typeface="Calibri"/>
            </a:endParaRPr>
          </a:p>
        </p:txBody>
      </p:sp>
      <p:sp>
        <p:nvSpPr>
          <p:cNvPr id="15" name="TextBox 14"/>
          <p:cNvSpPr txBox="1"/>
          <p:nvPr/>
        </p:nvSpPr>
        <p:spPr>
          <a:xfrm>
            <a:off x="5148337" y="737915"/>
            <a:ext cx="274434"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B</a:t>
            </a:r>
            <a:endParaRPr lang="en-US" sz="1200" dirty="0">
              <a:solidFill>
                <a:prstClr val="black"/>
              </a:solidFill>
              <a:latin typeface="Calibri"/>
            </a:endParaRPr>
          </a:p>
        </p:txBody>
      </p:sp>
      <p:sp>
        <p:nvSpPr>
          <p:cNvPr id="16" name="TextBox 15"/>
          <p:cNvSpPr txBox="1"/>
          <p:nvPr/>
        </p:nvSpPr>
        <p:spPr>
          <a:xfrm>
            <a:off x="4470271" y="2133600"/>
            <a:ext cx="274434"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C</a:t>
            </a:r>
            <a:endParaRPr lang="en-US" sz="1200" dirty="0">
              <a:solidFill>
                <a:prstClr val="black"/>
              </a:solidFill>
              <a:latin typeface="Calibri"/>
            </a:endParaRPr>
          </a:p>
        </p:txBody>
      </p:sp>
      <p:sp>
        <p:nvSpPr>
          <p:cNvPr id="17" name="TextBox 16"/>
          <p:cNvSpPr txBox="1"/>
          <p:nvPr/>
        </p:nvSpPr>
        <p:spPr>
          <a:xfrm>
            <a:off x="4330649" y="3265373"/>
            <a:ext cx="279244"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D</a:t>
            </a:r>
            <a:endParaRPr lang="en-US" sz="1200" dirty="0">
              <a:solidFill>
                <a:prstClr val="black"/>
              </a:solidFill>
              <a:latin typeface="Calibri"/>
            </a:endParaRPr>
          </a:p>
        </p:txBody>
      </p:sp>
      <p:sp>
        <p:nvSpPr>
          <p:cNvPr id="18" name="TextBox 17"/>
          <p:cNvSpPr txBox="1"/>
          <p:nvPr/>
        </p:nvSpPr>
        <p:spPr>
          <a:xfrm>
            <a:off x="4124445" y="3886200"/>
            <a:ext cx="260008"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E</a:t>
            </a:r>
            <a:endParaRPr lang="en-US" sz="1200" dirty="0">
              <a:solidFill>
                <a:prstClr val="black"/>
              </a:solidFill>
              <a:latin typeface="Calibri"/>
            </a:endParaRPr>
          </a:p>
        </p:txBody>
      </p:sp>
      <p:sp>
        <p:nvSpPr>
          <p:cNvPr id="20" name="TextBox 19"/>
          <p:cNvSpPr txBox="1"/>
          <p:nvPr/>
        </p:nvSpPr>
        <p:spPr>
          <a:xfrm>
            <a:off x="3807095" y="4486275"/>
            <a:ext cx="255198"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F</a:t>
            </a:r>
            <a:endParaRPr lang="en-US" sz="1200" dirty="0">
              <a:solidFill>
                <a:prstClr val="black"/>
              </a:solidFill>
              <a:latin typeface="Calibri"/>
            </a:endParaRPr>
          </a:p>
        </p:txBody>
      </p:sp>
      <p:sp>
        <p:nvSpPr>
          <p:cNvPr id="21" name="TextBox 20"/>
          <p:cNvSpPr txBox="1"/>
          <p:nvPr/>
        </p:nvSpPr>
        <p:spPr>
          <a:xfrm>
            <a:off x="3850011" y="6057422"/>
            <a:ext cx="282450" cy="276999"/>
          </a:xfrm>
          <a:prstGeom prst="rect">
            <a:avLst/>
          </a:prstGeom>
          <a:solidFill>
            <a:schemeClr val="bg1"/>
          </a:solidFill>
          <a:ln>
            <a:solidFill>
              <a:schemeClr val="accent2"/>
            </a:solidFill>
          </a:ln>
        </p:spPr>
        <p:txBody>
          <a:bodyPr wrap="none" rtlCol="0">
            <a:spAutoFit/>
          </a:bodyPr>
          <a:lstStyle/>
          <a:p>
            <a:pPr fontAlgn="auto">
              <a:spcBef>
                <a:spcPts val="0"/>
              </a:spcBef>
              <a:spcAft>
                <a:spcPts val="0"/>
              </a:spcAft>
              <a:buClrTx/>
              <a:buSzTx/>
              <a:buFontTx/>
              <a:buNone/>
            </a:pPr>
            <a:r>
              <a:rPr lang="en-US" sz="1200" dirty="0" smtClean="0">
                <a:solidFill>
                  <a:prstClr val="black"/>
                </a:solidFill>
                <a:latin typeface="Calibri"/>
              </a:rPr>
              <a:t>G</a:t>
            </a:r>
            <a:endParaRPr lang="en-US" sz="1200" dirty="0">
              <a:solidFill>
                <a:prstClr val="black"/>
              </a:solidFill>
              <a:latin typeface="Calibri"/>
            </a:endParaRPr>
          </a:p>
        </p:txBody>
      </p:sp>
      <p:pic>
        <p:nvPicPr>
          <p:cNvPr id="14"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7488" y="3704074"/>
            <a:ext cx="4408796" cy="1251627"/>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9" name="TextBox 18"/>
          <p:cNvSpPr txBox="1"/>
          <p:nvPr/>
        </p:nvSpPr>
        <p:spPr>
          <a:xfrm>
            <a:off x="5701085" y="1406253"/>
            <a:ext cx="3309976" cy="369332"/>
          </a:xfrm>
          <a:prstGeom prst="rect">
            <a:avLst/>
          </a:prstGeom>
          <a:solidFill>
            <a:schemeClr val="bg1"/>
          </a:solidFill>
          <a:ln>
            <a:solidFill>
              <a:schemeClr val="tx1"/>
            </a:solidFill>
          </a:ln>
        </p:spPr>
        <p:txBody>
          <a:bodyPr wrap="square" rtlCol="0">
            <a:spAutoFit/>
          </a:bodyPr>
          <a:lstStyle/>
          <a:p>
            <a:pPr fontAlgn="auto">
              <a:spcBef>
                <a:spcPts val="0"/>
              </a:spcBef>
              <a:spcAft>
                <a:spcPts val="0"/>
              </a:spcAft>
            </a:pPr>
            <a:r>
              <a:rPr lang="en-US" dirty="0" err="1" smtClean="0">
                <a:solidFill>
                  <a:prstClr val="black"/>
                </a:solidFill>
                <a:latin typeface="Calibri" panose="020F0502020204030204" pitchFamily="34" charset="0"/>
                <a:cs typeface="Arial" panose="020B0604020202020204" pitchFamily="34" charset="0"/>
              </a:rPr>
              <a:t>ICWater</a:t>
            </a:r>
            <a:r>
              <a:rPr lang="en-US" dirty="0" smtClean="0">
                <a:solidFill>
                  <a:prstClr val="black"/>
                </a:solidFill>
                <a:latin typeface="Calibri" panose="020F0502020204030204" pitchFamily="34" charset="0"/>
                <a:cs typeface="Arial" panose="020B0604020202020204" pitchFamily="34" charset="0"/>
              </a:rPr>
              <a:t> Downstream Quick Trace</a:t>
            </a:r>
            <a:endParaRPr lang="en-US" dirty="0">
              <a:solidFill>
                <a:prstClr val="black"/>
              </a:solidFill>
              <a:latin typeface="Calibri" panose="020F0502020204030204" pitchFamily="34" charset="0"/>
              <a:cs typeface="Arial" panose="020B0604020202020204" pitchFamily="34" charset="0"/>
            </a:endParaRPr>
          </a:p>
        </p:txBody>
      </p:sp>
      <p:sp>
        <p:nvSpPr>
          <p:cNvPr id="27" name="TextBox 26"/>
          <p:cNvSpPr txBox="1"/>
          <p:nvPr/>
        </p:nvSpPr>
        <p:spPr>
          <a:xfrm>
            <a:off x="5782560" y="6430427"/>
            <a:ext cx="2753061" cy="338554"/>
          </a:xfrm>
          <a:prstGeom prst="rect">
            <a:avLst/>
          </a:prstGeom>
          <a:solidFill>
            <a:schemeClr val="bg1"/>
          </a:solidFill>
          <a:ln>
            <a:noFill/>
          </a:ln>
        </p:spPr>
        <p:txBody>
          <a:bodyPr wrap="none" rtlCol="0">
            <a:spAutoFit/>
          </a:bodyPr>
          <a:lstStyle/>
          <a:p>
            <a:pPr fontAlgn="auto">
              <a:spcBef>
                <a:spcPts val="0"/>
              </a:spcBef>
              <a:spcAft>
                <a:spcPts val="0"/>
              </a:spcAft>
              <a:buClrTx/>
              <a:buSzTx/>
              <a:buFontTx/>
              <a:buNone/>
            </a:pPr>
            <a:r>
              <a:rPr lang="en-US" sz="1600" dirty="0" smtClean="0">
                <a:solidFill>
                  <a:prstClr val="black"/>
                </a:solidFill>
                <a:latin typeface="Arial" panose="020B0604020202020204" pitchFamily="34" charset="0"/>
                <a:cs typeface="Arial" panose="020B0604020202020204" pitchFamily="34" charset="0"/>
              </a:rPr>
              <a:t>ICWater Preliminary Results</a:t>
            </a:r>
            <a:endParaRPr lang="en-US" sz="1600" dirty="0">
              <a:solidFill>
                <a:prstClr val="black"/>
              </a:solidFill>
              <a:latin typeface="Arial" panose="020B0604020202020204" pitchFamily="34" charset="0"/>
              <a:cs typeface="Arial" panose="020B0604020202020204" pitchFamily="34" charset="0"/>
            </a:endParaRPr>
          </a:p>
        </p:txBody>
      </p:sp>
      <p:sp>
        <p:nvSpPr>
          <p:cNvPr id="23" name="Rectangular Callout 22"/>
          <p:cNvSpPr/>
          <p:nvPr/>
        </p:nvSpPr>
        <p:spPr>
          <a:xfrm>
            <a:off x="4518507" y="5471222"/>
            <a:ext cx="1808527" cy="666750"/>
          </a:xfrm>
          <a:prstGeom prst="wedgeRectCallout">
            <a:avLst>
              <a:gd name="adj1" fmla="val -66586"/>
              <a:gd name="adj2" fmla="val 1247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SzTx/>
              <a:buFontTx/>
              <a:buNone/>
            </a:pPr>
            <a:r>
              <a:rPr lang="en-US" sz="1800" dirty="0" smtClean="0">
                <a:solidFill>
                  <a:prstClr val="white"/>
                </a:solidFill>
              </a:rPr>
              <a:t>48 Hours Time of Travel</a:t>
            </a:r>
            <a:endParaRPr lang="en-US" sz="1800" dirty="0">
              <a:solidFill>
                <a:prstClr val="white"/>
              </a:solidFill>
            </a:endParaRPr>
          </a:p>
        </p:txBody>
      </p:sp>
      <p:sp>
        <p:nvSpPr>
          <p:cNvPr id="24" name="Rectangular Callout 23"/>
          <p:cNvSpPr/>
          <p:nvPr/>
        </p:nvSpPr>
        <p:spPr>
          <a:xfrm>
            <a:off x="6914670" y="118433"/>
            <a:ext cx="1447800" cy="666750"/>
          </a:xfrm>
          <a:prstGeom prst="wedgeRectCallout">
            <a:avLst>
              <a:gd name="adj1" fmla="val -120986"/>
              <a:gd name="adj2" fmla="val -193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SzTx/>
              <a:buFontTx/>
              <a:buNone/>
            </a:pPr>
            <a:r>
              <a:rPr lang="en-US" sz="1800" dirty="0" smtClean="0">
                <a:solidFill>
                  <a:prstClr val="white"/>
                </a:solidFill>
              </a:rPr>
              <a:t>Gold King Mine</a:t>
            </a:r>
            <a:endParaRPr lang="en-US" sz="1800" dirty="0">
              <a:solidFill>
                <a:prstClr val="white"/>
              </a:solidFill>
            </a:endParaRPr>
          </a:p>
        </p:txBody>
      </p:sp>
      <p:sp>
        <p:nvSpPr>
          <p:cNvPr id="3" name="Rectangle 2"/>
          <p:cNvSpPr/>
          <p:nvPr/>
        </p:nvSpPr>
        <p:spPr>
          <a:xfrm>
            <a:off x="4703887" y="3567302"/>
            <a:ext cx="2769220" cy="369332"/>
          </a:xfrm>
          <a:prstGeom prst="rect">
            <a:avLst/>
          </a:prstGeom>
          <a:solidFill>
            <a:schemeClr val="bg1"/>
          </a:solidFill>
          <a:ln>
            <a:solidFill>
              <a:schemeClr val="tx1"/>
            </a:solidFill>
          </a:ln>
        </p:spPr>
        <p:txBody>
          <a:bodyPr wrap="none">
            <a:spAutoFit/>
          </a:bodyPr>
          <a:lstStyle/>
          <a:p>
            <a:pPr fontAlgn="auto">
              <a:spcBef>
                <a:spcPts val="0"/>
              </a:spcBef>
              <a:spcAft>
                <a:spcPts val="0"/>
              </a:spcAft>
            </a:pPr>
            <a:r>
              <a:rPr lang="en-US" dirty="0">
                <a:solidFill>
                  <a:prstClr val="black"/>
                </a:solidFill>
                <a:latin typeface="Calibri"/>
              </a:rPr>
              <a:t>Time of Travel Comparisons</a:t>
            </a:r>
          </a:p>
        </p:txBody>
      </p:sp>
      <p:sp>
        <p:nvSpPr>
          <p:cNvPr id="2" name="Slide Number Placeholder 1"/>
          <p:cNvSpPr>
            <a:spLocks noGrp="1"/>
          </p:cNvSpPr>
          <p:nvPr>
            <p:ph type="sldNum" sz="quarter" idx="12"/>
          </p:nvPr>
        </p:nvSpPr>
        <p:spPr/>
        <p:txBody>
          <a:bodyPr/>
          <a:lstStyle/>
          <a:p>
            <a:fld id="{02E4544E-872D-47C4-B6EA-CDF45227CBFD}" type="slidenum">
              <a:rPr lang="en-US" smtClean="0"/>
              <a:pPr/>
              <a:t>26</a:t>
            </a:fld>
            <a:endParaRPr lang="en-US"/>
          </a:p>
        </p:txBody>
      </p:sp>
    </p:spTree>
    <p:extLst>
      <p:ext uri="{BB962C8B-B14F-4D97-AF65-F5344CB8AC3E}">
        <p14:creationId xmlns:p14="http://schemas.microsoft.com/office/powerpoint/2010/main" val="1532264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836" y="1106099"/>
            <a:ext cx="7979564" cy="5294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219200"/>
            <a:ext cx="2673586"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ular Callout 4"/>
          <p:cNvSpPr/>
          <p:nvPr/>
        </p:nvSpPr>
        <p:spPr>
          <a:xfrm>
            <a:off x="6248400" y="1597152"/>
            <a:ext cx="1066800" cy="841248"/>
          </a:xfrm>
          <a:prstGeom prst="wedgeRectCallout">
            <a:avLst>
              <a:gd name="adj1" fmla="val 81915"/>
              <a:gd name="adj2" fmla="val 737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SzTx/>
              <a:buFontTx/>
              <a:buNone/>
            </a:pPr>
            <a:r>
              <a:rPr lang="en-US" sz="1800" dirty="0" smtClean="0">
                <a:solidFill>
                  <a:prstClr val="white"/>
                </a:solidFill>
              </a:rPr>
              <a:t>Gold King Mine</a:t>
            </a:r>
            <a:endParaRPr lang="en-US" sz="1800" dirty="0">
              <a:solidFill>
                <a:prstClr val="white"/>
              </a:solidFill>
            </a:endParaRPr>
          </a:p>
        </p:txBody>
      </p:sp>
      <p:sp>
        <p:nvSpPr>
          <p:cNvPr id="7" name="Rectangular Callout 6"/>
          <p:cNvSpPr/>
          <p:nvPr/>
        </p:nvSpPr>
        <p:spPr>
          <a:xfrm>
            <a:off x="1143000" y="4800600"/>
            <a:ext cx="1066800" cy="841248"/>
          </a:xfrm>
          <a:prstGeom prst="wedgeRectCallout">
            <a:avLst>
              <a:gd name="adj1" fmla="val -19991"/>
              <a:gd name="adj2" fmla="val -1250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buClrTx/>
              <a:buSzTx/>
              <a:buFontTx/>
              <a:buNone/>
            </a:pPr>
            <a:r>
              <a:rPr lang="en-US" sz="1800" dirty="0" smtClean="0">
                <a:solidFill>
                  <a:prstClr val="white"/>
                </a:solidFill>
              </a:rPr>
              <a:t>Lake Powell</a:t>
            </a:r>
            <a:endParaRPr lang="en-US" sz="1800" dirty="0">
              <a:solidFill>
                <a:prstClr val="white"/>
              </a:solidFill>
            </a:endParaRPr>
          </a:p>
        </p:txBody>
      </p:sp>
      <p:sp>
        <p:nvSpPr>
          <p:cNvPr id="9" name="TextBox 8"/>
          <p:cNvSpPr txBox="1"/>
          <p:nvPr/>
        </p:nvSpPr>
        <p:spPr>
          <a:xfrm>
            <a:off x="5410200" y="6400800"/>
            <a:ext cx="3074304" cy="369332"/>
          </a:xfrm>
          <a:prstGeom prst="rect">
            <a:avLst/>
          </a:prstGeom>
          <a:noFill/>
        </p:spPr>
        <p:txBody>
          <a:bodyPr wrap="none" rtlCol="0">
            <a:spAutoFit/>
          </a:bodyPr>
          <a:lstStyle/>
          <a:p>
            <a:pPr fontAlgn="auto">
              <a:spcBef>
                <a:spcPts val="0"/>
              </a:spcBef>
              <a:spcAft>
                <a:spcPts val="0"/>
              </a:spcAft>
              <a:buClrTx/>
              <a:buSzTx/>
              <a:buFontTx/>
              <a:buNone/>
            </a:pPr>
            <a:r>
              <a:rPr lang="en-US" sz="1800" dirty="0" smtClean="0">
                <a:solidFill>
                  <a:prstClr val="black"/>
                </a:solidFill>
                <a:latin typeface="Arial" panose="020B0604020202020204" pitchFamily="34" charset="0"/>
                <a:cs typeface="Arial" panose="020B0604020202020204" pitchFamily="34" charset="0"/>
              </a:rPr>
              <a:t>ICWater Preliminary Results</a:t>
            </a:r>
            <a:endParaRPr lang="en-US" sz="1800" dirty="0">
              <a:solidFill>
                <a:prstClr val="black"/>
              </a:solidFill>
              <a:latin typeface="Arial" panose="020B0604020202020204" pitchFamily="34" charset="0"/>
              <a:cs typeface="Arial" panose="020B0604020202020204" pitchFamily="34" charset="0"/>
            </a:endParaRPr>
          </a:p>
        </p:txBody>
      </p:sp>
      <p:sp>
        <p:nvSpPr>
          <p:cNvPr id="8" name="Rectangle 7"/>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2" name="Title 1"/>
          <p:cNvSpPr>
            <a:spLocks noGrp="1"/>
          </p:cNvSpPr>
          <p:nvPr>
            <p:ph type="title"/>
          </p:nvPr>
        </p:nvSpPr>
        <p:spPr/>
        <p:txBody>
          <a:bodyPr>
            <a:normAutofit fontScale="90000"/>
          </a:bodyPr>
          <a:lstStyle/>
          <a:p>
            <a:r>
              <a:rPr lang="en-US" sz="3600" dirty="0" err="1"/>
              <a:t>ICWater</a:t>
            </a:r>
            <a:r>
              <a:rPr lang="en-US" sz="3600" dirty="0"/>
              <a:t> Quick Trace – 8 day travel </a:t>
            </a:r>
            <a:r>
              <a:rPr lang="en-US" sz="3600" dirty="0" smtClean="0"/>
              <a:t>time</a:t>
            </a:r>
            <a:endParaRPr lang="en-US" dirty="0"/>
          </a:p>
        </p:txBody>
      </p:sp>
      <p:sp>
        <p:nvSpPr>
          <p:cNvPr id="4" name="Slide Number Placeholder 3"/>
          <p:cNvSpPr>
            <a:spLocks noGrp="1"/>
          </p:cNvSpPr>
          <p:nvPr>
            <p:ph type="sldNum" sz="quarter" idx="12"/>
          </p:nvPr>
        </p:nvSpPr>
        <p:spPr/>
        <p:txBody>
          <a:bodyPr/>
          <a:lstStyle/>
          <a:p>
            <a:fld id="{02E4544E-872D-47C4-B6EA-CDF45227CBFD}" type="slidenum">
              <a:rPr lang="en-US" smtClean="0"/>
              <a:pPr/>
              <a:t>27</a:t>
            </a:fld>
            <a:endParaRPr lang="en-US"/>
          </a:p>
        </p:txBody>
      </p:sp>
    </p:spTree>
    <p:extLst>
      <p:ext uri="{BB962C8B-B14F-4D97-AF65-F5344CB8AC3E}">
        <p14:creationId xmlns:p14="http://schemas.microsoft.com/office/powerpoint/2010/main" val="4201425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751" t="14000" r="6875" b="5000"/>
          <a:stretch/>
        </p:blipFill>
        <p:spPr>
          <a:xfrm>
            <a:off x="174953" y="1144488"/>
            <a:ext cx="8903734" cy="5105400"/>
          </a:xfrm>
          <a:prstGeom prst="rect">
            <a:avLst/>
          </a:prstGeom>
        </p:spPr>
      </p:pic>
      <p:sp>
        <p:nvSpPr>
          <p:cNvPr id="4" name="Rectangle 3"/>
          <p:cNvSpPr/>
          <p:nvPr/>
        </p:nvSpPr>
        <p:spPr>
          <a:xfrm>
            <a:off x="5410200" y="6279883"/>
            <a:ext cx="2967479" cy="338554"/>
          </a:xfrm>
          <a:prstGeom prst="rect">
            <a:avLst/>
          </a:prstGeom>
        </p:spPr>
        <p:txBody>
          <a:bodyPr wrap="none">
            <a:spAutoFit/>
          </a:bodyPr>
          <a:lstStyle/>
          <a:p>
            <a:r>
              <a:rPr lang="en-US" sz="1600" dirty="0" smtClean="0"/>
              <a:t>(jim.szpara@deq.idaho.gov)</a:t>
            </a:r>
            <a:endParaRPr lang="en-US" sz="1600" dirty="0"/>
          </a:p>
        </p:txBody>
      </p:sp>
      <p:sp>
        <p:nvSpPr>
          <p:cNvPr id="5" name="Title 4"/>
          <p:cNvSpPr>
            <a:spLocks noGrp="1"/>
          </p:cNvSpPr>
          <p:nvPr>
            <p:ph type="title"/>
          </p:nvPr>
        </p:nvSpPr>
        <p:spPr/>
        <p:txBody>
          <a:bodyPr>
            <a:noAutofit/>
          </a:bodyPr>
          <a:lstStyle/>
          <a:p>
            <a:r>
              <a:rPr lang="en-US" sz="2800" dirty="0"/>
              <a:t>Developing a Strategic Lake Monitoring Plan </a:t>
            </a:r>
            <a:br>
              <a:rPr lang="en-US" sz="2800" dirty="0"/>
            </a:br>
            <a:r>
              <a:rPr lang="en-US" sz="2400" dirty="0"/>
              <a:t>Idaho Department of Environmental </a:t>
            </a:r>
            <a:r>
              <a:rPr lang="en-US" sz="2400" dirty="0" smtClean="0"/>
              <a:t>Quality</a:t>
            </a:r>
            <a:endParaRPr lang="en-US" sz="2400" dirty="0"/>
          </a:p>
        </p:txBody>
      </p:sp>
      <p:sp>
        <p:nvSpPr>
          <p:cNvPr id="7" name="Slide Number Placeholder 6"/>
          <p:cNvSpPr>
            <a:spLocks noGrp="1"/>
          </p:cNvSpPr>
          <p:nvPr>
            <p:ph type="sldNum" sz="quarter" idx="12"/>
          </p:nvPr>
        </p:nvSpPr>
        <p:spPr/>
        <p:txBody>
          <a:bodyPr/>
          <a:lstStyle/>
          <a:p>
            <a:fld id="{02E4544E-872D-47C4-B6EA-CDF45227CBFD}" type="slidenum">
              <a:rPr lang="en-US" smtClean="0"/>
              <a:pPr/>
              <a:t>28</a:t>
            </a:fld>
            <a:endParaRPr lang="en-US"/>
          </a:p>
        </p:txBody>
      </p:sp>
      <p:sp>
        <p:nvSpPr>
          <p:cNvPr id="8" name="Rectangle 7"/>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Tree>
    <p:extLst>
      <p:ext uri="{BB962C8B-B14F-4D97-AF65-F5344CB8AC3E}">
        <p14:creationId xmlns:p14="http://schemas.microsoft.com/office/powerpoint/2010/main" val="3189835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smtClean="0"/>
              <a:t>NHDPlus Team</a:t>
            </a:r>
          </a:p>
          <a:p>
            <a:pPr lvl="1"/>
            <a:r>
              <a:rPr lang="en-US" smtClean="0"/>
              <a:t>Tommy Dewald / EPA Office of Water</a:t>
            </a:r>
          </a:p>
          <a:p>
            <a:pPr lvl="1"/>
            <a:r>
              <a:rPr lang="en-US" smtClean="0"/>
              <a:t>Cindy McKay / Horizon Systems Corporation</a:t>
            </a:r>
          </a:p>
          <a:p>
            <a:pPr lvl="1"/>
            <a:r>
              <a:rPr lang="en-US" smtClean="0"/>
              <a:t>Tim Bondelid / Consultant</a:t>
            </a:r>
          </a:p>
          <a:p>
            <a:pPr lvl="1"/>
            <a:r>
              <a:rPr lang="en-US" smtClean="0"/>
              <a:t>Al Rea / USGS National Geospatial Program</a:t>
            </a:r>
          </a:p>
          <a:p>
            <a:pPr lvl="1"/>
            <a:r>
              <a:rPr lang="en-US" smtClean="0"/>
              <a:t>Craig Johnston, Rich Moore / USGS Water</a:t>
            </a:r>
          </a:p>
          <a:p>
            <a:pPr lvl="1"/>
            <a:r>
              <a:rPr lang="en-US" smtClean="0"/>
              <a:t>(Greg Schwarz, Kernell Ries, Dave Wolock / USGS Water)</a:t>
            </a:r>
          </a:p>
          <a:p>
            <a:endParaRPr lang="en-US" dirty="0"/>
          </a:p>
        </p:txBody>
      </p:sp>
      <p:sp>
        <p:nvSpPr>
          <p:cNvPr id="3" name="Slide Number Placeholder 2"/>
          <p:cNvSpPr>
            <a:spLocks noGrp="1"/>
          </p:cNvSpPr>
          <p:nvPr>
            <p:ph type="sldNum" sz="quarter" idx="12"/>
          </p:nvPr>
        </p:nvSpPr>
        <p:spPr/>
        <p:txBody>
          <a:bodyPr/>
          <a:lstStyle/>
          <a:p>
            <a:fld id="{45B78470-30A6-4478-840C-0A4094834E08}" type="slidenum">
              <a:rPr lang="en-US" smtClean="0"/>
              <a:pPr/>
              <a:t>2</a:t>
            </a:fld>
            <a:endParaRPr lang="en-US"/>
          </a:p>
        </p:txBody>
      </p:sp>
      <p:sp>
        <p:nvSpPr>
          <p:cNvPr id="2" name="Title 1"/>
          <p:cNvSpPr>
            <a:spLocks noGrp="1"/>
          </p:cNvSpPr>
          <p:nvPr>
            <p:ph type="title"/>
          </p:nvPr>
        </p:nvSpPr>
        <p:spPr/>
        <p:txBody>
          <a:bodyPr/>
          <a:lstStyle/>
          <a:p>
            <a:r>
              <a:rPr lang="en-US" smtClean="0"/>
              <a:t>Acknowledgements</a:t>
            </a:r>
            <a:endParaRPr lang="en-US" dirty="0"/>
          </a:p>
        </p:txBody>
      </p:sp>
      <p:sp>
        <p:nvSpPr>
          <p:cNvPr id="4" name="Content Placeholder 1"/>
          <p:cNvSpPr txBox="1">
            <a:spLocks/>
          </p:cNvSpPr>
          <p:nvPr/>
        </p:nvSpPr>
        <p:spPr>
          <a:xfrm>
            <a:off x="485201" y="1676400"/>
            <a:ext cx="8565931" cy="3807482"/>
          </a:xfrm>
          <a:prstGeom prst="rect">
            <a:avLst/>
          </a:prstGeom>
        </p:spPr>
        <p:txBody>
          <a:bodyPr>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fontAlgn="auto">
              <a:spcAft>
                <a:spcPts val="0"/>
              </a:spcAft>
              <a:buClr>
                <a:srgbClr val="2DA2BF"/>
              </a:buClr>
            </a:pPr>
            <a:endParaRPr lang="en-US" sz="2400" dirty="0">
              <a:solidFill>
                <a:schemeClr val="tx1"/>
              </a:solidFill>
              <a:latin typeface="Arial" panose="020B0604020202020204" pitchFamily="34" charset="0"/>
              <a:cs typeface="Arial" panose="020B0604020202020204" pitchFamily="34" charset="0"/>
            </a:endParaRPr>
          </a:p>
        </p:txBody>
      </p:sp>
      <p:sp>
        <p:nvSpPr>
          <p:cNvPr id="5" name="Rectangle 4"/>
          <p:cNvSpPr/>
          <p:nvPr/>
        </p:nvSpPr>
        <p:spPr>
          <a:xfrm>
            <a:off x="0" y="6488966"/>
            <a:ext cx="1119217"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492306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253012" y="1812038"/>
            <a:ext cx="5524500" cy="4540918"/>
            <a:chOff x="1905000" y="1981200"/>
            <a:chExt cx="5181600" cy="3962400"/>
          </a:xfrm>
        </p:grpSpPr>
        <p:sp>
          <p:nvSpPr>
            <p:cNvPr id="5" name="Rectangle 4"/>
            <p:cNvSpPr/>
            <p:nvPr/>
          </p:nvSpPr>
          <p:spPr>
            <a:xfrm>
              <a:off x="1905000" y="1981200"/>
              <a:ext cx="5181600" cy="396240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6" name="Group 5"/>
            <p:cNvGrpSpPr/>
            <p:nvPr/>
          </p:nvGrpSpPr>
          <p:grpSpPr>
            <a:xfrm>
              <a:off x="2362200" y="2286000"/>
              <a:ext cx="4343400" cy="3048000"/>
              <a:chOff x="2667000" y="2514600"/>
              <a:chExt cx="3733800" cy="2819400"/>
            </a:xfrm>
          </p:grpSpPr>
          <p:sp>
            <p:nvSpPr>
              <p:cNvPr id="17" name="Rectangle 16"/>
              <p:cNvSpPr/>
              <p:nvPr/>
            </p:nvSpPr>
            <p:spPr>
              <a:xfrm>
                <a:off x="2667000" y="2514600"/>
                <a:ext cx="3733800" cy="2819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18" name="Straight Connector 17"/>
              <p:cNvCxnSpPr>
                <a:stCxn id="17" idx="0"/>
                <a:endCxn id="17" idx="2"/>
              </p:cNvCxnSpPr>
              <p:nvPr/>
            </p:nvCxnSpPr>
            <p:spPr>
              <a:xfrm>
                <a:off x="4533900" y="2514600"/>
                <a:ext cx="0" cy="281940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7" idx="1"/>
                <a:endCxn id="17" idx="3"/>
              </p:cNvCxnSpPr>
              <p:nvPr/>
            </p:nvCxnSpPr>
            <p:spPr>
              <a:xfrm>
                <a:off x="2667000" y="3924300"/>
                <a:ext cx="3733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2434649" y="5486400"/>
              <a:ext cx="4198507" cy="309762"/>
            </a:xfrm>
            <a:prstGeom prst="rect">
              <a:avLst/>
            </a:prstGeom>
            <a:noFill/>
          </p:spPr>
          <p:txBody>
            <a:bodyPr wrap="none" rtlCol="0">
              <a:spAutoFit/>
            </a:bodyPr>
            <a:lstStyle/>
            <a:p>
              <a:pPr algn="ctr"/>
              <a:r>
                <a:rPr lang="en-US" dirty="0">
                  <a:solidFill>
                    <a:srgbClr val="1F497D"/>
                  </a:solidFill>
                </a:rPr>
                <a:t>NFIE-Services: </a:t>
              </a:r>
              <a:r>
                <a:rPr lang="en-US" dirty="0">
                  <a:solidFill>
                    <a:prstClr val="black"/>
                  </a:solidFill>
                </a:rPr>
                <a:t>Web services for flood information</a:t>
              </a:r>
            </a:p>
          </p:txBody>
        </p:sp>
        <p:sp>
          <p:nvSpPr>
            <p:cNvPr id="8" name="TextBox 7"/>
            <p:cNvSpPr txBox="1"/>
            <p:nvPr/>
          </p:nvSpPr>
          <p:spPr>
            <a:xfrm>
              <a:off x="2515931" y="2387042"/>
              <a:ext cx="1810150" cy="1006728"/>
            </a:xfrm>
            <a:prstGeom prst="rect">
              <a:avLst/>
            </a:prstGeom>
            <a:noFill/>
          </p:spPr>
          <p:txBody>
            <a:bodyPr wrap="square" rtlCol="0">
              <a:spAutoFit/>
            </a:bodyPr>
            <a:lstStyle/>
            <a:p>
              <a:pPr algn="ctr"/>
              <a:r>
                <a:rPr lang="en-US" dirty="0">
                  <a:solidFill>
                    <a:srgbClr val="1F497D"/>
                  </a:solidFill>
                </a:rPr>
                <a:t>NFIE-Geo: </a:t>
              </a:r>
              <a:r>
                <a:rPr lang="en-US" dirty="0">
                  <a:solidFill>
                    <a:prstClr val="black"/>
                  </a:solidFill>
                </a:rPr>
                <a:t>National geospatial framework for hydrology</a:t>
              </a:r>
            </a:p>
          </p:txBody>
        </p:sp>
        <p:sp>
          <p:nvSpPr>
            <p:cNvPr id="9" name="TextBox 8"/>
            <p:cNvSpPr txBox="1"/>
            <p:nvPr/>
          </p:nvSpPr>
          <p:spPr>
            <a:xfrm>
              <a:off x="2385291" y="4059201"/>
              <a:ext cx="1902691" cy="1006728"/>
            </a:xfrm>
            <a:prstGeom prst="rect">
              <a:avLst/>
            </a:prstGeom>
            <a:noFill/>
          </p:spPr>
          <p:txBody>
            <a:bodyPr wrap="square" rtlCol="0">
              <a:spAutoFit/>
            </a:bodyPr>
            <a:lstStyle/>
            <a:p>
              <a:pPr algn="ctr"/>
              <a:r>
                <a:rPr lang="en-US" dirty="0">
                  <a:solidFill>
                    <a:srgbClr val="1F497D"/>
                  </a:solidFill>
                </a:rPr>
                <a:t>NFIE-Hydro: </a:t>
              </a:r>
              <a:r>
                <a:rPr lang="en-US" dirty="0">
                  <a:solidFill>
                    <a:prstClr val="black"/>
                  </a:solidFill>
                </a:rPr>
                <a:t>National high spatial resolution hydrologic forecasting</a:t>
              </a:r>
            </a:p>
          </p:txBody>
        </p:sp>
        <p:sp>
          <p:nvSpPr>
            <p:cNvPr id="10" name="TextBox 9"/>
            <p:cNvSpPr txBox="1"/>
            <p:nvPr/>
          </p:nvSpPr>
          <p:spPr>
            <a:xfrm>
              <a:off x="4716252" y="4059201"/>
              <a:ext cx="1923695" cy="1239049"/>
            </a:xfrm>
            <a:prstGeom prst="rect">
              <a:avLst/>
            </a:prstGeom>
            <a:noFill/>
          </p:spPr>
          <p:txBody>
            <a:bodyPr wrap="square" rtlCol="0">
              <a:spAutoFit/>
            </a:bodyPr>
            <a:lstStyle/>
            <a:p>
              <a:pPr algn="ctr"/>
              <a:r>
                <a:rPr lang="en-US" dirty="0">
                  <a:solidFill>
                    <a:srgbClr val="1F497D"/>
                  </a:solidFill>
                </a:rPr>
                <a:t>NFIE-River: </a:t>
              </a:r>
              <a:endParaRPr lang="en-US" dirty="0" smtClean="0">
                <a:solidFill>
                  <a:srgbClr val="1F497D"/>
                </a:solidFill>
              </a:endParaRPr>
            </a:p>
            <a:p>
              <a:pPr algn="ctr"/>
              <a:r>
                <a:rPr lang="en-US" dirty="0" smtClean="0">
                  <a:solidFill>
                    <a:prstClr val="black"/>
                  </a:solidFill>
                </a:rPr>
                <a:t>River</a:t>
              </a:r>
              <a:r>
                <a:rPr lang="en-US" dirty="0" smtClean="0">
                  <a:solidFill>
                    <a:srgbClr val="1F497D"/>
                  </a:solidFill>
                </a:rPr>
                <a:t> </a:t>
              </a:r>
              <a:r>
                <a:rPr lang="en-US" dirty="0">
                  <a:solidFill>
                    <a:prstClr val="black"/>
                  </a:solidFill>
                </a:rPr>
                <a:t>channel information </a:t>
              </a:r>
              <a:r>
                <a:rPr lang="en-US" dirty="0" smtClean="0">
                  <a:solidFill>
                    <a:prstClr val="black"/>
                  </a:solidFill>
                </a:rPr>
                <a:t>&amp; real-time </a:t>
              </a:r>
              <a:r>
                <a:rPr lang="en-US" dirty="0">
                  <a:solidFill>
                    <a:prstClr val="black"/>
                  </a:solidFill>
                </a:rPr>
                <a:t>flood inundation mapping</a:t>
              </a:r>
            </a:p>
          </p:txBody>
        </p:sp>
        <p:sp>
          <p:nvSpPr>
            <p:cNvPr id="11" name="TextBox 10"/>
            <p:cNvSpPr txBox="1"/>
            <p:nvPr/>
          </p:nvSpPr>
          <p:spPr>
            <a:xfrm>
              <a:off x="4729464" y="2399069"/>
              <a:ext cx="1897272" cy="1006728"/>
            </a:xfrm>
            <a:prstGeom prst="rect">
              <a:avLst/>
            </a:prstGeom>
            <a:noFill/>
          </p:spPr>
          <p:txBody>
            <a:bodyPr wrap="square" rtlCol="0">
              <a:spAutoFit/>
            </a:bodyPr>
            <a:lstStyle/>
            <a:p>
              <a:pPr algn="ctr"/>
              <a:r>
                <a:rPr lang="en-US" dirty="0">
                  <a:solidFill>
                    <a:srgbClr val="1F497D"/>
                  </a:solidFill>
                </a:rPr>
                <a:t>NFIE-Response: </a:t>
              </a:r>
              <a:r>
                <a:rPr lang="en-US" dirty="0">
                  <a:solidFill>
                    <a:prstClr val="black"/>
                  </a:solidFill>
                </a:rPr>
                <a:t>Wide area planning for flood emergency response</a:t>
              </a:r>
            </a:p>
          </p:txBody>
        </p:sp>
        <p:sp>
          <p:nvSpPr>
            <p:cNvPr id="12" name="Right Arrow 11"/>
            <p:cNvSpPr/>
            <p:nvPr/>
          </p:nvSpPr>
          <p:spPr>
            <a:xfrm>
              <a:off x="4326082" y="2965828"/>
              <a:ext cx="381000" cy="1404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ight Arrow 12"/>
            <p:cNvSpPr/>
            <p:nvPr/>
          </p:nvSpPr>
          <p:spPr>
            <a:xfrm>
              <a:off x="4287982" y="4343400"/>
              <a:ext cx="381000" cy="1404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Down Arrow 13"/>
            <p:cNvSpPr/>
            <p:nvPr/>
          </p:nvSpPr>
          <p:spPr>
            <a:xfrm>
              <a:off x="3352800" y="3636221"/>
              <a:ext cx="113145" cy="3261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Down Arrow 14"/>
            <p:cNvSpPr/>
            <p:nvPr/>
          </p:nvSpPr>
          <p:spPr>
            <a:xfrm>
              <a:off x="5531427" y="3653240"/>
              <a:ext cx="113145" cy="326179"/>
            </a:xfrm>
            <a:prstGeom prst="downArrow">
              <a:avLst/>
            </a:prstGeom>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ight Arrow 15"/>
            <p:cNvSpPr/>
            <p:nvPr/>
          </p:nvSpPr>
          <p:spPr>
            <a:xfrm>
              <a:off x="4354945" y="3718392"/>
              <a:ext cx="381000" cy="140456"/>
            </a:xfrm>
            <a:prstGeom prst="rightArrow">
              <a:avLst/>
            </a:prstGeom>
            <a:scene3d>
              <a:camera prst="orthographicFront">
                <a:rot lat="0" lon="0" rev="27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0" name="Rectangle 19"/>
          <p:cNvSpPr/>
          <p:nvPr/>
        </p:nvSpPr>
        <p:spPr>
          <a:xfrm>
            <a:off x="4762893" y="1307188"/>
            <a:ext cx="3223959" cy="369332"/>
          </a:xfrm>
          <a:prstGeom prst="rect">
            <a:avLst/>
          </a:prstGeom>
        </p:spPr>
        <p:txBody>
          <a:bodyPr wrap="none">
            <a:spAutoFit/>
          </a:bodyPr>
          <a:lstStyle/>
          <a:p>
            <a:r>
              <a:rPr lang="en-US" dirty="0" smtClean="0">
                <a:solidFill>
                  <a:schemeClr val="accent4"/>
                </a:solidFill>
                <a:latin typeface="Arial" panose="020B0604020202020204" pitchFamily="34" charset="0"/>
                <a:cs typeface="Arial" panose="020B0604020202020204" pitchFamily="34" charset="0"/>
              </a:rPr>
              <a:t>NFIE Five Major Components</a:t>
            </a:r>
            <a:endParaRPr lang="en-US" dirty="0">
              <a:solidFill>
                <a:schemeClr val="accent4"/>
              </a:solidFill>
            </a:endParaRPr>
          </a:p>
        </p:txBody>
      </p:sp>
      <p:sp>
        <p:nvSpPr>
          <p:cNvPr id="21" name="Rectangle 20"/>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23" name="Rectangle 22"/>
          <p:cNvSpPr/>
          <p:nvPr/>
        </p:nvSpPr>
        <p:spPr>
          <a:xfrm>
            <a:off x="178005" y="1973873"/>
            <a:ext cx="3047999" cy="1754326"/>
          </a:xfrm>
          <a:prstGeom prst="rect">
            <a:avLst/>
          </a:prstGeom>
        </p:spPr>
        <p:txBody>
          <a:bodyPr wrap="square">
            <a:spAutoFit/>
          </a:bodyPr>
          <a:lstStyle/>
          <a:p>
            <a:pPr algn="l" fontAlgn="auto">
              <a:spcBef>
                <a:spcPts val="0"/>
              </a:spcBef>
              <a:spcAft>
                <a:spcPts val="0"/>
              </a:spcAft>
            </a:pPr>
            <a:r>
              <a:rPr lang="en-US" dirty="0" smtClean="0"/>
              <a:t>Designed </a:t>
            </a:r>
            <a:r>
              <a:rPr lang="en-US" dirty="0"/>
              <a:t>to demonstrate a transformational suite of science and services</a:t>
            </a:r>
          </a:p>
          <a:p>
            <a:pPr algn="l" fontAlgn="auto">
              <a:spcBef>
                <a:spcPts val="0"/>
              </a:spcBef>
              <a:spcAft>
                <a:spcPts val="0"/>
              </a:spcAft>
            </a:pPr>
            <a:r>
              <a:rPr lang="en-US" dirty="0"/>
              <a:t> for the next generation of national flood hydrology and emergency response</a:t>
            </a:r>
          </a:p>
        </p:txBody>
      </p:sp>
      <p:sp>
        <p:nvSpPr>
          <p:cNvPr id="3" name="Title 2"/>
          <p:cNvSpPr>
            <a:spLocks noGrp="1"/>
          </p:cNvSpPr>
          <p:nvPr>
            <p:ph type="title"/>
          </p:nvPr>
        </p:nvSpPr>
        <p:spPr/>
        <p:txBody>
          <a:bodyPr>
            <a:normAutofit fontScale="90000"/>
          </a:bodyPr>
          <a:lstStyle/>
          <a:p>
            <a:r>
              <a:rPr lang="en-US" dirty="0"/>
              <a:t>National Flood Interoperability </a:t>
            </a:r>
            <a:r>
              <a:rPr lang="en-US" dirty="0" smtClean="0"/>
              <a:t>Experiment</a:t>
            </a:r>
            <a:endParaRPr lang="en-US" dirty="0"/>
          </a:p>
        </p:txBody>
      </p:sp>
      <p:sp>
        <p:nvSpPr>
          <p:cNvPr id="24" name="Slide Number Placeholder 23"/>
          <p:cNvSpPr>
            <a:spLocks noGrp="1"/>
          </p:cNvSpPr>
          <p:nvPr>
            <p:ph type="sldNum" sz="quarter" idx="12"/>
          </p:nvPr>
        </p:nvSpPr>
        <p:spPr/>
        <p:txBody>
          <a:bodyPr/>
          <a:lstStyle/>
          <a:p>
            <a:fld id="{02E4544E-872D-47C4-B6EA-CDF45227CBFD}" type="slidenum">
              <a:rPr lang="en-US" smtClean="0"/>
              <a:pPr/>
              <a:t>29</a:t>
            </a:fld>
            <a:endParaRPr lang="en-US"/>
          </a:p>
        </p:txBody>
      </p:sp>
    </p:spTree>
    <p:extLst>
      <p:ext uri="{BB962C8B-B14F-4D97-AF65-F5344CB8AC3E}">
        <p14:creationId xmlns:p14="http://schemas.microsoft.com/office/powerpoint/2010/main" val="2353147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84930" y="5134962"/>
            <a:ext cx="1522467" cy="978729"/>
          </a:xfrm>
          <a:prstGeom prst="rect">
            <a:avLst/>
          </a:prstGeom>
        </p:spPr>
      </p:pic>
      <p:pic>
        <p:nvPicPr>
          <p:cNvPr id="3" name="Picture 2"/>
          <p:cNvPicPr>
            <a:picLocks noChangeAspect="1"/>
          </p:cNvPicPr>
          <p:nvPr/>
        </p:nvPicPr>
        <p:blipFill>
          <a:blip r:embed="rId4"/>
          <a:stretch>
            <a:fillRect/>
          </a:stretch>
        </p:blipFill>
        <p:spPr>
          <a:xfrm>
            <a:off x="705504" y="5139239"/>
            <a:ext cx="1575727" cy="1070544"/>
          </a:xfrm>
          <a:prstGeom prst="rect">
            <a:avLst/>
          </a:prstGeom>
        </p:spPr>
      </p:pic>
      <p:pic>
        <p:nvPicPr>
          <p:cNvPr id="5" name="Picture 2" descr="Imágenes integradas 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49338" y="4465572"/>
            <a:ext cx="3109102" cy="2067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5"/>
          <p:cNvGrpSpPr/>
          <p:nvPr/>
        </p:nvGrpSpPr>
        <p:grpSpPr>
          <a:xfrm>
            <a:off x="6052523" y="1981211"/>
            <a:ext cx="2798021" cy="2133600"/>
            <a:chOff x="263205" y="1215358"/>
            <a:chExt cx="2798021" cy="2133600"/>
          </a:xfrm>
        </p:grpSpPr>
        <p:pic>
          <p:nvPicPr>
            <p:cNvPr id="7" name="Picture 6" descr="RFCCHps_ts.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205" y="1393463"/>
              <a:ext cx="2798021" cy="1955495"/>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25055" y="1215358"/>
              <a:ext cx="699051" cy="699051"/>
            </a:xfrm>
            <a:prstGeom prst="rect">
              <a:avLst/>
            </a:prstGeom>
          </p:spPr>
        </p:pic>
      </p:grpSp>
      <p:pic>
        <p:nvPicPr>
          <p:cNvPr id="9" name="Picture 8"/>
          <p:cNvPicPr>
            <a:picLocks noChangeAspect="1"/>
          </p:cNvPicPr>
          <p:nvPr/>
        </p:nvPicPr>
        <p:blipFill>
          <a:blip r:embed="rId8"/>
          <a:stretch>
            <a:fillRect/>
          </a:stretch>
        </p:blipFill>
        <p:spPr>
          <a:xfrm>
            <a:off x="2514600" y="1799208"/>
            <a:ext cx="3026178" cy="1934592"/>
          </a:xfrm>
          <a:prstGeom prst="rect">
            <a:avLst/>
          </a:prstGeom>
        </p:spPr>
      </p:pic>
      <p:pic>
        <p:nvPicPr>
          <p:cNvPr id="10" name="Picture 9"/>
          <p:cNvPicPr>
            <a:picLocks noChangeAspect="1"/>
          </p:cNvPicPr>
          <p:nvPr/>
        </p:nvPicPr>
        <p:blipFill>
          <a:blip r:embed="rId9"/>
          <a:stretch>
            <a:fillRect/>
          </a:stretch>
        </p:blipFill>
        <p:spPr>
          <a:xfrm>
            <a:off x="3500340" y="1790521"/>
            <a:ext cx="1605060" cy="158011"/>
          </a:xfrm>
          <a:prstGeom prst="rect">
            <a:avLst/>
          </a:prstGeom>
        </p:spPr>
      </p:pic>
      <p:sp>
        <p:nvSpPr>
          <p:cNvPr id="11" name="TextBox 10"/>
          <p:cNvSpPr txBox="1"/>
          <p:nvPr/>
        </p:nvSpPr>
        <p:spPr>
          <a:xfrm>
            <a:off x="6475111" y="1701805"/>
            <a:ext cx="2403222" cy="369332"/>
          </a:xfrm>
          <a:prstGeom prst="rect">
            <a:avLst/>
          </a:prstGeom>
          <a:noFill/>
        </p:spPr>
        <p:txBody>
          <a:bodyPr wrap="none" rtlCol="0">
            <a:spAutoFit/>
          </a:bodyPr>
          <a:lstStyle/>
          <a:p>
            <a:r>
              <a:rPr lang="en-US" dirty="0">
                <a:solidFill>
                  <a:prstClr val="black"/>
                </a:solidFill>
              </a:rPr>
              <a:t>NWS River Forecasts</a:t>
            </a:r>
          </a:p>
        </p:txBody>
      </p:sp>
      <p:sp>
        <p:nvSpPr>
          <p:cNvPr id="12" name="TextBox 11"/>
          <p:cNvSpPr txBox="1"/>
          <p:nvPr/>
        </p:nvSpPr>
        <p:spPr>
          <a:xfrm>
            <a:off x="162826" y="1886471"/>
            <a:ext cx="2095445" cy="369332"/>
          </a:xfrm>
          <a:prstGeom prst="rect">
            <a:avLst/>
          </a:prstGeom>
          <a:noFill/>
        </p:spPr>
        <p:txBody>
          <a:bodyPr wrap="none" rtlCol="0">
            <a:spAutoFit/>
          </a:bodyPr>
          <a:lstStyle/>
          <a:p>
            <a:r>
              <a:rPr lang="en-US" dirty="0">
                <a:solidFill>
                  <a:prstClr val="black"/>
                </a:solidFill>
              </a:rPr>
              <a:t>WRF-Hydro Model</a:t>
            </a:r>
          </a:p>
        </p:txBody>
      </p:sp>
      <p:sp>
        <p:nvSpPr>
          <p:cNvPr id="13" name="Down Arrow 12"/>
          <p:cNvSpPr/>
          <p:nvPr/>
        </p:nvSpPr>
        <p:spPr>
          <a:xfrm>
            <a:off x="3907435" y="3810553"/>
            <a:ext cx="277798" cy="8376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TextBox 13"/>
          <p:cNvSpPr txBox="1"/>
          <p:nvPr/>
        </p:nvSpPr>
        <p:spPr>
          <a:xfrm>
            <a:off x="2327106" y="3927518"/>
            <a:ext cx="1689886" cy="523220"/>
          </a:xfrm>
          <a:prstGeom prst="rect">
            <a:avLst/>
          </a:prstGeom>
          <a:noFill/>
        </p:spPr>
        <p:txBody>
          <a:bodyPr wrap="none" rtlCol="0">
            <a:spAutoFit/>
          </a:bodyPr>
          <a:lstStyle/>
          <a:p>
            <a:pPr algn="ctr"/>
            <a:r>
              <a:rPr lang="en-US" sz="1400" dirty="0" err="1">
                <a:solidFill>
                  <a:prstClr val="black"/>
                </a:solidFill>
              </a:rPr>
              <a:t>NHDPlus</a:t>
            </a:r>
            <a:r>
              <a:rPr lang="en-US" sz="1400" dirty="0">
                <a:solidFill>
                  <a:prstClr val="black"/>
                </a:solidFill>
              </a:rPr>
              <a:t> to </a:t>
            </a:r>
          </a:p>
          <a:p>
            <a:pPr algn="ctr"/>
            <a:r>
              <a:rPr lang="en-US" sz="1400" dirty="0">
                <a:solidFill>
                  <a:prstClr val="black"/>
                </a:solidFill>
              </a:rPr>
              <a:t>RAPID Conversion</a:t>
            </a:r>
          </a:p>
        </p:txBody>
      </p:sp>
      <p:pic>
        <p:nvPicPr>
          <p:cNvPr id="15" name="Picture 14"/>
          <p:cNvPicPr>
            <a:picLocks noChangeAspect="1"/>
          </p:cNvPicPr>
          <p:nvPr/>
        </p:nvPicPr>
        <p:blipFill>
          <a:blip r:embed="rId10"/>
          <a:stretch>
            <a:fillRect/>
          </a:stretch>
        </p:blipFill>
        <p:spPr>
          <a:xfrm>
            <a:off x="189041" y="2731049"/>
            <a:ext cx="2101874" cy="1155162"/>
          </a:xfrm>
          <a:prstGeom prst="rect">
            <a:avLst/>
          </a:prstGeom>
          <a:ln w="3175">
            <a:solidFill>
              <a:schemeClr val="bg1">
                <a:lumMod val="65000"/>
              </a:schemeClr>
            </a:solidFill>
          </a:ln>
        </p:spPr>
      </p:pic>
      <p:sp>
        <p:nvSpPr>
          <p:cNvPr id="16" name="Bent Arrow 15"/>
          <p:cNvSpPr/>
          <p:nvPr/>
        </p:nvSpPr>
        <p:spPr>
          <a:xfrm flipV="1">
            <a:off x="1228066" y="4132387"/>
            <a:ext cx="812089" cy="66637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7" name="TextBox 16"/>
          <p:cNvSpPr txBox="1"/>
          <p:nvPr/>
        </p:nvSpPr>
        <p:spPr>
          <a:xfrm>
            <a:off x="370573" y="4764608"/>
            <a:ext cx="2254143" cy="307777"/>
          </a:xfrm>
          <a:prstGeom prst="rect">
            <a:avLst/>
          </a:prstGeom>
          <a:noFill/>
        </p:spPr>
        <p:txBody>
          <a:bodyPr wrap="none" rtlCol="0">
            <a:spAutoFit/>
          </a:bodyPr>
          <a:lstStyle/>
          <a:p>
            <a:r>
              <a:rPr lang="en-US" sz="1400" dirty="0">
                <a:solidFill>
                  <a:prstClr val="black"/>
                </a:solidFill>
              </a:rPr>
              <a:t>Grid to Catchment Linking</a:t>
            </a:r>
          </a:p>
        </p:txBody>
      </p:sp>
      <p:sp>
        <p:nvSpPr>
          <p:cNvPr id="18" name="Bent Arrow 17"/>
          <p:cNvSpPr/>
          <p:nvPr/>
        </p:nvSpPr>
        <p:spPr>
          <a:xfrm flipH="1" flipV="1">
            <a:off x="6914400" y="4049196"/>
            <a:ext cx="812089" cy="66637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19" name="TextBox 18"/>
          <p:cNvSpPr txBox="1"/>
          <p:nvPr/>
        </p:nvSpPr>
        <p:spPr>
          <a:xfrm>
            <a:off x="6052517" y="4764608"/>
            <a:ext cx="1587294" cy="307777"/>
          </a:xfrm>
          <a:prstGeom prst="rect">
            <a:avLst/>
          </a:prstGeom>
          <a:noFill/>
        </p:spPr>
        <p:txBody>
          <a:bodyPr wrap="none" rtlCol="0">
            <a:spAutoFit/>
          </a:bodyPr>
          <a:lstStyle/>
          <a:p>
            <a:r>
              <a:rPr lang="en-US" sz="1400" dirty="0">
                <a:solidFill>
                  <a:prstClr val="black"/>
                </a:solidFill>
              </a:rPr>
              <a:t>Forecast services</a:t>
            </a:r>
          </a:p>
        </p:txBody>
      </p:sp>
      <p:pic>
        <p:nvPicPr>
          <p:cNvPr id="20" name="Picture 19"/>
          <p:cNvPicPr>
            <a:picLocks noChangeAspect="1"/>
          </p:cNvPicPr>
          <p:nvPr/>
        </p:nvPicPr>
        <p:blipFill>
          <a:blip r:embed="rId4"/>
          <a:stretch>
            <a:fillRect/>
          </a:stretch>
        </p:blipFill>
        <p:spPr>
          <a:xfrm>
            <a:off x="4337895" y="3653856"/>
            <a:ext cx="1575727" cy="1070544"/>
          </a:xfrm>
          <a:prstGeom prst="rect">
            <a:avLst/>
          </a:prstGeom>
        </p:spPr>
      </p:pic>
      <p:grpSp>
        <p:nvGrpSpPr>
          <p:cNvPr id="21" name="Group 20"/>
          <p:cNvGrpSpPr/>
          <p:nvPr/>
        </p:nvGrpSpPr>
        <p:grpSpPr>
          <a:xfrm>
            <a:off x="7384201" y="5903541"/>
            <a:ext cx="1299371" cy="612484"/>
            <a:chOff x="875846" y="5548766"/>
            <a:chExt cx="1765704" cy="764948"/>
          </a:xfrm>
          <a:solidFill>
            <a:schemeClr val="bg1"/>
          </a:solidFill>
        </p:grpSpPr>
        <p:pic>
          <p:nvPicPr>
            <p:cNvPr id="22" name="Picture 21"/>
            <p:cNvPicPr>
              <a:picLocks noChangeAspect="1"/>
            </p:cNvPicPr>
            <p:nvPr/>
          </p:nvPicPr>
          <p:blipFill>
            <a:blip r:embed="rId11"/>
            <a:stretch>
              <a:fillRect/>
            </a:stretch>
          </p:blipFill>
          <p:spPr>
            <a:xfrm>
              <a:off x="875846" y="5548766"/>
              <a:ext cx="690319" cy="764948"/>
            </a:xfrm>
            <a:prstGeom prst="rect">
              <a:avLst/>
            </a:prstGeom>
            <a:grpFill/>
          </p:spPr>
        </p:pic>
        <p:sp>
          <p:nvSpPr>
            <p:cNvPr id="23" name="TextBox 4"/>
            <p:cNvSpPr txBox="1"/>
            <p:nvPr/>
          </p:nvSpPr>
          <p:spPr>
            <a:xfrm>
              <a:off x="1341194" y="5931240"/>
              <a:ext cx="1300356" cy="369332"/>
            </a:xfrm>
            <a:prstGeom prst="rect">
              <a:avLst/>
            </a:prstGeom>
            <a:grp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prstClr val="black"/>
                  </a:solidFill>
                </a:rPr>
                <a:t>Completed</a:t>
              </a:r>
              <a:endParaRPr lang="en-US" dirty="0">
                <a:solidFill>
                  <a:prstClr val="black"/>
                </a:solidFill>
              </a:endParaRPr>
            </a:p>
          </p:txBody>
        </p:sp>
        <p:sp>
          <p:nvSpPr>
            <p:cNvPr id="24" name="TextBox 5"/>
            <p:cNvSpPr txBox="1"/>
            <p:nvPr/>
          </p:nvSpPr>
          <p:spPr>
            <a:xfrm>
              <a:off x="1341194" y="5616631"/>
              <a:ext cx="1031051" cy="369332"/>
            </a:xfrm>
            <a:prstGeom prst="rect">
              <a:avLst/>
            </a:prstGeom>
            <a:grp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prstClr val="black"/>
                  </a:solidFill>
                </a:rPr>
                <a:t>Pending</a:t>
              </a:r>
              <a:endParaRPr lang="en-US" dirty="0">
                <a:solidFill>
                  <a:prstClr val="black"/>
                </a:solidFill>
              </a:endParaRPr>
            </a:p>
          </p:txBody>
        </p:sp>
      </p:grpSp>
      <p:pic>
        <p:nvPicPr>
          <p:cNvPr id="25" name="ncar-logo-sm.jpg" descr="/Volumes/Data/Projects/Modernizing_Flood_Response/links/ncar-logo-sm.jpg"/>
          <p:cNvPicPr>
            <a:picLocks noChangeAspect="1"/>
          </p:cNvPicPr>
          <p:nvPr/>
        </p:nvPicPr>
        <p:blipFill>
          <a:blip r:embed="rId12" r:link="rId13">
            <a:extLst>
              <a:ext uri="{28A0092B-C50C-407E-A947-70E740481C1C}">
                <a14:useLocalDpi xmlns:a14="http://schemas.microsoft.com/office/drawing/2010/main" val="0"/>
              </a:ext>
            </a:extLst>
          </a:blip>
          <a:stretch>
            <a:fillRect/>
          </a:stretch>
        </p:blipFill>
        <p:spPr>
          <a:xfrm>
            <a:off x="662473" y="2281312"/>
            <a:ext cx="926834" cy="291121"/>
          </a:xfrm>
          <a:prstGeom prst="rect">
            <a:avLst/>
          </a:prstGeom>
          <a:ln w="3175">
            <a:solidFill>
              <a:schemeClr val="bg1">
                <a:lumMod val="65000"/>
              </a:schemeClr>
            </a:solidFill>
          </a:ln>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14600" y="5960094"/>
            <a:ext cx="573182" cy="573182"/>
          </a:xfrm>
          <a:prstGeom prst="rect">
            <a:avLst/>
          </a:prstGeom>
        </p:spPr>
      </p:pic>
      <p:sp>
        <p:nvSpPr>
          <p:cNvPr id="27" name="TextBox 26"/>
          <p:cNvSpPr txBox="1"/>
          <p:nvPr/>
        </p:nvSpPr>
        <p:spPr>
          <a:xfrm>
            <a:off x="4336836" y="6163876"/>
            <a:ext cx="1402948" cy="369332"/>
          </a:xfrm>
          <a:prstGeom prst="rect">
            <a:avLst/>
          </a:prstGeom>
          <a:noFill/>
        </p:spPr>
        <p:txBody>
          <a:bodyPr wrap="none" rtlCol="0">
            <a:spAutoFit/>
          </a:bodyPr>
          <a:lstStyle/>
          <a:p>
            <a:r>
              <a:rPr lang="en-US" dirty="0">
                <a:solidFill>
                  <a:prstClr val="black"/>
                </a:solidFill>
              </a:rPr>
              <a:t>NFIE-Hydro</a:t>
            </a:r>
          </a:p>
        </p:txBody>
      </p:sp>
      <p:sp>
        <p:nvSpPr>
          <p:cNvPr id="28" name="TextBox 27"/>
          <p:cNvSpPr txBox="1"/>
          <p:nvPr/>
        </p:nvSpPr>
        <p:spPr>
          <a:xfrm>
            <a:off x="6659054" y="5042197"/>
            <a:ext cx="2246321" cy="646331"/>
          </a:xfrm>
          <a:prstGeom prst="rect">
            <a:avLst/>
          </a:prstGeom>
          <a:noFill/>
        </p:spPr>
        <p:txBody>
          <a:bodyPr wrap="none" rtlCol="0">
            <a:spAutoFit/>
          </a:bodyPr>
          <a:lstStyle/>
          <a:p>
            <a:pPr algn="ctr"/>
            <a:r>
              <a:rPr lang="en-US" dirty="0" err="1" smtClean="0"/>
              <a:t>Deltares</a:t>
            </a:r>
            <a:r>
              <a:rPr lang="en-US" dirty="0" smtClean="0"/>
              <a:t> and </a:t>
            </a:r>
          </a:p>
          <a:p>
            <a:pPr algn="ctr"/>
            <a:r>
              <a:rPr lang="en-US" dirty="0" smtClean="0"/>
              <a:t>University of Alabama</a:t>
            </a:r>
            <a:endParaRPr lang="en-US" dirty="0"/>
          </a:p>
        </p:txBody>
      </p:sp>
      <p:sp>
        <p:nvSpPr>
          <p:cNvPr id="29" name="TextBox 28"/>
          <p:cNvSpPr txBox="1"/>
          <p:nvPr/>
        </p:nvSpPr>
        <p:spPr>
          <a:xfrm>
            <a:off x="2133600" y="1411637"/>
            <a:ext cx="4384918" cy="369332"/>
          </a:xfrm>
          <a:prstGeom prst="rect">
            <a:avLst/>
          </a:prstGeom>
          <a:noFill/>
        </p:spPr>
        <p:txBody>
          <a:bodyPr wrap="none" rtlCol="0">
            <a:spAutoFit/>
          </a:bodyPr>
          <a:lstStyle/>
          <a:p>
            <a:r>
              <a:rPr lang="en-US" dirty="0" smtClean="0"/>
              <a:t>14-day historical period, 2.67 million reaches</a:t>
            </a:r>
            <a:endParaRPr lang="en-US" dirty="0"/>
          </a:p>
        </p:txBody>
      </p:sp>
      <p:sp>
        <p:nvSpPr>
          <p:cNvPr id="30" name="Rectangle 29"/>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31" name="Title 30"/>
          <p:cNvSpPr>
            <a:spLocks noGrp="1"/>
          </p:cNvSpPr>
          <p:nvPr>
            <p:ph type="title"/>
          </p:nvPr>
        </p:nvSpPr>
        <p:spPr/>
        <p:txBody>
          <a:bodyPr>
            <a:normAutofit fontScale="90000"/>
          </a:bodyPr>
          <a:lstStyle/>
          <a:p>
            <a:r>
              <a:rPr lang="en-US" dirty="0"/>
              <a:t>NFIE-Hydro: flow computation over CONUS </a:t>
            </a:r>
          </a:p>
        </p:txBody>
      </p:sp>
      <p:sp>
        <p:nvSpPr>
          <p:cNvPr id="33" name="Slide Number Placeholder 32"/>
          <p:cNvSpPr>
            <a:spLocks noGrp="1"/>
          </p:cNvSpPr>
          <p:nvPr>
            <p:ph type="sldNum" sz="quarter" idx="12"/>
          </p:nvPr>
        </p:nvSpPr>
        <p:spPr/>
        <p:txBody>
          <a:bodyPr/>
          <a:lstStyle/>
          <a:p>
            <a:fld id="{02E4544E-872D-47C4-B6EA-CDF45227CBFD}" type="slidenum">
              <a:rPr lang="en-US" smtClean="0"/>
              <a:pPr/>
              <a:t>30</a:t>
            </a:fld>
            <a:endParaRPr lang="en-US"/>
          </a:p>
        </p:txBody>
      </p:sp>
    </p:spTree>
    <p:extLst>
      <p:ext uri="{BB962C8B-B14F-4D97-AF65-F5344CB8AC3E}">
        <p14:creationId xmlns:p14="http://schemas.microsoft.com/office/powerpoint/2010/main" val="997642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2290135"/>
            <a:ext cx="6187041" cy="4263065"/>
          </a:xfrm>
          <a:prstGeom prst="rect">
            <a:avLst/>
          </a:prstGeom>
        </p:spPr>
      </p:pic>
      <p:sp>
        <p:nvSpPr>
          <p:cNvPr id="8" name="TextBox 7"/>
          <p:cNvSpPr txBox="1"/>
          <p:nvPr/>
        </p:nvSpPr>
        <p:spPr>
          <a:xfrm>
            <a:off x="1087669" y="5482387"/>
            <a:ext cx="1567188" cy="1015663"/>
          </a:xfrm>
          <a:prstGeom prst="rect">
            <a:avLst/>
          </a:prstGeom>
          <a:solidFill>
            <a:schemeClr val="bg1"/>
          </a:solidFill>
          <a:ln>
            <a:solidFill>
              <a:schemeClr val="tx1"/>
            </a:solidFill>
          </a:ln>
        </p:spPr>
        <p:txBody>
          <a:bodyPr wrap="square" rtlCol="0">
            <a:spAutoFit/>
          </a:bodyPr>
          <a:lstStyle/>
          <a:p>
            <a:pPr algn="l">
              <a:spcBef>
                <a:spcPts val="0"/>
              </a:spcBef>
            </a:pPr>
            <a:r>
              <a:rPr lang="en-US" sz="2000" b="0" dirty="0" smtClean="0">
                <a:solidFill>
                  <a:schemeClr val="tx1"/>
                </a:solidFill>
                <a:latin typeface="Calibri" panose="020F0502020204030204" pitchFamily="34" charset="0"/>
                <a:cs typeface="Calibri" panose="020F0502020204030204" pitchFamily="34" charset="0"/>
              </a:rPr>
              <a:t>Blue = Good</a:t>
            </a:r>
          </a:p>
          <a:p>
            <a:pPr algn="l">
              <a:spcBef>
                <a:spcPts val="0"/>
              </a:spcBef>
            </a:pPr>
            <a:r>
              <a:rPr lang="en-US" sz="2000" b="0" dirty="0" smtClean="0">
                <a:solidFill>
                  <a:schemeClr val="tx1"/>
                </a:solidFill>
                <a:latin typeface="Calibri" panose="020F0502020204030204" pitchFamily="34" charset="0"/>
                <a:cs typeface="Calibri" panose="020F0502020204030204" pitchFamily="34" charset="0"/>
              </a:rPr>
              <a:t>Orange = Fair</a:t>
            </a:r>
          </a:p>
          <a:p>
            <a:pPr algn="l">
              <a:spcBef>
                <a:spcPts val="0"/>
              </a:spcBef>
            </a:pPr>
            <a:r>
              <a:rPr lang="en-US" sz="2000" b="0" dirty="0" smtClean="0">
                <a:solidFill>
                  <a:schemeClr val="tx1"/>
                </a:solidFill>
                <a:latin typeface="Calibri" panose="020F0502020204030204" pitchFamily="34" charset="0"/>
                <a:cs typeface="Calibri" panose="020F0502020204030204" pitchFamily="34" charset="0"/>
              </a:rPr>
              <a:t>Red = Poor</a:t>
            </a:r>
            <a:endParaRPr lang="en-US" sz="2000" b="0" dirty="0">
              <a:solidFill>
                <a:schemeClr val="tx1"/>
              </a:solidFill>
              <a:latin typeface="Calibri" panose="020F0502020204030204" pitchFamily="34" charset="0"/>
              <a:cs typeface="Calibri" panose="020F0502020204030204" pitchFamily="34" charset="0"/>
            </a:endParaRPr>
          </a:p>
        </p:txBody>
      </p:sp>
      <p:grpSp>
        <p:nvGrpSpPr>
          <p:cNvPr id="10" name="Group 9"/>
          <p:cNvGrpSpPr>
            <a:grpSpLocks noChangeAspect="1"/>
          </p:cNvGrpSpPr>
          <p:nvPr/>
        </p:nvGrpSpPr>
        <p:grpSpPr>
          <a:xfrm rot="5400000" flipV="1">
            <a:off x="6356899" y="3549102"/>
            <a:ext cx="3212002" cy="1904999"/>
            <a:chOff x="4072208" y="4414497"/>
            <a:chExt cx="3872024" cy="2289634"/>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2208" y="4414497"/>
              <a:ext cx="3872024" cy="2289634"/>
            </a:xfrm>
            <a:prstGeom prst="rect">
              <a:avLst/>
            </a:prstGeom>
          </p:spPr>
        </p:pic>
        <p:sp>
          <p:nvSpPr>
            <p:cNvPr id="12" name="Oval 11"/>
            <p:cNvSpPr/>
            <p:nvPr/>
          </p:nvSpPr>
          <p:spPr>
            <a:xfrm rot="5400000">
              <a:off x="7572870" y="4883924"/>
              <a:ext cx="91440" cy="9144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 name="Straight Arrow Connector 12"/>
          <p:cNvCxnSpPr>
            <a:stCxn id="14" idx="7"/>
            <a:endCxn id="12" idx="3"/>
          </p:cNvCxnSpPr>
          <p:nvPr/>
        </p:nvCxnSpPr>
        <p:spPr>
          <a:xfrm>
            <a:off x="3354649" y="4269049"/>
            <a:ext cx="4057462" cy="154160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rot="5400000">
            <a:off x="3276600" y="4191000"/>
            <a:ext cx="91440" cy="9144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680905" y="6383923"/>
            <a:ext cx="2536272" cy="338554"/>
          </a:xfrm>
          <a:prstGeom prst="rect">
            <a:avLst/>
          </a:prstGeom>
        </p:spPr>
        <p:txBody>
          <a:bodyPr wrap="none">
            <a:spAutoFit/>
          </a:bodyPr>
          <a:lstStyle/>
          <a:p>
            <a:r>
              <a:rPr lang="en-US" sz="1600" dirty="0" smtClean="0"/>
              <a:t>(leibowitz.scott@epa.gov)</a:t>
            </a:r>
            <a:endParaRPr lang="en-US" sz="1600" dirty="0"/>
          </a:p>
        </p:txBody>
      </p:sp>
      <p:sp>
        <p:nvSpPr>
          <p:cNvPr id="2" name="Title 1"/>
          <p:cNvSpPr>
            <a:spLocks noGrp="1"/>
          </p:cNvSpPr>
          <p:nvPr>
            <p:ph type="title"/>
          </p:nvPr>
        </p:nvSpPr>
        <p:spPr/>
        <p:txBody>
          <a:bodyPr>
            <a:noAutofit/>
          </a:bodyPr>
          <a:lstStyle/>
          <a:p>
            <a:r>
              <a:rPr lang="en-US" sz="3200" dirty="0"/>
              <a:t>EPA National Aquatic Resource </a:t>
            </a:r>
            <a:r>
              <a:rPr lang="en-US" sz="3200" dirty="0" smtClean="0"/>
              <a:t>Surveys</a:t>
            </a:r>
            <a:br>
              <a:rPr lang="en-US" sz="3200" dirty="0" smtClean="0"/>
            </a:br>
            <a:r>
              <a:rPr lang="en-US" sz="2800" dirty="0" smtClean="0"/>
              <a:t>Stream Analysis</a:t>
            </a:r>
            <a:endParaRPr lang="en-US" sz="3200" dirty="0"/>
          </a:p>
        </p:txBody>
      </p:sp>
      <p:sp>
        <p:nvSpPr>
          <p:cNvPr id="4" name="Content Placeholder 3"/>
          <p:cNvSpPr>
            <a:spLocks noGrp="1"/>
          </p:cNvSpPr>
          <p:nvPr>
            <p:ph idx="1"/>
          </p:nvPr>
        </p:nvSpPr>
        <p:spPr>
          <a:xfrm>
            <a:off x="457200" y="1481328"/>
            <a:ext cx="8229600" cy="1109471"/>
          </a:xfrm>
        </p:spPr>
        <p:txBody>
          <a:bodyPr>
            <a:normAutofit fontScale="70000" lnSpcReduction="20000"/>
          </a:bodyPr>
          <a:lstStyle/>
          <a:p>
            <a:r>
              <a:rPr lang="en-US" dirty="0"/>
              <a:t>Develop model(s) to predict the probable biological condition of streams</a:t>
            </a:r>
          </a:p>
          <a:p>
            <a:r>
              <a:rPr lang="en-US" dirty="0"/>
              <a:t>Need predictors for each stream sample site shown on the map AND for all un-sampled streams within the continental U.S.</a:t>
            </a:r>
          </a:p>
          <a:p>
            <a:endParaRPr lang="en-US" dirty="0"/>
          </a:p>
        </p:txBody>
      </p:sp>
      <p:sp>
        <p:nvSpPr>
          <p:cNvPr id="9" name="Slide Number Placeholder 8"/>
          <p:cNvSpPr>
            <a:spLocks noGrp="1"/>
          </p:cNvSpPr>
          <p:nvPr>
            <p:ph type="sldNum" sz="quarter" idx="12"/>
          </p:nvPr>
        </p:nvSpPr>
        <p:spPr/>
        <p:txBody>
          <a:bodyPr/>
          <a:lstStyle/>
          <a:p>
            <a:fld id="{02E4544E-872D-47C4-B6EA-CDF45227CBFD}" type="slidenum">
              <a:rPr lang="en-US" smtClean="0"/>
              <a:pPr/>
              <a:t>31</a:t>
            </a:fld>
            <a:endParaRPr lang="en-US"/>
          </a:p>
        </p:txBody>
      </p:sp>
      <p:sp>
        <p:nvSpPr>
          <p:cNvPr id="15" name="Rectangle 14"/>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Tree>
    <p:extLst>
      <p:ext uri="{BB962C8B-B14F-4D97-AF65-F5344CB8AC3E}">
        <p14:creationId xmlns:p14="http://schemas.microsoft.com/office/powerpoint/2010/main" val="226894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Table 41"/>
          <p:cNvGraphicFramePr>
            <a:graphicFrameLocks noGrp="1"/>
          </p:cNvGraphicFramePr>
          <p:nvPr>
            <p:extLst>
              <p:ext uri="{D42A27DB-BD31-4B8C-83A1-F6EECF244321}">
                <p14:modId xmlns:p14="http://schemas.microsoft.com/office/powerpoint/2010/main" val="1526458413"/>
              </p:ext>
            </p:extLst>
          </p:nvPr>
        </p:nvGraphicFramePr>
        <p:xfrm>
          <a:off x="4530489" y="4541496"/>
          <a:ext cx="4364075" cy="1500341"/>
        </p:xfrm>
        <a:graphic>
          <a:graphicData uri="http://schemas.openxmlformats.org/drawingml/2006/table">
            <a:tbl>
              <a:tblPr/>
              <a:tblGrid>
                <a:gridCol w="604733"/>
                <a:gridCol w="820180"/>
                <a:gridCol w="808140"/>
                <a:gridCol w="606683"/>
                <a:gridCol w="683793"/>
                <a:gridCol w="840546"/>
              </a:tblGrid>
              <a:tr h="361950">
                <a:tc>
                  <a:txBody>
                    <a:bodyPr/>
                    <a:lstStyle/>
                    <a:p>
                      <a:pPr algn="ctr" fontAlgn="b"/>
                      <a:r>
                        <a:rPr lang="en-US" sz="1100" b="1" i="0" u="none" strike="noStrike" dirty="0" smtClean="0">
                          <a:solidFill>
                            <a:srgbClr val="000000"/>
                          </a:solidFill>
                          <a:latin typeface="Calibri"/>
                        </a:rPr>
                        <a:t>COMID</a:t>
                      </a:r>
                      <a:endParaRPr lang="en-US" sz="1100" b="1" i="0" u="none" strike="noStrike" dirty="0">
                        <a:solidFill>
                          <a:srgbClr val="000000"/>
                        </a:solidFill>
                        <a:latin typeface="Calibri"/>
                      </a:endParaRPr>
                    </a:p>
                  </a:txBody>
                  <a:tcPr marL="13607" marR="13607" marT="1360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err="1" smtClean="0">
                          <a:solidFill>
                            <a:srgbClr val="000000"/>
                          </a:solidFill>
                          <a:latin typeface="Calibri"/>
                        </a:rPr>
                        <a:t>CatchArea</a:t>
                      </a:r>
                      <a:endParaRPr lang="en-US" sz="1100" b="1" i="0" u="none" strike="noStrike" dirty="0">
                        <a:solidFill>
                          <a:srgbClr val="000000"/>
                        </a:solidFill>
                        <a:latin typeface="Calibri"/>
                      </a:endParaRPr>
                    </a:p>
                  </a:txBody>
                  <a:tcPr marL="13607" marR="13607" marT="1360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err="1" smtClean="0">
                          <a:solidFill>
                            <a:srgbClr val="000000"/>
                          </a:solidFill>
                          <a:latin typeface="Calibri"/>
                        </a:rPr>
                        <a:t>CatchResult</a:t>
                      </a:r>
                      <a:endParaRPr lang="en-US" sz="1100" b="1" i="0" u="none" strike="noStrike" dirty="0">
                        <a:solidFill>
                          <a:srgbClr val="000000"/>
                        </a:solidFill>
                        <a:latin typeface="Calibri"/>
                      </a:endParaRPr>
                    </a:p>
                  </a:txBody>
                  <a:tcPr marL="13607" marR="13607" marT="13607" marB="0" anchor="b">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err="1" smtClean="0">
                          <a:solidFill>
                            <a:srgbClr val="000000"/>
                          </a:solidFill>
                          <a:latin typeface="Calibri"/>
                        </a:rPr>
                        <a:t>UpArea</a:t>
                      </a:r>
                      <a:endParaRPr lang="en-US" sz="1100" b="1" i="0" u="none" strike="noStrike" dirty="0">
                        <a:solidFill>
                          <a:srgbClr val="000000"/>
                        </a:solidFill>
                        <a:latin typeface="Calibri"/>
                      </a:endParaRPr>
                    </a:p>
                  </a:txBody>
                  <a:tcPr marL="13607" marR="13607" marT="13607" marB="0" anchor="b">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err="1" smtClean="0">
                          <a:solidFill>
                            <a:srgbClr val="000000"/>
                          </a:solidFill>
                          <a:latin typeface="Calibri"/>
                        </a:rPr>
                        <a:t>UpResult</a:t>
                      </a:r>
                      <a:endParaRPr lang="en-US" sz="1100" b="1" i="0" u="none" strike="noStrike" dirty="0">
                        <a:solidFill>
                          <a:srgbClr val="000000"/>
                        </a:solidFill>
                        <a:latin typeface="Calibri"/>
                      </a:endParaRPr>
                    </a:p>
                  </a:txBody>
                  <a:tcPr marL="13607" marR="13607" marT="13607" marB="0" anchor="b">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100" b="1" i="0" u="none" strike="noStrike" baseline="0" dirty="0" smtClean="0">
                          <a:solidFill>
                            <a:srgbClr val="000000"/>
                          </a:solidFill>
                          <a:latin typeface="Calibri"/>
                        </a:rPr>
                        <a:t>Watershed Result</a:t>
                      </a:r>
                      <a:endParaRPr lang="en-US" sz="1100" b="1" i="0" u="none" strike="noStrike" dirty="0">
                        <a:solidFill>
                          <a:srgbClr val="000000"/>
                        </a:solidFill>
                        <a:latin typeface="Calibri"/>
                      </a:endParaRPr>
                    </a:p>
                  </a:txBody>
                  <a:tcPr marL="13607" marR="13607" marT="1360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779">
                <a:tc>
                  <a:txBody>
                    <a:bodyPr/>
                    <a:lstStyle/>
                    <a:p>
                      <a:pPr algn="ctr" fontAlgn="b"/>
                      <a:r>
                        <a:rPr lang="en-US" sz="1100" b="0" i="0" u="none" strike="noStrike" dirty="0">
                          <a:solidFill>
                            <a:srgbClr val="000000"/>
                          </a:solidFill>
                          <a:latin typeface="Calibri"/>
                        </a:rPr>
                        <a:t>1</a:t>
                      </a:r>
                    </a:p>
                  </a:txBody>
                  <a:tcPr marL="13607" marR="13607" marT="13607"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alpha val="67059"/>
                      </a:schemeClr>
                    </a:solidFill>
                  </a:tcPr>
                </a:tc>
                <a:tc>
                  <a:txBody>
                    <a:bodyPr/>
                    <a:lstStyle/>
                    <a:p>
                      <a:pPr algn="ctr" fontAlgn="b"/>
                      <a:r>
                        <a:rPr lang="en-US" sz="1100" b="0" i="0" u="none" strike="noStrike" dirty="0">
                          <a:solidFill>
                            <a:srgbClr val="000000"/>
                          </a:solidFill>
                          <a:latin typeface="Calibri"/>
                        </a:rPr>
                        <a:t>150</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0" i="0" u="none" strike="noStrike" dirty="0" smtClean="0">
                          <a:solidFill>
                            <a:srgbClr val="000000"/>
                          </a:solidFill>
                          <a:latin typeface="Calibri"/>
                        </a:rPr>
                        <a:t>0.50</a:t>
                      </a:r>
                      <a:endParaRPr lang="en-US" sz="1100" b="0"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0" i="0" u="none" strike="noStrike" dirty="0" smtClean="0">
                          <a:solidFill>
                            <a:srgbClr val="000000"/>
                          </a:solidFill>
                          <a:latin typeface="Calibri"/>
                        </a:rPr>
                        <a:t>269</a:t>
                      </a:r>
                      <a:endParaRPr lang="en-US" sz="1100" b="0" i="0" u="none" strike="noStrike" dirty="0">
                        <a:solidFill>
                          <a:srgbClr val="000000"/>
                        </a:solidFill>
                        <a:latin typeface="Calibri"/>
                      </a:endParaRPr>
                    </a:p>
                  </a:txBody>
                  <a:tcPr marL="13607" marR="13607" marT="13607" marB="0" anchor="ctr">
                    <a:lnL>
                      <a:noFill/>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0" i="0" u="none" strike="noStrike" dirty="0" smtClean="0">
                          <a:solidFill>
                            <a:srgbClr val="000000"/>
                          </a:solidFill>
                          <a:latin typeface="Calibri"/>
                        </a:rPr>
                        <a:t>0.43</a:t>
                      </a:r>
                      <a:endParaRPr lang="en-US" sz="1100" b="0"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smtClean="0">
                          <a:solidFill>
                            <a:srgbClr val="000000"/>
                          </a:solidFill>
                          <a:latin typeface="Calibri"/>
                        </a:rPr>
                        <a:t>0.46</a:t>
                      </a:r>
                      <a:endParaRPr lang="en-US" sz="1100" b="1"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187779">
                <a:tc>
                  <a:txBody>
                    <a:bodyPr/>
                    <a:lstStyle/>
                    <a:p>
                      <a:pPr algn="ctr" fontAlgn="b"/>
                      <a:r>
                        <a:rPr lang="en-US" sz="1100" b="0" i="0" u="none" strike="noStrike" dirty="0">
                          <a:solidFill>
                            <a:srgbClr val="000000"/>
                          </a:solidFill>
                          <a:latin typeface="Calibri"/>
                        </a:rPr>
                        <a:t>2</a:t>
                      </a:r>
                    </a:p>
                  </a:txBody>
                  <a:tcPr marL="13607" marR="13607" marT="13607"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alpha val="67059"/>
                      </a:schemeClr>
                    </a:solidFill>
                  </a:tcPr>
                </a:tc>
                <a:tc>
                  <a:txBody>
                    <a:bodyPr/>
                    <a:lstStyle/>
                    <a:p>
                      <a:pPr algn="ctr" fontAlgn="b"/>
                      <a:r>
                        <a:rPr lang="en-US" sz="1100" b="0" i="0" u="none" strike="noStrike" dirty="0">
                          <a:solidFill>
                            <a:srgbClr val="000000"/>
                          </a:solidFill>
                          <a:latin typeface="Calibri"/>
                        </a:rPr>
                        <a:t>122</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0" i="0" u="none" strike="noStrike" dirty="0" smtClean="0">
                          <a:solidFill>
                            <a:srgbClr val="000000"/>
                          </a:solidFill>
                          <a:latin typeface="Calibri"/>
                        </a:rPr>
                        <a:t>0.70</a:t>
                      </a:r>
                      <a:endParaRPr lang="en-US" sz="1100" b="0"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0" i="1" u="none" strike="noStrike" dirty="0" smtClean="0">
                          <a:solidFill>
                            <a:srgbClr val="000000"/>
                          </a:solidFill>
                          <a:latin typeface="Calibri"/>
                        </a:rPr>
                        <a:t>NA</a:t>
                      </a:r>
                      <a:endParaRPr lang="en-US" sz="1100" b="0" i="1" u="none" strike="noStrike" dirty="0">
                        <a:solidFill>
                          <a:srgbClr val="000000"/>
                        </a:solidFill>
                        <a:latin typeface="Calibri"/>
                      </a:endParaRPr>
                    </a:p>
                  </a:txBody>
                  <a:tcPr marL="13607" marR="13607" marT="13607" marB="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0" i="1" u="none" strike="noStrike" dirty="0" smtClean="0">
                          <a:solidFill>
                            <a:srgbClr val="000000"/>
                          </a:solidFill>
                          <a:latin typeface="Calibri"/>
                        </a:rPr>
                        <a:t>NA</a:t>
                      </a:r>
                      <a:endParaRPr lang="en-US" sz="1100" b="0" i="1"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smtClean="0">
                          <a:solidFill>
                            <a:srgbClr val="000000"/>
                          </a:solidFill>
                          <a:latin typeface="Calibri"/>
                        </a:rPr>
                        <a:t>0.70</a:t>
                      </a:r>
                      <a:endParaRPr lang="en-US" sz="1100" b="1"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199496">
                <a:tc>
                  <a:txBody>
                    <a:bodyPr/>
                    <a:lstStyle/>
                    <a:p>
                      <a:pPr algn="ctr" fontAlgn="b"/>
                      <a:r>
                        <a:rPr lang="en-US" sz="1100" b="0" i="0" u="none" strike="noStrike" dirty="0">
                          <a:solidFill>
                            <a:srgbClr val="000000"/>
                          </a:solidFill>
                          <a:latin typeface="Calibri"/>
                        </a:rPr>
                        <a:t>3</a:t>
                      </a:r>
                    </a:p>
                  </a:txBody>
                  <a:tcPr marL="13607" marR="13607" marT="13607"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alpha val="67059"/>
                      </a:schemeClr>
                    </a:solidFill>
                  </a:tcPr>
                </a:tc>
                <a:tc>
                  <a:txBody>
                    <a:bodyPr/>
                    <a:lstStyle/>
                    <a:p>
                      <a:pPr algn="ctr" fontAlgn="b"/>
                      <a:r>
                        <a:rPr lang="en-US" sz="1100" b="0" i="0" u="none" strike="noStrike" dirty="0">
                          <a:solidFill>
                            <a:srgbClr val="000000"/>
                          </a:solidFill>
                          <a:latin typeface="Calibri"/>
                        </a:rPr>
                        <a:t>147</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0" i="0" u="none" strike="noStrike" dirty="0" smtClean="0">
                          <a:solidFill>
                            <a:srgbClr val="000000"/>
                          </a:solidFill>
                          <a:latin typeface="Calibri"/>
                        </a:rPr>
                        <a:t>0.20</a:t>
                      </a:r>
                      <a:endParaRPr lang="en-US" sz="1100" b="0"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0" i="1" u="none" strike="noStrike" dirty="0" smtClean="0">
                          <a:solidFill>
                            <a:srgbClr val="000000"/>
                          </a:solidFill>
                          <a:latin typeface="Calibri"/>
                        </a:rPr>
                        <a:t>NA</a:t>
                      </a:r>
                      <a:endParaRPr lang="en-US" sz="1100" b="0" i="1" u="none" strike="noStrike" dirty="0">
                        <a:solidFill>
                          <a:srgbClr val="000000"/>
                        </a:solidFill>
                        <a:latin typeface="Calibri"/>
                      </a:endParaRPr>
                    </a:p>
                  </a:txBody>
                  <a:tcPr marL="13607" marR="13607" marT="13607" marB="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0" i="1" u="none" strike="noStrike" dirty="0" smtClean="0">
                          <a:solidFill>
                            <a:srgbClr val="000000"/>
                          </a:solidFill>
                          <a:latin typeface="Calibri"/>
                        </a:rPr>
                        <a:t>NA</a:t>
                      </a:r>
                      <a:endParaRPr lang="en-US" sz="1100" b="0" i="1"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smtClean="0">
                          <a:solidFill>
                            <a:srgbClr val="000000"/>
                          </a:solidFill>
                          <a:latin typeface="Calibri"/>
                        </a:rPr>
                        <a:t>0.20</a:t>
                      </a:r>
                      <a:endParaRPr lang="en-US" sz="1100" b="1"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187779">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alpha val="67059"/>
                      </a:scheme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smtClean="0">
                          <a:solidFill>
                            <a:srgbClr val="000000"/>
                          </a:solidFill>
                          <a:latin typeface="Calibri"/>
                        </a:rPr>
                        <a:t>.</a:t>
                      </a:r>
                      <a:endParaRPr lang="en-US" sz="1100" b="1"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187779">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alpha val="67059"/>
                      </a:scheme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EC1C6">
                        <a:alpha val="67059"/>
                      </a:srgb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smtClean="0">
                          <a:solidFill>
                            <a:srgbClr val="000000"/>
                          </a:solidFill>
                          <a:latin typeface="Calibri"/>
                        </a:rPr>
                        <a:t>.</a:t>
                      </a:r>
                      <a:endParaRPr lang="en-US" sz="1100" b="1"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r>
              <a:tr h="187779">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alpha val="67059"/>
                      </a:scheme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1C6">
                        <a:alpha val="67059"/>
                      </a:srgb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EC1C6">
                        <a:alpha val="67059"/>
                      </a:srgb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a:solidFill>
                            <a:srgbClr val="000000"/>
                          </a:solidFill>
                          <a:latin typeface="Calibri"/>
                        </a:rPr>
                        <a:t>.</a:t>
                      </a: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100" b="1" i="0" u="none" strike="noStrike" dirty="0" smtClean="0">
                          <a:solidFill>
                            <a:srgbClr val="000000"/>
                          </a:solidFill>
                          <a:latin typeface="Calibri"/>
                        </a:rPr>
                        <a:t>.</a:t>
                      </a:r>
                      <a:endParaRPr lang="en-US" sz="1100" b="1" i="0" u="none" strike="noStrike" dirty="0">
                        <a:solidFill>
                          <a:srgbClr val="000000"/>
                        </a:solidFill>
                        <a:latin typeface="Calibri"/>
                      </a:endParaRPr>
                    </a:p>
                  </a:txBody>
                  <a:tcPr marL="13607" marR="13607" marT="13607"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bl>
          </a:graphicData>
        </a:graphic>
      </p:graphicFrame>
      <p:cxnSp>
        <p:nvCxnSpPr>
          <p:cNvPr id="43" name="Straight Arrow Connector 42"/>
          <p:cNvCxnSpPr/>
          <p:nvPr/>
        </p:nvCxnSpPr>
        <p:spPr>
          <a:xfrm>
            <a:off x="6691450" y="2621741"/>
            <a:ext cx="1763486" cy="0"/>
          </a:xfrm>
          <a:prstGeom prst="straightConnector1">
            <a:avLst/>
          </a:prstGeom>
          <a:ln w="28575">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7571915" y="3604512"/>
            <a:ext cx="1828800" cy="0"/>
          </a:xfrm>
          <a:prstGeom prst="straightConnector1">
            <a:avLst/>
          </a:prstGeom>
          <a:ln w="28575">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45" name="Right Bracket 44"/>
          <p:cNvSpPr/>
          <p:nvPr/>
        </p:nvSpPr>
        <p:spPr>
          <a:xfrm rot="18214289">
            <a:off x="6704913" y="1435995"/>
            <a:ext cx="226833" cy="2811381"/>
          </a:xfrm>
          <a:prstGeom prst="righ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fontAlgn="auto">
              <a:spcBef>
                <a:spcPts val="0"/>
              </a:spcBef>
              <a:spcAft>
                <a:spcPts val="0"/>
              </a:spcAft>
            </a:pPr>
            <a:endParaRPr lang="en-US" sz="2571">
              <a:solidFill>
                <a:prstClr val="black"/>
              </a:solidFill>
            </a:endParaRPr>
          </a:p>
        </p:txBody>
      </p:sp>
      <p:sp>
        <p:nvSpPr>
          <p:cNvPr id="46" name="Rectangle 45"/>
          <p:cNvSpPr/>
          <p:nvPr/>
        </p:nvSpPr>
        <p:spPr>
          <a:xfrm>
            <a:off x="182862" y="2309226"/>
            <a:ext cx="3984954" cy="326089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571">
              <a:solidFill>
                <a:prstClr val="white"/>
              </a:solidFill>
            </a:endParaRPr>
          </a:p>
        </p:txBody>
      </p:sp>
      <p:sp>
        <p:nvSpPr>
          <p:cNvPr id="47" name="Rectangle 46"/>
          <p:cNvSpPr/>
          <p:nvPr/>
        </p:nvSpPr>
        <p:spPr>
          <a:xfrm>
            <a:off x="376657" y="2508692"/>
            <a:ext cx="3592286" cy="2861961"/>
          </a:xfrm>
          <a:prstGeom prst="rect">
            <a:avLst/>
          </a:prstGeom>
          <a:solidFill>
            <a:schemeClr val="bg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571">
              <a:solidFill>
                <a:prstClr val="white"/>
              </a:solidFill>
            </a:endParaRPr>
          </a:p>
        </p:txBody>
      </p:sp>
      <p:sp>
        <p:nvSpPr>
          <p:cNvPr id="48" name="Rectangle 47"/>
          <p:cNvSpPr/>
          <p:nvPr/>
        </p:nvSpPr>
        <p:spPr>
          <a:xfrm>
            <a:off x="347963" y="4324396"/>
            <a:ext cx="3592286" cy="1147622"/>
          </a:xfrm>
          <a:prstGeom prst="rect">
            <a:avLst/>
          </a:prstGeom>
        </p:spPr>
        <p:txBody>
          <a:bodyPr wrap="square">
            <a:spAutoFit/>
          </a:bodyPr>
          <a:lstStyle/>
          <a:p>
            <a:pPr fontAlgn="auto">
              <a:spcBef>
                <a:spcPts val="0"/>
              </a:spcBef>
              <a:spcAft>
                <a:spcPts val="0"/>
              </a:spcAft>
            </a:pPr>
            <a:r>
              <a:rPr lang="en-US" sz="2286" i="1" dirty="0">
                <a:solidFill>
                  <a:prstClr val="black"/>
                </a:solidFill>
                <a:latin typeface="Calibri" panose="020F0502020204030204"/>
                <a:cs typeface="+mn-cs"/>
              </a:rPr>
              <a:t>(Full-watershed area </a:t>
            </a:r>
            <a:r>
              <a:rPr lang="en-US" sz="2286" i="1" dirty="0" smtClean="0">
                <a:solidFill>
                  <a:prstClr val="black"/>
                </a:solidFill>
                <a:latin typeface="Calibri" panose="020F0502020204030204"/>
                <a:cs typeface="+mn-cs"/>
              </a:rPr>
              <a:t>and landscape raster </a:t>
            </a:r>
            <a:r>
              <a:rPr lang="en-US" sz="2286" i="1" dirty="0">
                <a:solidFill>
                  <a:prstClr val="black"/>
                </a:solidFill>
                <a:latin typeface="Calibri" panose="020F0502020204030204"/>
                <a:cs typeface="+mn-cs"/>
              </a:rPr>
              <a:t>average, %, or density)</a:t>
            </a:r>
          </a:p>
        </p:txBody>
      </p:sp>
      <p:sp>
        <p:nvSpPr>
          <p:cNvPr id="49" name="TextBox 48"/>
          <p:cNvSpPr txBox="1"/>
          <p:nvPr/>
        </p:nvSpPr>
        <p:spPr>
          <a:xfrm>
            <a:off x="376657" y="2523498"/>
            <a:ext cx="3592286" cy="1951816"/>
          </a:xfrm>
          <a:prstGeom prst="rect">
            <a:avLst/>
          </a:prstGeom>
          <a:noFill/>
        </p:spPr>
        <p:txBody>
          <a:bodyPr wrap="square" rtlCol="0">
            <a:spAutoFit/>
          </a:bodyPr>
          <a:lstStyle/>
          <a:p>
            <a:pPr fontAlgn="auto">
              <a:lnSpc>
                <a:spcPts val="2857"/>
              </a:lnSpc>
              <a:spcBef>
                <a:spcPts val="0"/>
              </a:spcBef>
              <a:spcAft>
                <a:spcPts val="0"/>
              </a:spcAft>
            </a:pPr>
            <a:r>
              <a:rPr lang="en-US" sz="2786" dirty="0">
                <a:solidFill>
                  <a:prstClr val="black"/>
                </a:solidFill>
                <a:latin typeface="Calibri" panose="020F0502020204030204"/>
                <a:cs typeface="+mn-cs"/>
              </a:rPr>
              <a:t>Area weight </a:t>
            </a:r>
            <a:r>
              <a:rPr lang="en-US" sz="2786" dirty="0" err="1" smtClean="0">
                <a:solidFill>
                  <a:prstClr val="black"/>
                </a:solidFill>
                <a:latin typeface="Calibri" panose="020F0502020204030204"/>
                <a:cs typeface="+mn-cs"/>
              </a:rPr>
              <a:t>NHD</a:t>
            </a:r>
            <a:r>
              <a:rPr lang="en-US" sz="2786" i="1" dirty="0" err="1" smtClean="0">
                <a:solidFill>
                  <a:prstClr val="black"/>
                </a:solidFill>
                <a:latin typeface="Calibri" panose="020F0502020204030204"/>
                <a:cs typeface="+mn-cs"/>
              </a:rPr>
              <a:t>Plus</a:t>
            </a:r>
            <a:r>
              <a:rPr lang="en-US" sz="2786" dirty="0" smtClean="0">
                <a:solidFill>
                  <a:prstClr val="black"/>
                </a:solidFill>
                <a:latin typeface="Calibri" panose="020F0502020204030204"/>
                <a:cs typeface="+mn-cs"/>
              </a:rPr>
              <a:t> </a:t>
            </a:r>
            <a:r>
              <a:rPr lang="en-US" sz="2786" dirty="0">
                <a:solidFill>
                  <a:prstClr val="black"/>
                </a:solidFill>
                <a:latin typeface="Calibri" panose="020F0502020204030204"/>
                <a:cs typeface="+mn-cs"/>
              </a:rPr>
              <a:t>catchments </a:t>
            </a:r>
            <a:r>
              <a:rPr lang="en-US" sz="2786" dirty="0" smtClean="0">
                <a:solidFill>
                  <a:prstClr val="black"/>
                </a:solidFill>
                <a:latin typeface="Calibri" panose="020F0502020204030204"/>
                <a:cs typeface="+mn-cs"/>
              </a:rPr>
              <a:t>and </a:t>
            </a:r>
            <a:r>
              <a:rPr lang="en-US" sz="2786" dirty="0">
                <a:solidFill>
                  <a:prstClr val="black"/>
                </a:solidFill>
                <a:latin typeface="Calibri" panose="020F0502020204030204"/>
                <a:cs typeface="+mn-cs"/>
              </a:rPr>
              <a:t>upstream watershed statistics to calculate full-watershed metrics</a:t>
            </a:r>
          </a:p>
        </p:txBody>
      </p:sp>
      <p:cxnSp>
        <p:nvCxnSpPr>
          <p:cNvPr id="50" name="Straight Arrow Connector 49"/>
          <p:cNvCxnSpPr/>
          <p:nvPr/>
        </p:nvCxnSpPr>
        <p:spPr>
          <a:xfrm rot="5400000">
            <a:off x="7257933" y="4388284"/>
            <a:ext cx="261257" cy="0"/>
          </a:xfrm>
          <a:prstGeom prst="straightConnector1">
            <a:avLst/>
          </a:prstGeom>
          <a:ln w="28575">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5059731" y="3800455"/>
            <a:ext cx="1436914" cy="0"/>
          </a:xfrm>
          <a:prstGeom prst="straightConnector1">
            <a:avLst/>
          </a:prstGeom>
          <a:ln w="28575">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53" name="Freeform 52"/>
          <p:cNvSpPr/>
          <p:nvPr/>
        </p:nvSpPr>
        <p:spPr>
          <a:xfrm>
            <a:off x="5325322" y="2309226"/>
            <a:ext cx="2322543" cy="2070290"/>
          </a:xfrm>
          <a:custGeom>
            <a:avLst/>
            <a:gdLst>
              <a:gd name="connsiteX0" fmla="*/ 135273 w 1793150"/>
              <a:gd name="connsiteY0" fmla="*/ 0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344823 w 1793150"/>
              <a:gd name="connsiteY87" fmla="*/ 66675 h 1609725"/>
              <a:gd name="connsiteX88" fmla="*/ 259098 w 1793150"/>
              <a:gd name="connsiteY88" fmla="*/ 28575 h 1609725"/>
              <a:gd name="connsiteX89" fmla="*/ 201948 w 1793150"/>
              <a:gd name="connsiteY89" fmla="*/ 9525 h 1609725"/>
              <a:gd name="connsiteX90" fmla="*/ 173373 w 1793150"/>
              <a:gd name="connsiteY90" fmla="*/ 0 h 1609725"/>
              <a:gd name="connsiteX91" fmla="*/ 135273 w 1793150"/>
              <a:gd name="connsiteY91" fmla="*/ 0 h 16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793150" h="1609725">
                <a:moveTo>
                  <a:pt x="135273" y="0"/>
                </a:moveTo>
                <a:lnTo>
                  <a:pt x="135273" y="0"/>
                </a:lnTo>
                <a:cubicBezTo>
                  <a:pt x="130865" y="11756"/>
                  <a:pt x="109851" y="85347"/>
                  <a:pt x="87648" y="104775"/>
                </a:cubicBezTo>
                <a:cubicBezTo>
                  <a:pt x="70418" y="119852"/>
                  <a:pt x="49548" y="130175"/>
                  <a:pt x="30498" y="142875"/>
                </a:cubicBezTo>
                <a:lnTo>
                  <a:pt x="1923" y="161925"/>
                </a:lnTo>
                <a:cubicBezTo>
                  <a:pt x="5098" y="177800"/>
                  <a:pt x="0" y="198102"/>
                  <a:pt x="11448" y="209550"/>
                </a:cubicBezTo>
                <a:cubicBezTo>
                  <a:pt x="25647" y="223749"/>
                  <a:pt x="51890" y="217461"/>
                  <a:pt x="68598" y="228600"/>
                </a:cubicBezTo>
                <a:lnTo>
                  <a:pt x="97173" y="247650"/>
                </a:lnTo>
                <a:cubicBezTo>
                  <a:pt x="150001" y="326892"/>
                  <a:pt x="71023" y="199196"/>
                  <a:pt x="125748" y="352425"/>
                </a:cubicBezTo>
                <a:cubicBezTo>
                  <a:pt x="153046" y="428858"/>
                  <a:pt x="149307" y="397542"/>
                  <a:pt x="192423" y="419100"/>
                </a:cubicBezTo>
                <a:cubicBezTo>
                  <a:pt x="202662" y="424220"/>
                  <a:pt x="212204" y="430821"/>
                  <a:pt x="220998" y="438150"/>
                </a:cubicBezTo>
                <a:cubicBezTo>
                  <a:pt x="314623" y="516171"/>
                  <a:pt x="193698" y="420375"/>
                  <a:pt x="268623" y="495300"/>
                </a:cubicBezTo>
                <a:cubicBezTo>
                  <a:pt x="276718" y="503395"/>
                  <a:pt x="287673" y="508000"/>
                  <a:pt x="297198" y="514350"/>
                </a:cubicBezTo>
                <a:cubicBezTo>
                  <a:pt x="339803" y="578257"/>
                  <a:pt x="289614" y="515644"/>
                  <a:pt x="344823" y="552450"/>
                </a:cubicBezTo>
                <a:cubicBezTo>
                  <a:pt x="356031" y="559922"/>
                  <a:pt x="363050" y="572401"/>
                  <a:pt x="373398" y="581025"/>
                </a:cubicBezTo>
                <a:cubicBezTo>
                  <a:pt x="382192" y="588354"/>
                  <a:pt x="392448" y="593725"/>
                  <a:pt x="401973" y="600075"/>
                </a:cubicBezTo>
                <a:cubicBezTo>
                  <a:pt x="408323" y="609600"/>
                  <a:pt x="415903" y="618411"/>
                  <a:pt x="421023" y="628650"/>
                </a:cubicBezTo>
                <a:cubicBezTo>
                  <a:pt x="460458" y="707520"/>
                  <a:pt x="395003" y="603908"/>
                  <a:pt x="449598" y="685800"/>
                </a:cubicBezTo>
                <a:cubicBezTo>
                  <a:pt x="446423" y="717550"/>
                  <a:pt x="444925" y="749513"/>
                  <a:pt x="440073" y="781050"/>
                </a:cubicBezTo>
                <a:cubicBezTo>
                  <a:pt x="434707" y="815928"/>
                  <a:pt x="417292" y="807859"/>
                  <a:pt x="440073" y="847725"/>
                </a:cubicBezTo>
                <a:cubicBezTo>
                  <a:pt x="446756" y="859421"/>
                  <a:pt x="460378" y="865667"/>
                  <a:pt x="468648" y="876300"/>
                </a:cubicBezTo>
                <a:cubicBezTo>
                  <a:pt x="482704" y="894372"/>
                  <a:pt x="506748" y="933450"/>
                  <a:pt x="506748" y="933450"/>
                </a:cubicBezTo>
                <a:cubicBezTo>
                  <a:pt x="509923" y="965200"/>
                  <a:pt x="511421" y="997163"/>
                  <a:pt x="516273" y="1028700"/>
                </a:cubicBezTo>
                <a:cubicBezTo>
                  <a:pt x="517800" y="1038623"/>
                  <a:pt x="519634" y="1049350"/>
                  <a:pt x="525798" y="1057275"/>
                </a:cubicBezTo>
                <a:cubicBezTo>
                  <a:pt x="542338" y="1078541"/>
                  <a:pt x="582948" y="1114425"/>
                  <a:pt x="582948" y="1114425"/>
                </a:cubicBezTo>
                <a:cubicBezTo>
                  <a:pt x="583422" y="1116797"/>
                  <a:pt x="594188" y="1180862"/>
                  <a:pt x="601998" y="1190625"/>
                </a:cubicBezTo>
                <a:cubicBezTo>
                  <a:pt x="615427" y="1207411"/>
                  <a:pt x="640324" y="1212925"/>
                  <a:pt x="659148" y="1219200"/>
                </a:cubicBezTo>
                <a:cubicBezTo>
                  <a:pt x="668673" y="1228725"/>
                  <a:pt x="677375" y="1239151"/>
                  <a:pt x="687723" y="1247775"/>
                </a:cubicBezTo>
                <a:cubicBezTo>
                  <a:pt x="696517" y="1255104"/>
                  <a:pt x="709147" y="1257886"/>
                  <a:pt x="716298" y="1266825"/>
                </a:cubicBezTo>
                <a:cubicBezTo>
                  <a:pt x="722570" y="1274665"/>
                  <a:pt x="721333" y="1286420"/>
                  <a:pt x="725823" y="1295400"/>
                </a:cubicBezTo>
                <a:cubicBezTo>
                  <a:pt x="730943" y="1305639"/>
                  <a:pt x="740224" y="1313514"/>
                  <a:pt x="744873" y="1323975"/>
                </a:cubicBezTo>
                <a:cubicBezTo>
                  <a:pt x="753028" y="1342325"/>
                  <a:pt x="757573" y="1362075"/>
                  <a:pt x="763923" y="1381125"/>
                </a:cubicBezTo>
                <a:cubicBezTo>
                  <a:pt x="767098" y="1390650"/>
                  <a:pt x="763923" y="1406525"/>
                  <a:pt x="773448" y="1409700"/>
                </a:cubicBezTo>
                <a:cubicBezTo>
                  <a:pt x="792498" y="1416050"/>
                  <a:pt x="810907" y="1424812"/>
                  <a:pt x="830598" y="1428750"/>
                </a:cubicBezTo>
                <a:cubicBezTo>
                  <a:pt x="888068" y="1440244"/>
                  <a:pt x="862864" y="1433155"/>
                  <a:pt x="906798" y="1447800"/>
                </a:cubicBezTo>
                <a:cubicBezTo>
                  <a:pt x="909973" y="1457325"/>
                  <a:pt x="909223" y="1469275"/>
                  <a:pt x="916323" y="1476375"/>
                </a:cubicBezTo>
                <a:cubicBezTo>
                  <a:pt x="976388" y="1536440"/>
                  <a:pt x="954138" y="1500045"/>
                  <a:pt x="1002048" y="1524000"/>
                </a:cubicBezTo>
                <a:cubicBezTo>
                  <a:pt x="1012287" y="1529120"/>
                  <a:pt x="1020384" y="1537930"/>
                  <a:pt x="1030623" y="1543050"/>
                </a:cubicBezTo>
                <a:cubicBezTo>
                  <a:pt x="1056937" y="1556207"/>
                  <a:pt x="1101940" y="1558909"/>
                  <a:pt x="1125873" y="1562100"/>
                </a:cubicBezTo>
                <a:lnTo>
                  <a:pt x="1202073" y="1571625"/>
                </a:lnTo>
                <a:cubicBezTo>
                  <a:pt x="1211598" y="1574800"/>
                  <a:pt x="1220994" y="1578392"/>
                  <a:pt x="1230648" y="1581150"/>
                </a:cubicBezTo>
                <a:cubicBezTo>
                  <a:pt x="1243235" y="1584746"/>
                  <a:pt x="1256209" y="1586913"/>
                  <a:pt x="1268748" y="1590675"/>
                </a:cubicBezTo>
                <a:cubicBezTo>
                  <a:pt x="1287982" y="1596445"/>
                  <a:pt x="1325898" y="1609725"/>
                  <a:pt x="1325898" y="1609725"/>
                </a:cubicBezTo>
                <a:cubicBezTo>
                  <a:pt x="1348123" y="1606550"/>
                  <a:pt x="1371728" y="1608538"/>
                  <a:pt x="1392573" y="1600200"/>
                </a:cubicBezTo>
                <a:cubicBezTo>
                  <a:pt x="1423987" y="1587635"/>
                  <a:pt x="1418143" y="1562348"/>
                  <a:pt x="1440198" y="1543050"/>
                </a:cubicBezTo>
                <a:cubicBezTo>
                  <a:pt x="1457428" y="1527973"/>
                  <a:pt x="1475628" y="1512190"/>
                  <a:pt x="1497348" y="1504950"/>
                </a:cubicBezTo>
                <a:cubicBezTo>
                  <a:pt x="1565861" y="1482112"/>
                  <a:pt x="1480302" y="1509820"/>
                  <a:pt x="1564023" y="1485900"/>
                </a:cubicBezTo>
                <a:cubicBezTo>
                  <a:pt x="1573677" y="1483142"/>
                  <a:pt x="1583073" y="1479550"/>
                  <a:pt x="1592598" y="1476375"/>
                </a:cubicBezTo>
                <a:cubicBezTo>
                  <a:pt x="1602123" y="1466850"/>
                  <a:pt x="1610540" y="1456070"/>
                  <a:pt x="1621173" y="1447800"/>
                </a:cubicBezTo>
                <a:cubicBezTo>
                  <a:pt x="1639245" y="1433744"/>
                  <a:pt x="1659273" y="1422400"/>
                  <a:pt x="1678323" y="1409700"/>
                </a:cubicBezTo>
                <a:cubicBezTo>
                  <a:pt x="1703723" y="1392767"/>
                  <a:pt x="1715728" y="1387462"/>
                  <a:pt x="1735473" y="1362075"/>
                </a:cubicBezTo>
                <a:cubicBezTo>
                  <a:pt x="1749529" y="1344003"/>
                  <a:pt x="1773573" y="1304925"/>
                  <a:pt x="1773573" y="1304925"/>
                </a:cubicBezTo>
                <a:cubicBezTo>
                  <a:pt x="1770398" y="1276350"/>
                  <a:pt x="1768775" y="1247560"/>
                  <a:pt x="1764048" y="1219200"/>
                </a:cubicBezTo>
                <a:cubicBezTo>
                  <a:pt x="1762397" y="1209296"/>
                  <a:pt x="1754523" y="1200665"/>
                  <a:pt x="1754523" y="1190625"/>
                </a:cubicBezTo>
                <a:cubicBezTo>
                  <a:pt x="1754523" y="1045583"/>
                  <a:pt x="1755945" y="1127785"/>
                  <a:pt x="1773573" y="1057275"/>
                </a:cubicBezTo>
                <a:lnTo>
                  <a:pt x="1792623" y="981075"/>
                </a:lnTo>
                <a:cubicBezTo>
                  <a:pt x="1776861" y="854982"/>
                  <a:pt x="1793150" y="944821"/>
                  <a:pt x="1773573" y="876300"/>
                </a:cubicBezTo>
                <a:cubicBezTo>
                  <a:pt x="1770672" y="866145"/>
                  <a:pt x="1761240" y="821716"/>
                  <a:pt x="1754523" y="809625"/>
                </a:cubicBezTo>
                <a:cubicBezTo>
                  <a:pt x="1743404" y="789611"/>
                  <a:pt x="1738143" y="759715"/>
                  <a:pt x="1716423" y="752475"/>
                </a:cubicBezTo>
                <a:cubicBezTo>
                  <a:pt x="1706898" y="749300"/>
                  <a:pt x="1696828" y="747440"/>
                  <a:pt x="1687848" y="742950"/>
                </a:cubicBezTo>
                <a:cubicBezTo>
                  <a:pt x="1664385" y="731219"/>
                  <a:pt x="1658323" y="716217"/>
                  <a:pt x="1630698" y="714375"/>
                </a:cubicBezTo>
                <a:cubicBezTo>
                  <a:pt x="1545104" y="708669"/>
                  <a:pt x="1459248" y="708025"/>
                  <a:pt x="1373523" y="704850"/>
                </a:cubicBezTo>
                <a:cubicBezTo>
                  <a:pt x="1354473" y="698500"/>
                  <a:pt x="1333081" y="696939"/>
                  <a:pt x="1316373" y="685800"/>
                </a:cubicBezTo>
                <a:cubicBezTo>
                  <a:pt x="1279444" y="661181"/>
                  <a:pt x="1298658" y="670370"/>
                  <a:pt x="1259223" y="657225"/>
                </a:cubicBezTo>
                <a:cubicBezTo>
                  <a:pt x="1249698" y="647700"/>
                  <a:pt x="1241856" y="636122"/>
                  <a:pt x="1230648" y="628650"/>
                </a:cubicBezTo>
                <a:cubicBezTo>
                  <a:pt x="1222294" y="623081"/>
                  <a:pt x="1209173" y="626225"/>
                  <a:pt x="1202073" y="619125"/>
                </a:cubicBezTo>
                <a:cubicBezTo>
                  <a:pt x="1144923" y="561975"/>
                  <a:pt x="1189373" y="569912"/>
                  <a:pt x="1135398" y="542925"/>
                </a:cubicBezTo>
                <a:cubicBezTo>
                  <a:pt x="1126418" y="538435"/>
                  <a:pt x="1116348" y="536575"/>
                  <a:pt x="1106823" y="533400"/>
                </a:cubicBezTo>
                <a:cubicBezTo>
                  <a:pt x="1045355" y="540230"/>
                  <a:pt x="1013195" y="551032"/>
                  <a:pt x="954423" y="533400"/>
                </a:cubicBezTo>
                <a:cubicBezTo>
                  <a:pt x="943458" y="530111"/>
                  <a:pt x="935373" y="520700"/>
                  <a:pt x="925848" y="514350"/>
                </a:cubicBezTo>
                <a:cubicBezTo>
                  <a:pt x="913148" y="495300"/>
                  <a:pt x="894988" y="478920"/>
                  <a:pt x="887748" y="457200"/>
                </a:cubicBezTo>
                <a:cubicBezTo>
                  <a:pt x="884573" y="447675"/>
                  <a:pt x="885323" y="435725"/>
                  <a:pt x="878223" y="428625"/>
                </a:cubicBezTo>
                <a:cubicBezTo>
                  <a:pt x="871123" y="421525"/>
                  <a:pt x="859173" y="422275"/>
                  <a:pt x="849648" y="419100"/>
                </a:cubicBezTo>
                <a:cubicBezTo>
                  <a:pt x="843298" y="409575"/>
                  <a:pt x="839537" y="397676"/>
                  <a:pt x="830598" y="390525"/>
                </a:cubicBezTo>
                <a:cubicBezTo>
                  <a:pt x="822758" y="384253"/>
                  <a:pt x="809123" y="388100"/>
                  <a:pt x="802023" y="381000"/>
                </a:cubicBezTo>
                <a:cubicBezTo>
                  <a:pt x="794923" y="373900"/>
                  <a:pt x="798770" y="360265"/>
                  <a:pt x="792498" y="352425"/>
                </a:cubicBezTo>
                <a:cubicBezTo>
                  <a:pt x="785347" y="343486"/>
                  <a:pt x="773448" y="339725"/>
                  <a:pt x="763923" y="333375"/>
                </a:cubicBezTo>
                <a:cubicBezTo>
                  <a:pt x="757573" y="323850"/>
                  <a:pt x="749993" y="315039"/>
                  <a:pt x="744873" y="304800"/>
                </a:cubicBezTo>
                <a:cubicBezTo>
                  <a:pt x="740383" y="295820"/>
                  <a:pt x="741620" y="284065"/>
                  <a:pt x="735348" y="276225"/>
                </a:cubicBezTo>
                <a:cubicBezTo>
                  <a:pt x="728197" y="267286"/>
                  <a:pt x="716298" y="263525"/>
                  <a:pt x="706773" y="257175"/>
                </a:cubicBezTo>
                <a:cubicBezTo>
                  <a:pt x="700423" y="247650"/>
                  <a:pt x="696662" y="235751"/>
                  <a:pt x="687723" y="228600"/>
                </a:cubicBezTo>
                <a:cubicBezTo>
                  <a:pt x="675336" y="218690"/>
                  <a:pt x="602671" y="209718"/>
                  <a:pt x="601998" y="209550"/>
                </a:cubicBezTo>
                <a:cubicBezTo>
                  <a:pt x="582517" y="204680"/>
                  <a:pt x="563898" y="196850"/>
                  <a:pt x="544848" y="190500"/>
                </a:cubicBezTo>
                <a:cubicBezTo>
                  <a:pt x="535323" y="187325"/>
                  <a:pt x="524627" y="186544"/>
                  <a:pt x="516273" y="180975"/>
                </a:cubicBezTo>
                <a:cubicBezTo>
                  <a:pt x="479344" y="156356"/>
                  <a:pt x="498558" y="165545"/>
                  <a:pt x="459123" y="152400"/>
                </a:cubicBezTo>
                <a:cubicBezTo>
                  <a:pt x="455948" y="142875"/>
                  <a:pt x="454088" y="132805"/>
                  <a:pt x="449598" y="123825"/>
                </a:cubicBezTo>
                <a:cubicBezTo>
                  <a:pt x="439438" y="103505"/>
                  <a:pt x="424833" y="83820"/>
                  <a:pt x="401973" y="76200"/>
                </a:cubicBezTo>
                <a:cubicBezTo>
                  <a:pt x="383651" y="70093"/>
                  <a:pt x="363559" y="71359"/>
                  <a:pt x="344823" y="66675"/>
                </a:cubicBezTo>
                <a:cubicBezTo>
                  <a:pt x="215181" y="34265"/>
                  <a:pt x="339516" y="64317"/>
                  <a:pt x="259098" y="28575"/>
                </a:cubicBezTo>
                <a:cubicBezTo>
                  <a:pt x="240748" y="20420"/>
                  <a:pt x="220998" y="15875"/>
                  <a:pt x="201948" y="9525"/>
                </a:cubicBezTo>
                <a:lnTo>
                  <a:pt x="173373" y="0"/>
                </a:lnTo>
                <a:lnTo>
                  <a:pt x="135273" y="0"/>
                </a:lnTo>
                <a:close/>
              </a:path>
            </a:pathLst>
          </a:custGeom>
          <a:solidFill>
            <a:srgbClr val="C8DBDE"/>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571">
              <a:solidFill>
                <a:prstClr val="white"/>
              </a:solidFill>
            </a:endParaRPr>
          </a:p>
        </p:txBody>
      </p:sp>
      <p:sp>
        <p:nvSpPr>
          <p:cNvPr id="54" name="Freeform 53"/>
          <p:cNvSpPr/>
          <p:nvPr/>
        </p:nvSpPr>
        <p:spPr>
          <a:xfrm>
            <a:off x="5981681" y="2995238"/>
            <a:ext cx="1666187" cy="1384277"/>
          </a:xfrm>
          <a:custGeom>
            <a:avLst/>
            <a:gdLst>
              <a:gd name="connsiteX0" fmla="*/ 135273 w 1793150"/>
              <a:gd name="connsiteY0" fmla="*/ 0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344823 w 1793150"/>
              <a:gd name="connsiteY87" fmla="*/ 66675 h 1609725"/>
              <a:gd name="connsiteX88" fmla="*/ 259098 w 1793150"/>
              <a:gd name="connsiteY88" fmla="*/ 28575 h 1609725"/>
              <a:gd name="connsiteX89" fmla="*/ 201948 w 1793150"/>
              <a:gd name="connsiteY89" fmla="*/ 9525 h 1609725"/>
              <a:gd name="connsiteX90" fmla="*/ 173373 w 1793150"/>
              <a:gd name="connsiteY90" fmla="*/ 0 h 1609725"/>
              <a:gd name="connsiteX91" fmla="*/ 135273 w 1793150"/>
              <a:gd name="connsiteY91" fmla="*/ 0 h 1609725"/>
              <a:gd name="connsiteX0" fmla="*/ 135273 w 1793150"/>
              <a:gd name="connsiteY0" fmla="*/ 0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344823 w 1793150"/>
              <a:gd name="connsiteY87" fmla="*/ 66675 h 1609725"/>
              <a:gd name="connsiteX88" fmla="*/ 201948 w 1793150"/>
              <a:gd name="connsiteY88" fmla="*/ 9525 h 1609725"/>
              <a:gd name="connsiteX89" fmla="*/ 173373 w 1793150"/>
              <a:gd name="connsiteY89" fmla="*/ 0 h 1609725"/>
              <a:gd name="connsiteX90" fmla="*/ 135273 w 1793150"/>
              <a:gd name="connsiteY90" fmla="*/ 0 h 1609725"/>
              <a:gd name="connsiteX0" fmla="*/ 135273 w 1793150"/>
              <a:gd name="connsiteY0" fmla="*/ 0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201948 w 1793150"/>
              <a:gd name="connsiteY87" fmla="*/ 9525 h 1609725"/>
              <a:gd name="connsiteX88" fmla="*/ 173373 w 1793150"/>
              <a:gd name="connsiteY88" fmla="*/ 0 h 1609725"/>
              <a:gd name="connsiteX89" fmla="*/ 135273 w 1793150"/>
              <a:gd name="connsiteY89" fmla="*/ 0 h 1609725"/>
              <a:gd name="connsiteX0" fmla="*/ 135273 w 1793150"/>
              <a:gd name="connsiteY0" fmla="*/ 0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201948 w 1793150"/>
              <a:gd name="connsiteY87" fmla="*/ 9525 h 1609725"/>
              <a:gd name="connsiteX88" fmla="*/ 135273 w 1793150"/>
              <a:gd name="connsiteY88" fmla="*/ 0 h 1609725"/>
              <a:gd name="connsiteX0" fmla="*/ 201948 w 1793150"/>
              <a:gd name="connsiteY0" fmla="*/ 9525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201948 w 1793150"/>
              <a:gd name="connsiteY87" fmla="*/ 9525 h 1609725"/>
              <a:gd name="connsiteX0" fmla="*/ 401973 w 1793150"/>
              <a:gd name="connsiteY0" fmla="*/ 80962 h 1614487"/>
              <a:gd name="connsiteX1" fmla="*/ 135273 w 1793150"/>
              <a:gd name="connsiteY1" fmla="*/ 4762 h 1614487"/>
              <a:gd name="connsiteX2" fmla="*/ 87648 w 1793150"/>
              <a:gd name="connsiteY2" fmla="*/ 109537 h 1614487"/>
              <a:gd name="connsiteX3" fmla="*/ 30498 w 1793150"/>
              <a:gd name="connsiteY3" fmla="*/ 147637 h 1614487"/>
              <a:gd name="connsiteX4" fmla="*/ 1923 w 1793150"/>
              <a:gd name="connsiteY4" fmla="*/ 166687 h 1614487"/>
              <a:gd name="connsiteX5" fmla="*/ 11448 w 1793150"/>
              <a:gd name="connsiteY5" fmla="*/ 214312 h 1614487"/>
              <a:gd name="connsiteX6" fmla="*/ 68598 w 1793150"/>
              <a:gd name="connsiteY6" fmla="*/ 233362 h 1614487"/>
              <a:gd name="connsiteX7" fmla="*/ 97173 w 1793150"/>
              <a:gd name="connsiteY7" fmla="*/ 252412 h 1614487"/>
              <a:gd name="connsiteX8" fmla="*/ 125748 w 1793150"/>
              <a:gd name="connsiteY8" fmla="*/ 357187 h 1614487"/>
              <a:gd name="connsiteX9" fmla="*/ 192423 w 1793150"/>
              <a:gd name="connsiteY9" fmla="*/ 423862 h 1614487"/>
              <a:gd name="connsiteX10" fmla="*/ 220998 w 1793150"/>
              <a:gd name="connsiteY10" fmla="*/ 442912 h 1614487"/>
              <a:gd name="connsiteX11" fmla="*/ 268623 w 1793150"/>
              <a:gd name="connsiteY11" fmla="*/ 500062 h 1614487"/>
              <a:gd name="connsiteX12" fmla="*/ 297198 w 1793150"/>
              <a:gd name="connsiteY12" fmla="*/ 519112 h 1614487"/>
              <a:gd name="connsiteX13" fmla="*/ 344823 w 1793150"/>
              <a:gd name="connsiteY13" fmla="*/ 557212 h 1614487"/>
              <a:gd name="connsiteX14" fmla="*/ 373398 w 1793150"/>
              <a:gd name="connsiteY14" fmla="*/ 585787 h 1614487"/>
              <a:gd name="connsiteX15" fmla="*/ 401973 w 1793150"/>
              <a:gd name="connsiteY15" fmla="*/ 604837 h 1614487"/>
              <a:gd name="connsiteX16" fmla="*/ 421023 w 1793150"/>
              <a:gd name="connsiteY16" fmla="*/ 633412 h 1614487"/>
              <a:gd name="connsiteX17" fmla="*/ 449598 w 1793150"/>
              <a:gd name="connsiteY17" fmla="*/ 690562 h 1614487"/>
              <a:gd name="connsiteX18" fmla="*/ 440073 w 1793150"/>
              <a:gd name="connsiteY18" fmla="*/ 785812 h 1614487"/>
              <a:gd name="connsiteX19" fmla="*/ 440073 w 1793150"/>
              <a:gd name="connsiteY19" fmla="*/ 852487 h 1614487"/>
              <a:gd name="connsiteX20" fmla="*/ 468648 w 1793150"/>
              <a:gd name="connsiteY20" fmla="*/ 881062 h 1614487"/>
              <a:gd name="connsiteX21" fmla="*/ 506748 w 1793150"/>
              <a:gd name="connsiteY21" fmla="*/ 938212 h 1614487"/>
              <a:gd name="connsiteX22" fmla="*/ 516273 w 1793150"/>
              <a:gd name="connsiteY22" fmla="*/ 1033462 h 1614487"/>
              <a:gd name="connsiteX23" fmla="*/ 525798 w 1793150"/>
              <a:gd name="connsiteY23" fmla="*/ 1062037 h 1614487"/>
              <a:gd name="connsiteX24" fmla="*/ 582948 w 1793150"/>
              <a:gd name="connsiteY24" fmla="*/ 1119187 h 1614487"/>
              <a:gd name="connsiteX25" fmla="*/ 601998 w 1793150"/>
              <a:gd name="connsiteY25" fmla="*/ 1195387 h 1614487"/>
              <a:gd name="connsiteX26" fmla="*/ 659148 w 1793150"/>
              <a:gd name="connsiteY26" fmla="*/ 1223962 h 1614487"/>
              <a:gd name="connsiteX27" fmla="*/ 687723 w 1793150"/>
              <a:gd name="connsiteY27" fmla="*/ 1252537 h 1614487"/>
              <a:gd name="connsiteX28" fmla="*/ 716298 w 1793150"/>
              <a:gd name="connsiteY28" fmla="*/ 1271587 h 1614487"/>
              <a:gd name="connsiteX29" fmla="*/ 725823 w 1793150"/>
              <a:gd name="connsiteY29" fmla="*/ 1300162 h 1614487"/>
              <a:gd name="connsiteX30" fmla="*/ 744873 w 1793150"/>
              <a:gd name="connsiteY30" fmla="*/ 1328737 h 1614487"/>
              <a:gd name="connsiteX31" fmla="*/ 763923 w 1793150"/>
              <a:gd name="connsiteY31" fmla="*/ 1385887 h 1614487"/>
              <a:gd name="connsiteX32" fmla="*/ 773448 w 1793150"/>
              <a:gd name="connsiteY32" fmla="*/ 1414462 h 1614487"/>
              <a:gd name="connsiteX33" fmla="*/ 830598 w 1793150"/>
              <a:gd name="connsiteY33" fmla="*/ 1433512 h 1614487"/>
              <a:gd name="connsiteX34" fmla="*/ 906798 w 1793150"/>
              <a:gd name="connsiteY34" fmla="*/ 1452562 h 1614487"/>
              <a:gd name="connsiteX35" fmla="*/ 916323 w 1793150"/>
              <a:gd name="connsiteY35" fmla="*/ 1481137 h 1614487"/>
              <a:gd name="connsiteX36" fmla="*/ 1002048 w 1793150"/>
              <a:gd name="connsiteY36" fmla="*/ 1528762 h 1614487"/>
              <a:gd name="connsiteX37" fmla="*/ 1030623 w 1793150"/>
              <a:gd name="connsiteY37" fmla="*/ 1547812 h 1614487"/>
              <a:gd name="connsiteX38" fmla="*/ 1125873 w 1793150"/>
              <a:gd name="connsiteY38" fmla="*/ 1566862 h 1614487"/>
              <a:gd name="connsiteX39" fmla="*/ 1202073 w 1793150"/>
              <a:gd name="connsiteY39" fmla="*/ 1576387 h 1614487"/>
              <a:gd name="connsiteX40" fmla="*/ 1230648 w 1793150"/>
              <a:gd name="connsiteY40" fmla="*/ 1585912 h 1614487"/>
              <a:gd name="connsiteX41" fmla="*/ 1268748 w 1793150"/>
              <a:gd name="connsiteY41" fmla="*/ 1595437 h 1614487"/>
              <a:gd name="connsiteX42" fmla="*/ 1325898 w 1793150"/>
              <a:gd name="connsiteY42" fmla="*/ 1614487 h 1614487"/>
              <a:gd name="connsiteX43" fmla="*/ 1392573 w 1793150"/>
              <a:gd name="connsiteY43" fmla="*/ 1604962 h 1614487"/>
              <a:gd name="connsiteX44" fmla="*/ 1440198 w 1793150"/>
              <a:gd name="connsiteY44" fmla="*/ 1547812 h 1614487"/>
              <a:gd name="connsiteX45" fmla="*/ 1497348 w 1793150"/>
              <a:gd name="connsiteY45" fmla="*/ 1509712 h 1614487"/>
              <a:gd name="connsiteX46" fmla="*/ 1564023 w 1793150"/>
              <a:gd name="connsiteY46" fmla="*/ 1490662 h 1614487"/>
              <a:gd name="connsiteX47" fmla="*/ 1592598 w 1793150"/>
              <a:gd name="connsiteY47" fmla="*/ 1481137 h 1614487"/>
              <a:gd name="connsiteX48" fmla="*/ 1621173 w 1793150"/>
              <a:gd name="connsiteY48" fmla="*/ 1452562 h 1614487"/>
              <a:gd name="connsiteX49" fmla="*/ 1678323 w 1793150"/>
              <a:gd name="connsiteY49" fmla="*/ 1414462 h 1614487"/>
              <a:gd name="connsiteX50" fmla="*/ 1735473 w 1793150"/>
              <a:gd name="connsiteY50" fmla="*/ 1366837 h 1614487"/>
              <a:gd name="connsiteX51" fmla="*/ 1773573 w 1793150"/>
              <a:gd name="connsiteY51" fmla="*/ 1309687 h 1614487"/>
              <a:gd name="connsiteX52" fmla="*/ 1764048 w 1793150"/>
              <a:gd name="connsiteY52" fmla="*/ 1223962 h 1614487"/>
              <a:gd name="connsiteX53" fmla="*/ 1754523 w 1793150"/>
              <a:gd name="connsiteY53" fmla="*/ 1195387 h 1614487"/>
              <a:gd name="connsiteX54" fmla="*/ 1773573 w 1793150"/>
              <a:gd name="connsiteY54" fmla="*/ 1062037 h 1614487"/>
              <a:gd name="connsiteX55" fmla="*/ 1792623 w 1793150"/>
              <a:gd name="connsiteY55" fmla="*/ 985837 h 1614487"/>
              <a:gd name="connsiteX56" fmla="*/ 1773573 w 1793150"/>
              <a:gd name="connsiteY56" fmla="*/ 881062 h 1614487"/>
              <a:gd name="connsiteX57" fmla="*/ 1754523 w 1793150"/>
              <a:gd name="connsiteY57" fmla="*/ 814387 h 1614487"/>
              <a:gd name="connsiteX58" fmla="*/ 1716423 w 1793150"/>
              <a:gd name="connsiteY58" fmla="*/ 757237 h 1614487"/>
              <a:gd name="connsiteX59" fmla="*/ 1687848 w 1793150"/>
              <a:gd name="connsiteY59" fmla="*/ 747712 h 1614487"/>
              <a:gd name="connsiteX60" fmla="*/ 1630698 w 1793150"/>
              <a:gd name="connsiteY60" fmla="*/ 719137 h 1614487"/>
              <a:gd name="connsiteX61" fmla="*/ 1373523 w 1793150"/>
              <a:gd name="connsiteY61" fmla="*/ 709612 h 1614487"/>
              <a:gd name="connsiteX62" fmla="*/ 1316373 w 1793150"/>
              <a:gd name="connsiteY62" fmla="*/ 690562 h 1614487"/>
              <a:gd name="connsiteX63" fmla="*/ 1259223 w 1793150"/>
              <a:gd name="connsiteY63" fmla="*/ 661987 h 1614487"/>
              <a:gd name="connsiteX64" fmla="*/ 1230648 w 1793150"/>
              <a:gd name="connsiteY64" fmla="*/ 633412 h 1614487"/>
              <a:gd name="connsiteX65" fmla="*/ 1202073 w 1793150"/>
              <a:gd name="connsiteY65" fmla="*/ 623887 h 1614487"/>
              <a:gd name="connsiteX66" fmla="*/ 1135398 w 1793150"/>
              <a:gd name="connsiteY66" fmla="*/ 547687 h 1614487"/>
              <a:gd name="connsiteX67" fmla="*/ 1106823 w 1793150"/>
              <a:gd name="connsiteY67" fmla="*/ 538162 h 1614487"/>
              <a:gd name="connsiteX68" fmla="*/ 954423 w 1793150"/>
              <a:gd name="connsiteY68" fmla="*/ 538162 h 1614487"/>
              <a:gd name="connsiteX69" fmla="*/ 925848 w 1793150"/>
              <a:gd name="connsiteY69" fmla="*/ 519112 h 1614487"/>
              <a:gd name="connsiteX70" fmla="*/ 887748 w 1793150"/>
              <a:gd name="connsiteY70" fmla="*/ 461962 h 1614487"/>
              <a:gd name="connsiteX71" fmla="*/ 878223 w 1793150"/>
              <a:gd name="connsiteY71" fmla="*/ 433387 h 1614487"/>
              <a:gd name="connsiteX72" fmla="*/ 849648 w 1793150"/>
              <a:gd name="connsiteY72" fmla="*/ 423862 h 1614487"/>
              <a:gd name="connsiteX73" fmla="*/ 830598 w 1793150"/>
              <a:gd name="connsiteY73" fmla="*/ 395287 h 1614487"/>
              <a:gd name="connsiteX74" fmla="*/ 802023 w 1793150"/>
              <a:gd name="connsiteY74" fmla="*/ 385762 h 1614487"/>
              <a:gd name="connsiteX75" fmla="*/ 792498 w 1793150"/>
              <a:gd name="connsiteY75" fmla="*/ 357187 h 1614487"/>
              <a:gd name="connsiteX76" fmla="*/ 763923 w 1793150"/>
              <a:gd name="connsiteY76" fmla="*/ 338137 h 1614487"/>
              <a:gd name="connsiteX77" fmla="*/ 744873 w 1793150"/>
              <a:gd name="connsiteY77" fmla="*/ 309562 h 1614487"/>
              <a:gd name="connsiteX78" fmla="*/ 735348 w 1793150"/>
              <a:gd name="connsiteY78" fmla="*/ 280987 h 1614487"/>
              <a:gd name="connsiteX79" fmla="*/ 706773 w 1793150"/>
              <a:gd name="connsiteY79" fmla="*/ 261937 h 1614487"/>
              <a:gd name="connsiteX80" fmla="*/ 687723 w 1793150"/>
              <a:gd name="connsiteY80" fmla="*/ 233362 h 1614487"/>
              <a:gd name="connsiteX81" fmla="*/ 601998 w 1793150"/>
              <a:gd name="connsiteY81" fmla="*/ 214312 h 1614487"/>
              <a:gd name="connsiteX82" fmla="*/ 544848 w 1793150"/>
              <a:gd name="connsiteY82" fmla="*/ 195262 h 1614487"/>
              <a:gd name="connsiteX83" fmla="*/ 516273 w 1793150"/>
              <a:gd name="connsiteY83" fmla="*/ 185737 h 1614487"/>
              <a:gd name="connsiteX84" fmla="*/ 459123 w 1793150"/>
              <a:gd name="connsiteY84" fmla="*/ 157162 h 1614487"/>
              <a:gd name="connsiteX85" fmla="*/ 449598 w 1793150"/>
              <a:gd name="connsiteY85" fmla="*/ 128587 h 1614487"/>
              <a:gd name="connsiteX86" fmla="*/ 401973 w 1793150"/>
              <a:gd name="connsiteY86" fmla="*/ 80962 h 1614487"/>
              <a:gd name="connsiteX0" fmla="*/ 401973 w 1793150"/>
              <a:gd name="connsiteY0" fmla="*/ 3175 h 1536700"/>
              <a:gd name="connsiteX1" fmla="*/ 87648 w 1793150"/>
              <a:gd name="connsiteY1" fmla="*/ 31750 h 1536700"/>
              <a:gd name="connsiteX2" fmla="*/ 30498 w 1793150"/>
              <a:gd name="connsiteY2" fmla="*/ 69850 h 1536700"/>
              <a:gd name="connsiteX3" fmla="*/ 1923 w 1793150"/>
              <a:gd name="connsiteY3" fmla="*/ 88900 h 1536700"/>
              <a:gd name="connsiteX4" fmla="*/ 11448 w 1793150"/>
              <a:gd name="connsiteY4" fmla="*/ 136525 h 1536700"/>
              <a:gd name="connsiteX5" fmla="*/ 68598 w 1793150"/>
              <a:gd name="connsiteY5" fmla="*/ 155575 h 1536700"/>
              <a:gd name="connsiteX6" fmla="*/ 97173 w 1793150"/>
              <a:gd name="connsiteY6" fmla="*/ 174625 h 1536700"/>
              <a:gd name="connsiteX7" fmla="*/ 125748 w 1793150"/>
              <a:gd name="connsiteY7" fmla="*/ 279400 h 1536700"/>
              <a:gd name="connsiteX8" fmla="*/ 192423 w 1793150"/>
              <a:gd name="connsiteY8" fmla="*/ 346075 h 1536700"/>
              <a:gd name="connsiteX9" fmla="*/ 220998 w 1793150"/>
              <a:gd name="connsiteY9" fmla="*/ 365125 h 1536700"/>
              <a:gd name="connsiteX10" fmla="*/ 268623 w 1793150"/>
              <a:gd name="connsiteY10" fmla="*/ 422275 h 1536700"/>
              <a:gd name="connsiteX11" fmla="*/ 297198 w 1793150"/>
              <a:gd name="connsiteY11" fmla="*/ 441325 h 1536700"/>
              <a:gd name="connsiteX12" fmla="*/ 344823 w 1793150"/>
              <a:gd name="connsiteY12" fmla="*/ 479425 h 1536700"/>
              <a:gd name="connsiteX13" fmla="*/ 373398 w 1793150"/>
              <a:gd name="connsiteY13" fmla="*/ 508000 h 1536700"/>
              <a:gd name="connsiteX14" fmla="*/ 401973 w 1793150"/>
              <a:gd name="connsiteY14" fmla="*/ 527050 h 1536700"/>
              <a:gd name="connsiteX15" fmla="*/ 421023 w 1793150"/>
              <a:gd name="connsiteY15" fmla="*/ 555625 h 1536700"/>
              <a:gd name="connsiteX16" fmla="*/ 449598 w 1793150"/>
              <a:gd name="connsiteY16" fmla="*/ 612775 h 1536700"/>
              <a:gd name="connsiteX17" fmla="*/ 440073 w 1793150"/>
              <a:gd name="connsiteY17" fmla="*/ 708025 h 1536700"/>
              <a:gd name="connsiteX18" fmla="*/ 440073 w 1793150"/>
              <a:gd name="connsiteY18" fmla="*/ 774700 h 1536700"/>
              <a:gd name="connsiteX19" fmla="*/ 468648 w 1793150"/>
              <a:gd name="connsiteY19" fmla="*/ 803275 h 1536700"/>
              <a:gd name="connsiteX20" fmla="*/ 506748 w 1793150"/>
              <a:gd name="connsiteY20" fmla="*/ 860425 h 1536700"/>
              <a:gd name="connsiteX21" fmla="*/ 516273 w 1793150"/>
              <a:gd name="connsiteY21" fmla="*/ 955675 h 1536700"/>
              <a:gd name="connsiteX22" fmla="*/ 525798 w 1793150"/>
              <a:gd name="connsiteY22" fmla="*/ 984250 h 1536700"/>
              <a:gd name="connsiteX23" fmla="*/ 582948 w 1793150"/>
              <a:gd name="connsiteY23" fmla="*/ 1041400 h 1536700"/>
              <a:gd name="connsiteX24" fmla="*/ 601998 w 1793150"/>
              <a:gd name="connsiteY24" fmla="*/ 1117600 h 1536700"/>
              <a:gd name="connsiteX25" fmla="*/ 659148 w 1793150"/>
              <a:gd name="connsiteY25" fmla="*/ 1146175 h 1536700"/>
              <a:gd name="connsiteX26" fmla="*/ 687723 w 1793150"/>
              <a:gd name="connsiteY26" fmla="*/ 1174750 h 1536700"/>
              <a:gd name="connsiteX27" fmla="*/ 716298 w 1793150"/>
              <a:gd name="connsiteY27" fmla="*/ 1193800 h 1536700"/>
              <a:gd name="connsiteX28" fmla="*/ 725823 w 1793150"/>
              <a:gd name="connsiteY28" fmla="*/ 1222375 h 1536700"/>
              <a:gd name="connsiteX29" fmla="*/ 744873 w 1793150"/>
              <a:gd name="connsiteY29" fmla="*/ 1250950 h 1536700"/>
              <a:gd name="connsiteX30" fmla="*/ 763923 w 1793150"/>
              <a:gd name="connsiteY30" fmla="*/ 1308100 h 1536700"/>
              <a:gd name="connsiteX31" fmla="*/ 773448 w 1793150"/>
              <a:gd name="connsiteY31" fmla="*/ 1336675 h 1536700"/>
              <a:gd name="connsiteX32" fmla="*/ 830598 w 1793150"/>
              <a:gd name="connsiteY32" fmla="*/ 1355725 h 1536700"/>
              <a:gd name="connsiteX33" fmla="*/ 906798 w 1793150"/>
              <a:gd name="connsiteY33" fmla="*/ 1374775 h 1536700"/>
              <a:gd name="connsiteX34" fmla="*/ 916323 w 1793150"/>
              <a:gd name="connsiteY34" fmla="*/ 1403350 h 1536700"/>
              <a:gd name="connsiteX35" fmla="*/ 1002048 w 1793150"/>
              <a:gd name="connsiteY35" fmla="*/ 1450975 h 1536700"/>
              <a:gd name="connsiteX36" fmla="*/ 1030623 w 1793150"/>
              <a:gd name="connsiteY36" fmla="*/ 1470025 h 1536700"/>
              <a:gd name="connsiteX37" fmla="*/ 1125873 w 1793150"/>
              <a:gd name="connsiteY37" fmla="*/ 1489075 h 1536700"/>
              <a:gd name="connsiteX38" fmla="*/ 1202073 w 1793150"/>
              <a:gd name="connsiteY38" fmla="*/ 1498600 h 1536700"/>
              <a:gd name="connsiteX39" fmla="*/ 1230648 w 1793150"/>
              <a:gd name="connsiteY39" fmla="*/ 1508125 h 1536700"/>
              <a:gd name="connsiteX40" fmla="*/ 1268748 w 1793150"/>
              <a:gd name="connsiteY40" fmla="*/ 1517650 h 1536700"/>
              <a:gd name="connsiteX41" fmla="*/ 1325898 w 1793150"/>
              <a:gd name="connsiteY41" fmla="*/ 1536700 h 1536700"/>
              <a:gd name="connsiteX42" fmla="*/ 1392573 w 1793150"/>
              <a:gd name="connsiteY42" fmla="*/ 1527175 h 1536700"/>
              <a:gd name="connsiteX43" fmla="*/ 1440198 w 1793150"/>
              <a:gd name="connsiteY43" fmla="*/ 1470025 h 1536700"/>
              <a:gd name="connsiteX44" fmla="*/ 1497348 w 1793150"/>
              <a:gd name="connsiteY44" fmla="*/ 1431925 h 1536700"/>
              <a:gd name="connsiteX45" fmla="*/ 1564023 w 1793150"/>
              <a:gd name="connsiteY45" fmla="*/ 1412875 h 1536700"/>
              <a:gd name="connsiteX46" fmla="*/ 1592598 w 1793150"/>
              <a:gd name="connsiteY46" fmla="*/ 1403350 h 1536700"/>
              <a:gd name="connsiteX47" fmla="*/ 1621173 w 1793150"/>
              <a:gd name="connsiteY47" fmla="*/ 1374775 h 1536700"/>
              <a:gd name="connsiteX48" fmla="*/ 1678323 w 1793150"/>
              <a:gd name="connsiteY48" fmla="*/ 1336675 h 1536700"/>
              <a:gd name="connsiteX49" fmla="*/ 1735473 w 1793150"/>
              <a:gd name="connsiteY49" fmla="*/ 1289050 h 1536700"/>
              <a:gd name="connsiteX50" fmla="*/ 1773573 w 1793150"/>
              <a:gd name="connsiteY50" fmla="*/ 1231900 h 1536700"/>
              <a:gd name="connsiteX51" fmla="*/ 1764048 w 1793150"/>
              <a:gd name="connsiteY51" fmla="*/ 1146175 h 1536700"/>
              <a:gd name="connsiteX52" fmla="*/ 1754523 w 1793150"/>
              <a:gd name="connsiteY52" fmla="*/ 1117600 h 1536700"/>
              <a:gd name="connsiteX53" fmla="*/ 1773573 w 1793150"/>
              <a:gd name="connsiteY53" fmla="*/ 984250 h 1536700"/>
              <a:gd name="connsiteX54" fmla="*/ 1792623 w 1793150"/>
              <a:gd name="connsiteY54" fmla="*/ 908050 h 1536700"/>
              <a:gd name="connsiteX55" fmla="*/ 1773573 w 1793150"/>
              <a:gd name="connsiteY55" fmla="*/ 803275 h 1536700"/>
              <a:gd name="connsiteX56" fmla="*/ 1754523 w 1793150"/>
              <a:gd name="connsiteY56" fmla="*/ 736600 h 1536700"/>
              <a:gd name="connsiteX57" fmla="*/ 1716423 w 1793150"/>
              <a:gd name="connsiteY57" fmla="*/ 679450 h 1536700"/>
              <a:gd name="connsiteX58" fmla="*/ 1687848 w 1793150"/>
              <a:gd name="connsiteY58" fmla="*/ 669925 h 1536700"/>
              <a:gd name="connsiteX59" fmla="*/ 1630698 w 1793150"/>
              <a:gd name="connsiteY59" fmla="*/ 641350 h 1536700"/>
              <a:gd name="connsiteX60" fmla="*/ 1373523 w 1793150"/>
              <a:gd name="connsiteY60" fmla="*/ 631825 h 1536700"/>
              <a:gd name="connsiteX61" fmla="*/ 1316373 w 1793150"/>
              <a:gd name="connsiteY61" fmla="*/ 612775 h 1536700"/>
              <a:gd name="connsiteX62" fmla="*/ 1259223 w 1793150"/>
              <a:gd name="connsiteY62" fmla="*/ 584200 h 1536700"/>
              <a:gd name="connsiteX63" fmla="*/ 1230648 w 1793150"/>
              <a:gd name="connsiteY63" fmla="*/ 555625 h 1536700"/>
              <a:gd name="connsiteX64" fmla="*/ 1202073 w 1793150"/>
              <a:gd name="connsiteY64" fmla="*/ 546100 h 1536700"/>
              <a:gd name="connsiteX65" fmla="*/ 1135398 w 1793150"/>
              <a:gd name="connsiteY65" fmla="*/ 469900 h 1536700"/>
              <a:gd name="connsiteX66" fmla="*/ 1106823 w 1793150"/>
              <a:gd name="connsiteY66" fmla="*/ 460375 h 1536700"/>
              <a:gd name="connsiteX67" fmla="*/ 954423 w 1793150"/>
              <a:gd name="connsiteY67" fmla="*/ 460375 h 1536700"/>
              <a:gd name="connsiteX68" fmla="*/ 925848 w 1793150"/>
              <a:gd name="connsiteY68" fmla="*/ 441325 h 1536700"/>
              <a:gd name="connsiteX69" fmla="*/ 887748 w 1793150"/>
              <a:gd name="connsiteY69" fmla="*/ 384175 h 1536700"/>
              <a:gd name="connsiteX70" fmla="*/ 878223 w 1793150"/>
              <a:gd name="connsiteY70" fmla="*/ 355600 h 1536700"/>
              <a:gd name="connsiteX71" fmla="*/ 849648 w 1793150"/>
              <a:gd name="connsiteY71" fmla="*/ 346075 h 1536700"/>
              <a:gd name="connsiteX72" fmla="*/ 830598 w 1793150"/>
              <a:gd name="connsiteY72" fmla="*/ 317500 h 1536700"/>
              <a:gd name="connsiteX73" fmla="*/ 802023 w 1793150"/>
              <a:gd name="connsiteY73" fmla="*/ 307975 h 1536700"/>
              <a:gd name="connsiteX74" fmla="*/ 792498 w 1793150"/>
              <a:gd name="connsiteY74" fmla="*/ 279400 h 1536700"/>
              <a:gd name="connsiteX75" fmla="*/ 763923 w 1793150"/>
              <a:gd name="connsiteY75" fmla="*/ 260350 h 1536700"/>
              <a:gd name="connsiteX76" fmla="*/ 744873 w 1793150"/>
              <a:gd name="connsiteY76" fmla="*/ 231775 h 1536700"/>
              <a:gd name="connsiteX77" fmla="*/ 735348 w 1793150"/>
              <a:gd name="connsiteY77" fmla="*/ 203200 h 1536700"/>
              <a:gd name="connsiteX78" fmla="*/ 706773 w 1793150"/>
              <a:gd name="connsiteY78" fmla="*/ 184150 h 1536700"/>
              <a:gd name="connsiteX79" fmla="*/ 687723 w 1793150"/>
              <a:gd name="connsiteY79" fmla="*/ 155575 h 1536700"/>
              <a:gd name="connsiteX80" fmla="*/ 601998 w 1793150"/>
              <a:gd name="connsiteY80" fmla="*/ 136525 h 1536700"/>
              <a:gd name="connsiteX81" fmla="*/ 544848 w 1793150"/>
              <a:gd name="connsiteY81" fmla="*/ 117475 h 1536700"/>
              <a:gd name="connsiteX82" fmla="*/ 516273 w 1793150"/>
              <a:gd name="connsiteY82" fmla="*/ 107950 h 1536700"/>
              <a:gd name="connsiteX83" fmla="*/ 459123 w 1793150"/>
              <a:gd name="connsiteY83" fmla="*/ 79375 h 1536700"/>
              <a:gd name="connsiteX84" fmla="*/ 449598 w 1793150"/>
              <a:gd name="connsiteY84" fmla="*/ 50800 h 1536700"/>
              <a:gd name="connsiteX85" fmla="*/ 401973 w 1793150"/>
              <a:gd name="connsiteY85" fmla="*/ 3175 h 1536700"/>
              <a:gd name="connsiteX0" fmla="*/ 401973 w 1793150"/>
              <a:gd name="connsiteY0" fmla="*/ 0 h 1533525"/>
              <a:gd name="connsiteX1" fmla="*/ 30498 w 1793150"/>
              <a:gd name="connsiteY1" fmla="*/ 66675 h 1533525"/>
              <a:gd name="connsiteX2" fmla="*/ 1923 w 1793150"/>
              <a:gd name="connsiteY2" fmla="*/ 85725 h 1533525"/>
              <a:gd name="connsiteX3" fmla="*/ 11448 w 1793150"/>
              <a:gd name="connsiteY3" fmla="*/ 133350 h 1533525"/>
              <a:gd name="connsiteX4" fmla="*/ 68598 w 1793150"/>
              <a:gd name="connsiteY4" fmla="*/ 152400 h 1533525"/>
              <a:gd name="connsiteX5" fmla="*/ 97173 w 1793150"/>
              <a:gd name="connsiteY5" fmla="*/ 171450 h 1533525"/>
              <a:gd name="connsiteX6" fmla="*/ 125748 w 1793150"/>
              <a:gd name="connsiteY6" fmla="*/ 276225 h 1533525"/>
              <a:gd name="connsiteX7" fmla="*/ 192423 w 1793150"/>
              <a:gd name="connsiteY7" fmla="*/ 342900 h 1533525"/>
              <a:gd name="connsiteX8" fmla="*/ 220998 w 1793150"/>
              <a:gd name="connsiteY8" fmla="*/ 361950 h 1533525"/>
              <a:gd name="connsiteX9" fmla="*/ 268623 w 1793150"/>
              <a:gd name="connsiteY9" fmla="*/ 419100 h 1533525"/>
              <a:gd name="connsiteX10" fmla="*/ 297198 w 1793150"/>
              <a:gd name="connsiteY10" fmla="*/ 438150 h 1533525"/>
              <a:gd name="connsiteX11" fmla="*/ 344823 w 1793150"/>
              <a:gd name="connsiteY11" fmla="*/ 476250 h 1533525"/>
              <a:gd name="connsiteX12" fmla="*/ 373398 w 1793150"/>
              <a:gd name="connsiteY12" fmla="*/ 504825 h 1533525"/>
              <a:gd name="connsiteX13" fmla="*/ 401973 w 1793150"/>
              <a:gd name="connsiteY13" fmla="*/ 523875 h 1533525"/>
              <a:gd name="connsiteX14" fmla="*/ 421023 w 1793150"/>
              <a:gd name="connsiteY14" fmla="*/ 552450 h 1533525"/>
              <a:gd name="connsiteX15" fmla="*/ 449598 w 1793150"/>
              <a:gd name="connsiteY15" fmla="*/ 609600 h 1533525"/>
              <a:gd name="connsiteX16" fmla="*/ 440073 w 1793150"/>
              <a:gd name="connsiteY16" fmla="*/ 704850 h 1533525"/>
              <a:gd name="connsiteX17" fmla="*/ 440073 w 1793150"/>
              <a:gd name="connsiteY17" fmla="*/ 771525 h 1533525"/>
              <a:gd name="connsiteX18" fmla="*/ 468648 w 1793150"/>
              <a:gd name="connsiteY18" fmla="*/ 800100 h 1533525"/>
              <a:gd name="connsiteX19" fmla="*/ 506748 w 1793150"/>
              <a:gd name="connsiteY19" fmla="*/ 857250 h 1533525"/>
              <a:gd name="connsiteX20" fmla="*/ 516273 w 1793150"/>
              <a:gd name="connsiteY20" fmla="*/ 952500 h 1533525"/>
              <a:gd name="connsiteX21" fmla="*/ 525798 w 1793150"/>
              <a:gd name="connsiteY21" fmla="*/ 981075 h 1533525"/>
              <a:gd name="connsiteX22" fmla="*/ 582948 w 1793150"/>
              <a:gd name="connsiteY22" fmla="*/ 1038225 h 1533525"/>
              <a:gd name="connsiteX23" fmla="*/ 601998 w 1793150"/>
              <a:gd name="connsiteY23" fmla="*/ 1114425 h 1533525"/>
              <a:gd name="connsiteX24" fmla="*/ 659148 w 1793150"/>
              <a:gd name="connsiteY24" fmla="*/ 1143000 h 1533525"/>
              <a:gd name="connsiteX25" fmla="*/ 687723 w 1793150"/>
              <a:gd name="connsiteY25" fmla="*/ 1171575 h 1533525"/>
              <a:gd name="connsiteX26" fmla="*/ 716298 w 1793150"/>
              <a:gd name="connsiteY26" fmla="*/ 1190625 h 1533525"/>
              <a:gd name="connsiteX27" fmla="*/ 725823 w 1793150"/>
              <a:gd name="connsiteY27" fmla="*/ 1219200 h 1533525"/>
              <a:gd name="connsiteX28" fmla="*/ 744873 w 1793150"/>
              <a:gd name="connsiteY28" fmla="*/ 1247775 h 1533525"/>
              <a:gd name="connsiteX29" fmla="*/ 763923 w 1793150"/>
              <a:gd name="connsiteY29" fmla="*/ 1304925 h 1533525"/>
              <a:gd name="connsiteX30" fmla="*/ 773448 w 1793150"/>
              <a:gd name="connsiteY30" fmla="*/ 1333500 h 1533525"/>
              <a:gd name="connsiteX31" fmla="*/ 830598 w 1793150"/>
              <a:gd name="connsiteY31" fmla="*/ 1352550 h 1533525"/>
              <a:gd name="connsiteX32" fmla="*/ 906798 w 1793150"/>
              <a:gd name="connsiteY32" fmla="*/ 1371600 h 1533525"/>
              <a:gd name="connsiteX33" fmla="*/ 916323 w 1793150"/>
              <a:gd name="connsiteY33" fmla="*/ 1400175 h 1533525"/>
              <a:gd name="connsiteX34" fmla="*/ 1002048 w 1793150"/>
              <a:gd name="connsiteY34" fmla="*/ 1447800 h 1533525"/>
              <a:gd name="connsiteX35" fmla="*/ 1030623 w 1793150"/>
              <a:gd name="connsiteY35" fmla="*/ 1466850 h 1533525"/>
              <a:gd name="connsiteX36" fmla="*/ 1125873 w 1793150"/>
              <a:gd name="connsiteY36" fmla="*/ 1485900 h 1533525"/>
              <a:gd name="connsiteX37" fmla="*/ 1202073 w 1793150"/>
              <a:gd name="connsiteY37" fmla="*/ 1495425 h 1533525"/>
              <a:gd name="connsiteX38" fmla="*/ 1230648 w 1793150"/>
              <a:gd name="connsiteY38" fmla="*/ 1504950 h 1533525"/>
              <a:gd name="connsiteX39" fmla="*/ 1268748 w 1793150"/>
              <a:gd name="connsiteY39" fmla="*/ 1514475 h 1533525"/>
              <a:gd name="connsiteX40" fmla="*/ 1325898 w 1793150"/>
              <a:gd name="connsiteY40" fmla="*/ 1533525 h 1533525"/>
              <a:gd name="connsiteX41" fmla="*/ 1392573 w 1793150"/>
              <a:gd name="connsiteY41" fmla="*/ 1524000 h 1533525"/>
              <a:gd name="connsiteX42" fmla="*/ 1440198 w 1793150"/>
              <a:gd name="connsiteY42" fmla="*/ 1466850 h 1533525"/>
              <a:gd name="connsiteX43" fmla="*/ 1497348 w 1793150"/>
              <a:gd name="connsiteY43" fmla="*/ 1428750 h 1533525"/>
              <a:gd name="connsiteX44" fmla="*/ 1564023 w 1793150"/>
              <a:gd name="connsiteY44" fmla="*/ 1409700 h 1533525"/>
              <a:gd name="connsiteX45" fmla="*/ 1592598 w 1793150"/>
              <a:gd name="connsiteY45" fmla="*/ 1400175 h 1533525"/>
              <a:gd name="connsiteX46" fmla="*/ 1621173 w 1793150"/>
              <a:gd name="connsiteY46" fmla="*/ 1371600 h 1533525"/>
              <a:gd name="connsiteX47" fmla="*/ 1678323 w 1793150"/>
              <a:gd name="connsiteY47" fmla="*/ 1333500 h 1533525"/>
              <a:gd name="connsiteX48" fmla="*/ 1735473 w 1793150"/>
              <a:gd name="connsiteY48" fmla="*/ 1285875 h 1533525"/>
              <a:gd name="connsiteX49" fmla="*/ 1773573 w 1793150"/>
              <a:gd name="connsiteY49" fmla="*/ 1228725 h 1533525"/>
              <a:gd name="connsiteX50" fmla="*/ 1764048 w 1793150"/>
              <a:gd name="connsiteY50" fmla="*/ 1143000 h 1533525"/>
              <a:gd name="connsiteX51" fmla="*/ 1754523 w 1793150"/>
              <a:gd name="connsiteY51" fmla="*/ 1114425 h 1533525"/>
              <a:gd name="connsiteX52" fmla="*/ 1773573 w 1793150"/>
              <a:gd name="connsiteY52" fmla="*/ 981075 h 1533525"/>
              <a:gd name="connsiteX53" fmla="*/ 1792623 w 1793150"/>
              <a:gd name="connsiteY53" fmla="*/ 904875 h 1533525"/>
              <a:gd name="connsiteX54" fmla="*/ 1773573 w 1793150"/>
              <a:gd name="connsiteY54" fmla="*/ 800100 h 1533525"/>
              <a:gd name="connsiteX55" fmla="*/ 1754523 w 1793150"/>
              <a:gd name="connsiteY55" fmla="*/ 733425 h 1533525"/>
              <a:gd name="connsiteX56" fmla="*/ 1716423 w 1793150"/>
              <a:gd name="connsiteY56" fmla="*/ 676275 h 1533525"/>
              <a:gd name="connsiteX57" fmla="*/ 1687848 w 1793150"/>
              <a:gd name="connsiteY57" fmla="*/ 666750 h 1533525"/>
              <a:gd name="connsiteX58" fmla="*/ 1630698 w 1793150"/>
              <a:gd name="connsiteY58" fmla="*/ 638175 h 1533525"/>
              <a:gd name="connsiteX59" fmla="*/ 1373523 w 1793150"/>
              <a:gd name="connsiteY59" fmla="*/ 628650 h 1533525"/>
              <a:gd name="connsiteX60" fmla="*/ 1316373 w 1793150"/>
              <a:gd name="connsiteY60" fmla="*/ 609600 h 1533525"/>
              <a:gd name="connsiteX61" fmla="*/ 1259223 w 1793150"/>
              <a:gd name="connsiteY61" fmla="*/ 581025 h 1533525"/>
              <a:gd name="connsiteX62" fmla="*/ 1230648 w 1793150"/>
              <a:gd name="connsiteY62" fmla="*/ 552450 h 1533525"/>
              <a:gd name="connsiteX63" fmla="*/ 1202073 w 1793150"/>
              <a:gd name="connsiteY63" fmla="*/ 542925 h 1533525"/>
              <a:gd name="connsiteX64" fmla="*/ 1135398 w 1793150"/>
              <a:gd name="connsiteY64" fmla="*/ 466725 h 1533525"/>
              <a:gd name="connsiteX65" fmla="*/ 1106823 w 1793150"/>
              <a:gd name="connsiteY65" fmla="*/ 457200 h 1533525"/>
              <a:gd name="connsiteX66" fmla="*/ 954423 w 1793150"/>
              <a:gd name="connsiteY66" fmla="*/ 457200 h 1533525"/>
              <a:gd name="connsiteX67" fmla="*/ 925848 w 1793150"/>
              <a:gd name="connsiteY67" fmla="*/ 438150 h 1533525"/>
              <a:gd name="connsiteX68" fmla="*/ 887748 w 1793150"/>
              <a:gd name="connsiteY68" fmla="*/ 381000 h 1533525"/>
              <a:gd name="connsiteX69" fmla="*/ 878223 w 1793150"/>
              <a:gd name="connsiteY69" fmla="*/ 352425 h 1533525"/>
              <a:gd name="connsiteX70" fmla="*/ 849648 w 1793150"/>
              <a:gd name="connsiteY70" fmla="*/ 342900 h 1533525"/>
              <a:gd name="connsiteX71" fmla="*/ 830598 w 1793150"/>
              <a:gd name="connsiteY71" fmla="*/ 314325 h 1533525"/>
              <a:gd name="connsiteX72" fmla="*/ 802023 w 1793150"/>
              <a:gd name="connsiteY72" fmla="*/ 304800 h 1533525"/>
              <a:gd name="connsiteX73" fmla="*/ 792498 w 1793150"/>
              <a:gd name="connsiteY73" fmla="*/ 276225 h 1533525"/>
              <a:gd name="connsiteX74" fmla="*/ 763923 w 1793150"/>
              <a:gd name="connsiteY74" fmla="*/ 257175 h 1533525"/>
              <a:gd name="connsiteX75" fmla="*/ 744873 w 1793150"/>
              <a:gd name="connsiteY75" fmla="*/ 228600 h 1533525"/>
              <a:gd name="connsiteX76" fmla="*/ 735348 w 1793150"/>
              <a:gd name="connsiteY76" fmla="*/ 200025 h 1533525"/>
              <a:gd name="connsiteX77" fmla="*/ 706773 w 1793150"/>
              <a:gd name="connsiteY77" fmla="*/ 180975 h 1533525"/>
              <a:gd name="connsiteX78" fmla="*/ 687723 w 1793150"/>
              <a:gd name="connsiteY78" fmla="*/ 152400 h 1533525"/>
              <a:gd name="connsiteX79" fmla="*/ 601998 w 1793150"/>
              <a:gd name="connsiteY79" fmla="*/ 133350 h 1533525"/>
              <a:gd name="connsiteX80" fmla="*/ 544848 w 1793150"/>
              <a:gd name="connsiteY80" fmla="*/ 114300 h 1533525"/>
              <a:gd name="connsiteX81" fmla="*/ 516273 w 1793150"/>
              <a:gd name="connsiteY81" fmla="*/ 104775 h 1533525"/>
              <a:gd name="connsiteX82" fmla="*/ 459123 w 1793150"/>
              <a:gd name="connsiteY82" fmla="*/ 76200 h 1533525"/>
              <a:gd name="connsiteX83" fmla="*/ 449598 w 1793150"/>
              <a:gd name="connsiteY83" fmla="*/ 47625 h 1533525"/>
              <a:gd name="connsiteX84" fmla="*/ 401973 w 1793150"/>
              <a:gd name="connsiteY84" fmla="*/ 0 h 1533525"/>
              <a:gd name="connsiteX0" fmla="*/ 390525 w 1781702"/>
              <a:gd name="connsiteY0" fmla="*/ 0 h 1533525"/>
              <a:gd name="connsiteX1" fmla="*/ 19050 w 1781702"/>
              <a:gd name="connsiteY1" fmla="*/ 66675 h 1533525"/>
              <a:gd name="connsiteX2" fmla="*/ 0 w 1781702"/>
              <a:gd name="connsiteY2" fmla="*/ 133350 h 1533525"/>
              <a:gd name="connsiteX3" fmla="*/ 57150 w 1781702"/>
              <a:gd name="connsiteY3" fmla="*/ 152400 h 1533525"/>
              <a:gd name="connsiteX4" fmla="*/ 85725 w 1781702"/>
              <a:gd name="connsiteY4" fmla="*/ 171450 h 1533525"/>
              <a:gd name="connsiteX5" fmla="*/ 114300 w 1781702"/>
              <a:gd name="connsiteY5" fmla="*/ 276225 h 1533525"/>
              <a:gd name="connsiteX6" fmla="*/ 180975 w 1781702"/>
              <a:gd name="connsiteY6" fmla="*/ 342900 h 1533525"/>
              <a:gd name="connsiteX7" fmla="*/ 209550 w 1781702"/>
              <a:gd name="connsiteY7" fmla="*/ 361950 h 1533525"/>
              <a:gd name="connsiteX8" fmla="*/ 257175 w 1781702"/>
              <a:gd name="connsiteY8" fmla="*/ 419100 h 1533525"/>
              <a:gd name="connsiteX9" fmla="*/ 285750 w 1781702"/>
              <a:gd name="connsiteY9" fmla="*/ 438150 h 1533525"/>
              <a:gd name="connsiteX10" fmla="*/ 333375 w 1781702"/>
              <a:gd name="connsiteY10" fmla="*/ 476250 h 1533525"/>
              <a:gd name="connsiteX11" fmla="*/ 361950 w 1781702"/>
              <a:gd name="connsiteY11" fmla="*/ 504825 h 1533525"/>
              <a:gd name="connsiteX12" fmla="*/ 390525 w 1781702"/>
              <a:gd name="connsiteY12" fmla="*/ 523875 h 1533525"/>
              <a:gd name="connsiteX13" fmla="*/ 409575 w 1781702"/>
              <a:gd name="connsiteY13" fmla="*/ 552450 h 1533525"/>
              <a:gd name="connsiteX14" fmla="*/ 438150 w 1781702"/>
              <a:gd name="connsiteY14" fmla="*/ 609600 h 1533525"/>
              <a:gd name="connsiteX15" fmla="*/ 428625 w 1781702"/>
              <a:gd name="connsiteY15" fmla="*/ 704850 h 1533525"/>
              <a:gd name="connsiteX16" fmla="*/ 428625 w 1781702"/>
              <a:gd name="connsiteY16" fmla="*/ 771525 h 1533525"/>
              <a:gd name="connsiteX17" fmla="*/ 457200 w 1781702"/>
              <a:gd name="connsiteY17" fmla="*/ 800100 h 1533525"/>
              <a:gd name="connsiteX18" fmla="*/ 495300 w 1781702"/>
              <a:gd name="connsiteY18" fmla="*/ 857250 h 1533525"/>
              <a:gd name="connsiteX19" fmla="*/ 504825 w 1781702"/>
              <a:gd name="connsiteY19" fmla="*/ 952500 h 1533525"/>
              <a:gd name="connsiteX20" fmla="*/ 514350 w 1781702"/>
              <a:gd name="connsiteY20" fmla="*/ 981075 h 1533525"/>
              <a:gd name="connsiteX21" fmla="*/ 571500 w 1781702"/>
              <a:gd name="connsiteY21" fmla="*/ 1038225 h 1533525"/>
              <a:gd name="connsiteX22" fmla="*/ 590550 w 1781702"/>
              <a:gd name="connsiteY22" fmla="*/ 1114425 h 1533525"/>
              <a:gd name="connsiteX23" fmla="*/ 647700 w 1781702"/>
              <a:gd name="connsiteY23" fmla="*/ 1143000 h 1533525"/>
              <a:gd name="connsiteX24" fmla="*/ 676275 w 1781702"/>
              <a:gd name="connsiteY24" fmla="*/ 1171575 h 1533525"/>
              <a:gd name="connsiteX25" fmla="*/ 704850 w 1781702"/>
              <a:gd name="connsiteY25" fmla="*/ 1190625 h 1533525"/>
              <a:gd name="connsiteX26" fmla="*/ 714375 w 1781702"/>
              <a:gd name="connsiteY26" fmla="*/ 1219200 h 1533525"/>
              <a:gd name="connsiteX27" fmla="*/ 733425 w 1781702"/>
              <a:gd name="connsiteY27" fmla="*/ 1247775 h 1533525"/>
              <a:gd name="connsiteX28" fmla="*/ 752475 w 1781702"/>
              <a:gd name="connsiteY28" fmla="*/ 1304925 h 1533525"/>
              <a:gd name="connsiteX29" fmla="*/ 762000 w 1781702"/>
              <a:gd name="connsiteY29" fmla="*/ 1333500 h 1533525"/>
              <a:gd name="connsiteX30" fmla="*/ 819150 w 1781702"/>
              <a:gd name="connsiteY30" fmla="*/ 1352550 h 1533525"/>
              <a:gd name="connsiteX31" fmla="*/ 895350 w 1781702"/>
              <a:gd name="connsiteY31" fmla="*/ 1371600 h 1533525"/>
              <a:gd name="connsiteX32" fmla="*/ 904875 w 1781702"/>
              <a:gd name="connsiteY32" fmla="*/ 1400175 h 1533525"/>
              <a:gd name="connsiteX33" fmla="*/ 990600 w 1781702"/>
              <a:gd name="connsiteY33" fmla="*/ 1447800 h 1533525"/>
              <a:gd name="connsiteX34" fmla="*/ 1019175 w 1781702"/>
              <a:gd name="connsiteY34" fmla="*/ 1466850 h 1533525"/>
              <a:gd name="connsiteX35" fmla="*/ 1114425 w 1781702"/>
              <a:gd name="connsiteY35" fmla="*/ 1485900 h 1533525"/>
              <a:gd name="connsiteX36" fmla="*/ 1190625 w 1781702"/>
              <a:gd name="connsiteY36" fmla="*/ 1495425 h 1533525"/>
              <a:gd name="connsiteX37" fmla="*/ 1219200 w 1781702"/>
              <a:gd name="connsiteY37" fmla="*/ 1504950 h 1533525"/>
              <a:gd name="connsiteX38" fmla="*/ 1257300 w 1781702"/>
              <a:gd name="connsiteY38" fmla="*/ 1514475 h 1533525"/>
              <a:gd name="connsiteX39" fmla="*/ 1314450 w 1781702"/>
              <a:gd name="connsiteY39" fmla="*/ 1533525 h 1533525"/>
              <a:gd name="connsiteX40" fmla="*/ 1381125 w 1781702"/>
              <a:gd name="connsiteY40" fmla="*/ 1524000 h 1533525"/>
              <a:gd name="connsiteX41" fmla="*/ 1428750 w 1781702"/>
              <a:gd name="connsiteY41" fmla="*/ 1466850 h 1533525"/>
              <a:gd name="connsiteX42" fmla="*/ 1485900 w 1781702"/>
              <a:gd name="connsiteY42" fmla="*/ 1428750 h 1533525"/>
              <a:gd name="connsiteX43" fmla="*/ 1552575 w 1781702"/>
              <a:gd name="connsiteY43" fmla="*/ 1409700 h 1533525"/>
              <a:gd name="connsiteX44" fmla="*/ 1581150 w 1781702"/>
              <a:gd name="connsiteY44" fmla="*/ 1400175 h 1533525"/>
              <a:gd name="connsiteX45" fmla="*/ 1609725 w 1781702"/>
              <a:gd name="connsiteY45" fmla="*/ 1371600 h 1533525"/>
              <a:gd name="connsiteX46" fmla="*/ 1666875 w 1781702"/>
              <a:gd name="connsiteY46" fmla="*/ 1333500 h 1533525"/>
              <a:gd name="connsiteX47" fmla="*/ 1724025 w 1781702"/>
              <a:gd name="connsiteY47" fmla="*/ 1285875 h 1533525"/>
              <a:gd name="connsiteX48" fmla="*/ 1762125 w 1781702"/>
              <a:gd name="connsiteY48" fmla="*/ 1228725 h 1533525"/>
              <a:gd name="connsiteX49" fmla="*/ 1752600 w 1781702"/>
              <a:gd name="connsiteY49" fmla="*/ 1143000 h 1533525"/>
              <a:gd name="connsiteX50" fmla="*/ 1743075 w 1781702"/>
              <a:gd name="connsiteY50" fmla="*/ 1114425 h 1533525"/>
              <a:gd name="connsiteX51" fmla="*/ 1762125 w 1781702"/>
              <a:gd name="connsiteY51" fmla="*/ 981075 h 1533525"/>
              <a:gd name="connsiteX52" fmla="*/ 1781175 w 1781702"/>
              <a:gd name="connsiteY52" fmla="*/ 904875 h 1533525"/>
              <a:gd name="connsiteX53" fmla="*/ 1762125 w 1781702"/>
              <a:gd name="connsiteY53" fmla="*/ 800100 h 1533525"/>
              <a:gd name="connsiteX54" fmla="*/ 1743075 w 1781702"/>
              <a:gd name="connsiteY54" fmla="*/ 733425 h 1533525"/>
              <a:gd name="connsiteX55" fmla="*/ 1704975 w 1781702"/>
              <a:gd name="connsiteY55" fmla="*/ 676275 h 1533525"/>
              <a:gd name="connsiteX56" fmla="*/ 1676400 w 1781702"/>
              <a:gd name="connsiteY56" fmla="*/ 666750 h 1533525"/>
              <a:gd name="connsiteX57" fmla="*/ 1619250 w 1781702"/>
              <a:gd name="connsiteY57" fmla="*/ 638175 h 1533525"/>
              <a:gd name="connsiteX58" fmla="*/ 1362075 w 1781702"/>
              <a:gd name="connsiteY58" fmla="*/ 628650 h 1533525"/>
              <a:gd name="connsiteX59" fmla="*/ 1304925 w 1781702"/>
              <a:gd name="connsiteY59" fmla="*/ 609600 h 1533525"/>
              <a:gd name="connsiteX60" fmla="*/ 1247775 w 1781702"/>
              <a:gd name="connsiteY60" fmla="*/ 581025 h 1533525"/>
              <a:gd name="connsiteX61" fmla="*/ 1219200 w 1781702"/>
              <a:gd name="connsiteY61" fmla="*/ 552450 h 1533525"/>
              <a:gd name="connsiteX62" fmla="*/ 1190625 w 1781702"/>
              <a:gd name="connsiteY62" fmla="*/ 542925 h 1533525"/>
              <a:gd name="connsiteX63" fmla="*/ 1123950 w 1781702"/>
              <a:gd name="connsiteY63" fmla="*/ 466725 h 1533525"/>
              <a:gd name="connsiteX64" fmla="*/ 1095375 w 1781702"/>
              <a:gd name="connsiteY64" fmla="*/ 457200 h 1533525"/>
              <a:gd name="connsiteX65" fmla="*/ 942975 w 1781702"/>
              <a:gd name="connsiteY65" fmla="*/ 457200 h 1533525"/>
              <a:gd name="connsiteX66" fmla="*/ 914400 w 1781702"/>
              <a:gd name="connsiteY66" fmla="*/ 438150 h 1533525"/>
              <a:gd name="connsiteX67" fmla="*/ 876300 w 1781702"/>
              <a:gd name="connsiteY67" fmla="*/ 381000 h 1533525"/>
              <a:gd name="connsiteX68" fmla="*/ 866775 w 1781702"/>
              <a:gd name="connsiteY68" fmla="*/ 352425 h 1533525"/>
              <a:gd name="connsiteX69" fmla="*/ 838200 w 1781702"/>
              <a:gd name="connsiteY69" fmla="*/ 342900 h 1533525"/>
              <a:gd name="connsiteX70" fmla="*/ 819150 w 1781702"/>
              <a:gd name="connsiteY70" fmla="*/ 314325 h 1533525"/>
              <a:gd name="connsiteX71" fmla="*/ 790575 w 1781702"/>
              <a:gd name="connsiteY71" fmla="*/ 304800 h 1533525"/>
              <a:gd name="connsiteX72" fmla="*/ 781050 w 1781702"/>
              <a:gd name="connsiteY72" fmla="*/ 276225 h 1533525"/>
              <a:gd name="connsiteX73" fmla="*/ 752475 w 1781702"/>
              <a:gd name="connsiteY73" fmla="*/ 257175 h 1533525"/>
              <a:gd name="connsiteX74" fmla="*/ 733425 w 1781702"/>
              <a:gd name="connsiteY74" fmla="*/ 228600 h 1533525"/>
              <a:gd name="connsiteX75" fmla="*/ 723900 w 1781702"/>
              <a:gd name="connsiteY75" fmla="*/ 200025 h 1533525"/>
              <a:gd name="connsiteX76" fmla="*/ 695325 w 1781702"/>
              <a:gd name="connsiteY76" fmla="*/ 180975 h 1533525"/>
              <a:gd name="connsiteX77" fmla="*/ 676275 w 1781702"/>
              <a:gd name="connsiteY77" fmla="*/ 152400 h 1533525"/>
              <a:gd name="connsiteX78" fmla="*/ 590550 w 1781702"/>
              <a:gd name="connsiteY78" fmla="*/ 133350 h 1533525"/>
              <a:gd name="connsiteX79" fmla="*/ 533400 w 1781702"/>
              <a:gd name="connsiteY79" fmla="*/ 114300 h 1533525"/>
              <a:gd name="connsiteX80" fmla="*/ 504825 w 1781702"/>
              <a:gd name="connsiteY80" fmla="*/ 104775 h 1533525"/>
              <a:gd name="connsiteX81" fmla="*/ 447675 w 1781702"/>
              <a:gd name="connsiteY81" fmla="*/ 76200 h 1533525"/>
              <a:gd name="connsiteX82" fmla="*/ 438150 w 1781702"/>
              <a:gd name="connsiteY82" fmla="*/ 47625 h 1533525"/>
              <a:gd name="connsiteX83" fmla="*/ 390525 w 1781702"/>
              <a:gd name="connsiteY83" fmla="*/ 0 h 1533525"/>
              <a:gd name="connsiteX0" fmla="*/ 371475 w 1762652"/>
              <a:gd name="connsiteY0" fmla="*/ 0 h 1533525"/>
              <a:gd name="connsiteX1" fmla="*/ 0 w 1762652"/>
              <a:gd name="connsiteY1" fmla="*/ 66675 h 1533525"/>
              <a:gd name="connsiteX2" fmla="*/ 38100 w 1762652"/>
              <a:gd name="connsiteY2" fmla="*/ 152400 h 1533525"/>
              <a:gd name="connsiteX3" fmla="*/ 66675 w 1762652"/>
              <a:gd name="connsiteY3" fmla="*/ 171450 h 1533525"/>
              <a:gd name="connsiteX4" fmla="*/ 95250 w 1762652"/>
              <a:gd name="connsiteY4" fmla="*/ 276225 h 1533525"/>
              <a:gd name="connsiteX5" fmla="*/ 161925 w 1762652"/>
              <a:gd name="connsiteY5" fmla="*/ 342900 h 1533525"/>
              <a:gd name="connsiteX6" fmla="*/ 190500 w 1762652"/>
              <a:gd name="connsiteY6" fmla="*/ 361950 h 1533525"/>
              <a:gd name="connsiteX7" fmla="*/ 238125 w 1762652"/>
              <a:gd name="connsiteY7" fmla="*/ 419100 h 1533525"/>
              <a:gd name="connsiteX8" fmla="*/ 266700 w 1762652"/>
              <a:gd name="connsiteY8" fmla="*/ 438150 h 1533525"/>
              <a:gd name="connsiteX9" fmla="*/ 314325 w 1762652"/>
              <a:gd name="connsiteY9" fmla="*/ 476250 h 1533525"/>
              <a:gd name="connsiteX10" fmla="*/ 342900 w 1762652"/>
              <a:gd name="connsiteY10" fmla="*/ 504825 h 1533525"/>
              <a:gd name="connsiteX11" fmla="*/ 371475 w 1762652"/>
              <a:gd name="connsiteY11" fmla="*/ 523875 h 1533525"/>
              <a:gd name="connsiteX12" fmla="*/ 390525 w 1762652"/>
              <a:gd name="connsiteY12" fmla="*/ 552450 h 1533525"/>
              <a:gd name="connsiteX13" fmla="*/ 419100 w 1762652"/>
              <a:gd name="connsiteY13" fmla="*/ 609600 h 1533525"/>
              <a:gd name="connsiteX14" fmla="*/ 409575 w 1762652"/>
              <a:gd name="connsiteY14" fmla="*/ 704850 h 1533525"/>
              <a:gd name="connsiteX15" fmla="*/ 409575 w 1762652"/>
              <a:gd name="connsiteY15" fmla="*/ 771525 h 1533525"/>
              <a:gd name="connsiteX16" fmla="*/ 438150 w 1762652"/>
              <a:gd name="connsiteY16" fmla="*/ 800100 h 1533525"/>
              <a:gd name="connsiteX17" fmla="*/ 476250 w 1762652"/>
              <a:gd name="connsiteY17" fmla="*/ 857250 h 1533525"/>
              <a:gd name="connsiteX18" fmla="*/ 485775 w 1762652"/>
              <a:gd name="connsiteY18" fmla="*/ 952500 h 1533525"/>
              <a:gd name="connsiteX19" fmla="*/ 495300 w 1762652"/>
              <a:gd name="connsiteY19" fmla="*/ 981075 h 1533525"/>
              <a:gd name="connsiteX20" fmla="*/ 552450 w 1762652"/>
              <a:gd name="connsiteY20" fmla="*/ 1038225 h 1533525"/>
              <a:gd name="connsiteX21" fmla="*/ 571500 w 1762652"/>
              <a:gd name="connsiteY21" fmla="*/ 1114425 h 1533525"/>
              <a:gd name="connsiteX22" fmla="*/ 628650 w 1762652"/>
              <a:gd name="connsiteY22" fmla="*/ 1143000 h 1533525"/>
              <a:gd name="connsiteX23" fmla="*/ 657225 w 1762652"/>
              <a:gd name="connsiteY23" fmla="*/ 1171575 h 1533525"/>
              <a:gd name="connsiteX24" fmla="*/ 685800 w 1762652"/>
              <a:gd name="connsiteY24" fmla="*/ 1190625 h 1533525"/>
              <a:gd name="connsiteX25" fmla="*/ 695325 w 1762652"/>
              <a:gd name="connsiteY25" fmla="*/ 1219200 h 1533525"/>
              <a:gd name="connsiteX26" fmla="*/ 714375 w 1762652"/>
              <a:gd name="connsiteY26" fmla="*/ 1247775 h 1533525"/>
              <a:gd name="connsiteX27" fmla="*/ 733425 w 1762652"/>
              <a:gd name="connsiteY27" fmla="*/ 1304925 h 1533525"/>
              <a:gd name="connsiteX28" fmla="*/ 742950 w 1762652"/>
              <a:gd name="connsiteY28" fmla="*/ 1333500 h 1533525"/>
              <a:gd name="connsiteX29" fmla="*/ 800100 w 1762652"/>
              <a:gd name="connsiteY29" fmla="*/ 1352550 h 1533525"/>
              <a:gd name="connsiteX30" fmla="*/ 876300 w 1762652"/>
              <a:gd name="connsiteY30" fmla="*/ 1371600 h 1533525"/>
              <a:gd name="connsiteX31" fmla="*/ 885825 w 1762652"/>
              <a:gd name="connsiteY31" fmla="*/ 1400175 h 1533525"/>
              <a:gd name="connsiteX32" fmla="*/ 971550 w 1762652"/>
              <a:gd name="connsiteY32" fmla="*/ 1447800 h 1533525"/>
              <a:gd name="connsiteX33" fmla="*/ 1000125 w 1762652"/>
              <a:gd name="connsiteY33" fmla="*/ 1466850 h 1533525"/>
              <a:gd name="connsiteX34" fmla="*/ 1095375 w 1762652"/>
              <a:gd name="connsiteY34" fmla="*/ 1485900 h 1533525"/>
              <a:gd name="connsiteX35" fmla="*/ 1171575 w 1762652"/>
              <a:gd name="connsiteY35" fmla="*/ 1495425 h 1533525"/>
              <a:gd name="connsiteX36" fmla="*/ 1200150 w 1762652"/>
              <a:gd name="connsiteY36" fmla="*/ 1504950 h 1533525"/>
              <a:gd name="connsiteX37" fmla="*/ 1238250 w 1762652"/>
              <a:gd name="connsiteY37" fmla="*/ 1514475 h 1533525"/>
              <a:gd name="connsiteX38" fmla="*/ 1295400 w 1762652"/>
              <a:gd name="connsiteY38" fmla="*/ 1533525 h 1533525"/>
              <a:gd name="connsiteX39" fmla="*/ 1362075 w 1762652"/>
              <a:gd name="connsiteY39" fmla="*/ 1524000 h 1533525"/>
              <a:gd name="connsiteX40" fmla="*/ 1409700 w 1762652"/>
              <a:gd name="connsiteY40" fmla="*/ 1466850 h 1533525"/>
              <a:gd name="connsiteX41" fmla="*/ 1466850 w 1762652"/>
              <a:gd name="connsiteY41" fmla="*/ 1428750 h 1533525"/>
              <a:gd name="connsiteX42" fmla="*/ 1533525 w 1762652"/>
              <a:gd name="connsiteY42" fmla="*/ 1409700 h 1533525"/>
              <a:gd name="connsiteX43" fmla="*/ 1562100 w 1762652"/>
              <a:gd name="connsiteY43" fmla="*/ 1400175 h 1533525"/>
              <a:gd name="connsiteX44" fmla="*/ 1590675 w 1762652"/>
              <a:gd name="connsiteY44" fmla="*/ 1371600 h 1533525"/>
              <a:gd name="connsiteX45" fmla="*/ 1647825 w 1762652"/>
              <a:gd name="connsiteY45" fmla="*/ 1333500 h 1533525"/>
              <a:gd name="connsiteX46" fmla="*/ 1704975 w 1762652"/>
              <a:gd name="connsiteY46" fmla="*/ 1285875 h 1533525"/>
              <a:gd name="connsiteX47" fmla="*/ 1743075 w 1762652"/>
              <a:gd name="connsiteY47" fmla="*/ 1228725 h 1533525"/>
              <a:gd name="connsiteX48" fmla="*/ 1733550 w 1762652"/>
              <a:gd name="connsiteY48" fmla="*/ 1143000 h 1533525"/>
              <a:gd name="connsiteX49" fmla="*/ 1724025 w 1762652"/>
              <a:gd name="connsiteY49" fmla="*/ 1114425 h 1533525"/>
              <a:gd name="connsiteX50" fmla="*/ 1743075 w 1762652"/>
              <a:gd name="connsiteY50" fmla="*/ 981075 h 1533525"/>
              <a:gd name="connsiteX51" fmla="*/ 1762125 w 1762652"/>
              <a:gd name="connsiteY51" fmla="*/ 904875 h 1533525"/>
              <a:gd name="connsiteX52" fmla="*/ 1743075 w 1762652"/>
              <a:gd name="connsiteY52" fmla="*/ 800100 h 1533525"/>
              <a:gd name="connsiteX53" fmla="*/ 1724025 w 1762652"/>
              <a:gd name="connsiteY53" fmla="*/ 733425 h 1533525"/>
              <a:gd name="connsiteX54" fmla="*/ 1685925 w 1762652"/>
              <a:gd name="connsiteY54" fmla="*/ 676275 h 1533525"/>
              <a:gd name="connsiteX55" fmla="*/ 1657350 w 1762652"/>
              <a:gd name="connsiteY55" fmla="*/ 666750 h 1533525"/>
              <a:gd name="connsiteX56" fmla="*/ 1600200 w 1762652"/>
              <a:gd name="connsiteY56" fmla="*/ 638175 h 1533525"/>
              <a:gd name="connsiteX57" fmla="*/ 1343025 w 1762652"/>
              <a:gd name="connsiteY57" fmla="*/ 628650 h 1533525"/>
              <a:gd name="connsiteX58" fmla="*/ 1285875 w 1762652"/>
              <a:gd name="connsiteY58" fmla="*/ 609600 h 1533525"/>
              <a:gd name="connsiteX59" fmla="*/ 1228725 w 1762652"/>
              <a:gd name="connsiteY59" fmla="*/ 581025 h 1533525"/>
              <a:gd name="connsiteX60" fmla="*/ 1200150 w 1762652"/>
              <a:gd name="connsiteY60" fmla="*/ 552450 h 1533525"/>
              <a:gd name="connsiteX61" fmla="*/ 1171575 w 1762652"/>
              <a:gd name="connsiteY61" fmla="*/ 542925 h 1533525"/>
              <a:gd name="connsiteX62" fmla="*/ 1104900 w 1762652"/>
              <a:gd name="connsiteY62" fmla="*/ 466725 h 1533525"/>
              <a:gd name="connsiteX63" fmla="*/ 1076325 w 1762652"/>
              <a:gd name="connsiteY63" fmla="*/ 457200 h 1533525"/>
              <a:gd name="connsiteX64" fmla="*/ 923925 w 1762652"/>
              <a:gd name="connsiteY64" fmla="*/ 457200 h 1533525"/>
              <a:gd name="connsiteX65" fmla="*/ 895350 w 1762652"/>
              <a:gd name="connsiteY65" fmla="*/ 438150 h 1533525"/>
              <a:gd name="connsiteX66" fmla="*/ 857250 w 1762652"/>
              <a:gd name="connsiteY66" fmla="*/ 381000 h 1533525"/>
              <a:gd name="connsiteX67" fmla="*/ 847725 w 1762652"/>
              <a:gd name="connsiteY67" fmla="*/ 352425 h 1533525"/>
              <a:gd name="connsiteX68" fmla="*/ 819150 w 1762652"/>
              <a:gd name="connsiteY68" fmla="*/ 342900 h 1533525"/>
              <a:gd name="connsiteX69" fmla="*/ 800100 w 1762652"/>
              <a:gd name="connsiteY69" fmla="*/ 314325 h 1533525"/>
              <a:gd name="connsiteX70" fmla="*/ 771525 w 1762652"/>
              <a:gd name="connsiteY70" fmla="*/ 304800 h 1533525"/>
              <a:gd name="connsiteX71" fmla="*/ 762000 w 1762652"/>
              <a:gd name="connsiteY71" fmla="*/ 276225 h 1533525"/>
              <a:gd name="connsiteX72" fmla="*/ 733425 w 1762652"/>
              <a:gd name="connsiteY72" fmla="*/ 257175 h 1533525"/>
              <a:gd name="connsiteX73" fmla="*/ 714375 w 1762652"/>
              <a:gd name="connsiteY73" fmla="*/ 228600 h 1533525"/>
              <a:gd name="connsiteX74" fmla="*/ 704850 w 1762652"/>
              <a:gd name="connsiteY74" fmla="*/ 200025 h 1533525"/>
              <a:gd name="connsiteX75" fmla="*/ 676275 w 1762652"/>
              <a:gd name="connsiteY75" fmla="*/ 180975 h 1533525"/>
              <a:gd name="connsiteX76" fmla="*/ 657225 w 1762652"/>
              <a:gd name="connsiteY76" fmla="*/ 152400 h 1533525"/>
              <a:gd name="connsiteX77" fmla="*/ 571500 w 1762652"/>
              <a:gd name="connsiteY77" fmla="*/ 133350 h 1533525"/>
              <a:gd name="connsiteX78" fmla="*/ 514350 w 1762652"/>
              <a:gd name="connsiteY78" fmla="*/ 114300 h 1533525"/>
              <a:gd name="connsiteX79" fmla="*/ 485775 w 1762652"/>
              <a:gd name="connsiteY79" fmla="*/ 104775 h 1533525"/>
              <a:gd name="connsiteX80" fmla="*/ 428625 w 1762652"/>
              <a:gd name="connsiteY80" fmla="*/ 76200 h 1533525"/>
              <a:gd name="connsiteX81" fmla="*/ 419100 w 1762652"/>
              <a:gd name="connsiteY81" fmla="*/ 47625 h 1533525"/>
              <a:gd name="connsiteX82" fmla="*/ 371475 w 1762652"/>
              <a:gd name="connsiteY82" fmla="*/ 0 h 1533525"/>
              <a:gd name="connsiteX0" fmla="*/ 333375 w 1724552"/>
              <a:gd name="connsiteY0" fmla="*/ 0 h 1533525"/>
              <a:gd name="connsiteX1" fmla="*/ 0 w 1724552"/>
              <a:gd name="connsiteY1" fmla="*/ 152400 h 1533525"/>
              <a:gd name="connsiteX2" fmla="*/ 28575 w 1724552"/>
              <a:gd name="connsiteY2" fmla="*/ 171450 h 1533525"/>
              <a:gd name="connsiteX3" fmla="*/ 57150 w 1724552"/>
              <a:gd name="connsiteY3" fmla="*/ 276225 h 1533525"/>
              <a:gd name="connsiteX4" fmla="*/ 123825 w 1724552"/>
              <a:gd name="connsiteY4" fmla="*/ 342900 h 1533525"/>
              <a:gd name="connsiteX5" fmla="*/ 152400 w 1724552"/>
              <a:gd name="connsiteY5" fmla="*/ 361950 h 1533525"/>
              <a:gd name="connsiteX6" fmla="*/ 200025 w 1724552"/>
              <a:gd name="connsiteY6" fmla="*/ 419100 h 1533525"/>
              <a:gd name="connsiteX7" fmla="*/ 228600 w 1724552"/>
              <a:gd name="connsiteY7" fmla="*/ 438150 h 1533525"/>
              <a:gd name="connsiteX8" fmla="*/ 276225 w 1724552"/>
              <a:gd name="connsiteY8" fmla="*/ 476250 h 1533525"/>
              <a:gd name="connsiteX9" fmla="*/ 304800 w 1724552"/>
              <a:gd name="connsiteY9" fmla="*/ 504825 h 1533525"/>
              <a:gd name="connsiteX10" fmla="*/ 333375 w 1724552"/>
              <a:gd name="connsiteY10" fmla="*/ 523875 h 1533525"/>
              <a:gd name="connsiteX11" fmla="*/ 352425 w 1724552"/>
              <a:gd name="connsiteY11" fmla="*/ 552450 h 1533525"/>
              <a:gd name="connsiteX12" fmla="*/ 381000 w 1724552"/>
              <a:gd name="connsiteY12" fmla="*/ 609600 h 1533525"/>
              <a:gd name="connsiteX13" fmla="*/ 371475 w 1724552"/>
              <a:gd name="connsiteY13" fmla="*/ 704850 h 1533525"/>
              <a:gd name="connsiteX14" fmla="*/ 371475 w 1724552"/>
              <a:gd name="connsiteY14" fmla="*/ 771525 h 1533525"/>
              <a:gd name="connsiteX15" fmla="*/ 400050 w 1724552"/>
              <a:gd name="connsiteY15" fmla="*/ 800100 h 1533525"/>
              <a:gd name="connsiteX16" fmla="*/ 438150 w 1724552"/>
              <a:gd name="connsiteY16" fmla="*/ 857250 h 1533525"/>
              <a:gd name="connsiteX17" fmla="*/ 447675 w 1724552"/>
              <a:gd name="connsiteY17" fmla="*/ 952500 h 1533525"/>
              <a:gd name="connsiteX18" fmla="*/ 457200 w 1724552"/>
              <a:gd name="connsiteY18" fmla="*/ 981075 h 1533525"/>
              <a:gd name="connsiteX19" fmla="*/ 514350 w 1724552"/>
              <a:gd name="connsiteY19" fmla="*/ 1038225 h 1533525"/>
              <a:gd name="connsiteX20" fmla="*/ 533400 w 1724552"/>
              <a:gd name="connsiteY20" fmla="*/ 1114425 h 1533525"/>
              <a:gd name="connsiteX21" fmla="*/ 590550 w 1724552"/>
              <a:gd name="connsiteY21" fmla="*/ 1143000 h 1533525"/>
              <a:gd name="connsiteX22" fmla="*/ 619125 w 1724552"/>
              <a:gd name="connsiteY22" fmla="*/ 1171575 h 1533525"/>
              <a:gd name="connsiteX23" fmla="*/ 647700 w 1724552"/>
              <a:gd name="connsiteY23" fmla="*/ 1190625 h 1533525"/>
              <a:gd name="connsiteX24" fmla="*/ 657225 w 1724552"/>
              <a:gd name="connsiteY24" fmla="*/ 1219200 h 1533525"/>
              <a:gd name="connsiteX25" fmla="*/ 676275 w 1724552"/>
              <a:gd name="connsiteY25" fmla="*/ 1247775 h 1533525"/>
              <a:gd name="connsiteX26" fmla="*/ 695325 w 1724552"/>
              <a:gd name="connsiteY26" fmla="*/ 1304925 h 1533525"/>
              <a:gd name="connsiteX27" fmla="*/ 704850 w 1724552"/>
              <a:gd name="connsiteY27" fmla="*/ 1333500 h 1533525"/>
              <a:gd name="connsiteX28" fmla="*/ 762000 w 1724552"/>
              <a:gd name="connsiteY28" fmla="*/ 1352550 h 1533525"/>
              <a:gd name="connsiteX29" fmla="*/ 838200 w 1724552"/>
              <a:gd name="connsiteY29" fmla="*/ 1371600 h 1533525"/>
              <a:gd name="connsiteX30" fmla="*/ 847725 w 1724552"/>
              <a:gd name="connsiteY30" fmla="*/ 1400175 h 1533525"/>
              <a:gd name="connsiteX31" fmla="*/ 933450 w 1724552"/>
              <a:gd name="connsiteY31" fmla="*/ 1447800 h 1533525"/>
              <a:gd name="connsiteX32" fmla="*/ 962025 w 1724552"/>
              <a:gd name="connsiteY32" fmla="*/ 1466850 h 1533525"/>
              <a:gd name="connsiteX33" fmla="*/ 1057275 w 1724552"/>
              <a:gd name="connsiteY33" fmla="*/ 1485900 h 1533525"/>
              <a:gd name="connsiteX34" fmla="*/ 1133475 w 1724552"/>
              <a:gd name="connsiteY34" fmla="*/ 1495425 h 1533525"/>
              <a:gd name="connsiteX35" fmla="*/ 1162050 w 1724552"/>
              <a:gd name="connsiteY35" fmla="*/ 1504950 h 1533525"/>
              <a:gd name="connsiteX36" fmla="*/ 1200150 w 1724552"/>
              <a:gd name="connsiteY36" fmla="*/ 1514475 h 1533525"/>
              <a:gd name="connsiteX37" fmla="*/ 1257300 w 1724552"/>
              <a:gd name="connsiteY37" fmla="*/ 1533525 h 1533525"/>
              <a:gd name="connsiteX38" fmla="*/ 1323975 w 1724552"/>
              <a:gd name="connsiteY38" fmla="*/ 1524000 h 1533525"/>
              <a:gd name="connsiteX39" fmla="*/ 1371600 w 1724552"/>
              <a:gd name="connsiteY39" fmla="*/ 1466850 h 1533525"/>
              <a:gd name="connsiteX40" fmla="*/ 1428750 w 1724552"/>
              <a:gd name="connsiteY40" fmla="*/ 1428750 h 1533525"/>
              <a:gd name="connsiteX41" fmla="*/ 1495425 w 1724552"/>
              <a:gd name="connsiteY41" fmla="*/ 1409700 h 1533525"/>
              <a:gd name="connsiteX42" fmla="*/ 1524000 w 1724552"/>
              <a:gd name="connsiteY42" fmla="*/ 1400175 h 1533525"/>
              <a:gd name="connsiteX43" fmla="*/ 1552575 w 1724552"/>
              <a:gd name="connsiteY43" fmla="*/ 1371600 h 1533525"/>
              <a:gd name="connsiteX44" fmla="*/ 1609725 w 1724552"/>
              <a:gd name="connsiteY44" fmla="*/ 1333500 h 1533525"/>
              <a:gd name="connsiteX45" fmla="*/ 1666875 w 1724552"/>
              <a:gd name="connsiteY45" fmla="*/ 1285875 h 1533525"/>
              <a:gd name="connsiteX46" fmla="*/ 1704975 w 1724552"/>
              <a:gd name="connsiteY46" fmla="*/ 1228725 h 1533525"/>
              <a:gd name="connsiteX47" fmla="*/ 1695450 w 1724552"/>
              <a:gd name="connsiteY47" fmla="*/ 1143000 h 1533525"/>
              <a:gd name="connsiteX48" fmla="*/ 1685925 w 1724552"/>
              <a:gd name="connsiteY48" fmla="*/ 1114425 h 1533525"/>
              <a:gd name="connsiteX49" fmla="*/ 1704975 w 1724552"/>
              <a:gd name="connsiteY49" fmla="*/ 981075 h 1533525"/>
              <a:gd name="connsiteX50" fmla="*/ 1724025 w 1724552"/>
              <a:gd name="connsiteY50" fmla="*/ 904875 h 1533525"/>
              <a:gd name="connsiteX51" fmla="*/ 1704975 w 1724552"/>
              <a:gd name="connsiteY51" fmla="*/ 800100 h 1533525"/>
              <a:gd name="connsiteX52" fmla="*/ 1685925 w 1724552"/>
              <a:gd name="connsiteY52" fmla="*/ 733425 h 1533525"/>
              <a:gd name="connsiteX53" fmla="*/ 1647825 w 1724552"/>
              <a:gd name="connsiteY53" fmla="*/ 676275 h 1533525"/>
              <a:gd name="connsiteX54" fmla="*/ 1619250 w 1724552"/>
              <a:gd name="connsiteY54" fmla="*/ 666750 h 1533525"/>
              <a:gd name="connsiteX55" fmla="*/ 1562100 w 1724552"/>
              <a:gd name="connsiteY55" fmla="*/ 638175 h 1533525"/>
              <a:gd name="connsiteX56" fmla="*/ 1304925 w 1724552"/>
              <a:gd name="connsiteY56" fmla="*/ 628650 h 1533525"/>
              <a:gd name="connsiteX57" fmla="*/ 1247775 w 1724552"/>
              <a:gd name="connsiteY57" fmla="*/ 609600 h 1533525"/>
              <a:gd name="connsiteX58" fmla="*/ 1190625 w 1724552"/>
              <a:gd name="connsiteY58" fmla="*/ 581025 h 1533525"/>
              <a:gd name="connsiteX59" fmla="*/ 1162050 w 1724552"/>
              <a:gd name="connsiteY59" fmla="*/ 552450 h 1533525"/>
              <a:gd name="connsiteX60" fmla="*/ 1133475 w 1724552"/>
              <a:gd name="connsiteY60" fmla="*/ 542925 h 1533525"/>
              <a:gd name="connsiteX61" fmla="*/ 1066800 w 1724552"/>
              <a:gd name="connsiteY61" fmla="*/ 466725 h 1533525"/>
              <a:gd name="connsiteX62" fmla="*/ 1038225 w 1724552"/>
              <a:gd name="connsiteY62" fmla="*/ 457200 h 1533525"/>
              <a:gd name="connsiteX63" fmla="*/ 885825 w 1724552"/>
              <a:gd name="connsiteY63" fmla="*/ 457200 h 1533525"/>
              <a:gd name="connsiteX64" fmla="*/ 857250 w 1724552"/>
              <a:gd name="connsiteY64" fmla="*/ 438150 h 1533525"/>
              <a:gd name="connsiteX65" fmla="*/ 819150 w 1724552"/>
              <a:gd name="connsiteY65" fmla="*/ 381000 h 1533525"/>
              <a:gd name="connsiteX66" fmla="*/ 809625 w 1724552"/>
              <a:gd name="connsiteY66" fmla="*/ 352425 h 1533525"/>
              <a:gd name="connsiteX67" fmla="*/ 781050 w 1724552"/>
              <a:gd name="connsiteY67" fmla="*/ 342900 h 1533525"/>
              <a:gd name="connsiteX68" fmla="*/ 762000 w 1724552"/>
              <a:gd name="connsiteY68" fmla="*/ 314325 h 1533525"/>
              <a:gd name="connsiteX69" fmla="*/ 733425 w 1724552"/>
              <a:gd name="connsiteY69" fmla="*/ 304800 h 1533525"/>
              <a:gd name="connsiteX70" fmla="*/ 723900 w 1724552"/>
              <a:gd name="connsiteY70" fmla="*/ 276225 h 1533525"/>
              <a:gd name="connsiteX71" fmla="*/ 695325 w 1724552"/>
              <a:gd name="connsiteY71" fmla="*/ 257175 h 1533525"/>
              <a:gd name="connsiteX72" fmla="*/ 676275 w 1724552"/>
              <a:gd name="connsiteY72" fmla="*/ 228600 h 1533525"/>
              <a:gd name="connsiteX73" fmla="*/ 666750 w 1724552"/>
              <a:gd name="connsiteY73" fmla="*/ 200025 h 1533525"/>
              <a:gd name="connsiteX74" fmla="*/ 638175 w 1724552"/>
              <a:gd name="connsiteY74" fmla="*/ 180975 h 1533525"/>
              <a:gd name="connsiteX75" fmla="*/ 619125 w 1724552"/>
              <a:gd name="connsiteY75" fmla="*/ 152400 h 1533525"/>
              <a:gd name="connsiteX76" fmla="*/ 533400 w 1724552"/>
              <a:gd name="connsiteY76" fmla="*/ 133350 h 1533525"/>
              <a:gd name="connsiteX77" fmla="*/ 476250 w 1724552"/>
              <a:gd name="connsiteY77" fmla="*/ 114300 h 1533525"/>
              <a:gd name="connsiteX78" fmla="*/ 447675 w 1724552"/>
              <a:gd name="connsiteY78" fmla="*/ 104775 h 1533525"/>
              <a:gd name="connsiteX79" fmla="*/ 390525 w 1724552"/>
              <a:gd name="connsiteY79" fmla="*/ 76200 h 1533525"/>
              <a:gd name="connsiteX80" fmla="*/ 381000 w 1724552"/>
              <a:gd name="connsiteY80" fmla="*/ 47625 h 1533525"/>
              <a:gd name="connsiteX81" fmla="*/ 333375 w 1724552"/>
              <a:gd name="connsiteY81" fmla="*/ 0 h 1533525"/>
              <a:gd name="connsiteX0" fmla="*/ 333375 w 1724552"/>
              <a:gd name="connsiteY0" fmla="*/ 0 h 1533525"/>
              <a:gd name="connsiteX1" fmla="*/ 0 w 1724552"/>
              <a:gd name="connsiteY1" fmla="*/ 152400 h 1533525"/>
              <a:gd name="connsiteX2" fmla="*/ 57150 w 1724552"/>
              <a:gd name="connsiteY2" fmla="*/ 276225 h 1533525"/>
              <a:gd name="connsiteX3" fmla="*/ 123825 w 1724552"/>
              <a:gd name="connsiteY3" fmla="*/ 342900 h 1533525"/>
              <a:gd name="connsiteX4" fmla="*/ 152400 w 1724552"/>
              <a:gd name="connsiteY4" fmla="*/ 361950 h 1533525"/>
              <a:gd name="connsiteX5" fmla="*/ 200025 w 1724552"/>
              <a:gd name="connsiteY5" fmla="*/ 419100 h 1533525"/>
              <a:gd name="connsiteX6" fmla="*/ 228600 w 1724552"/>
              <a:gd name="connsiteY6" fmla="*/ 438150 h 1533525"/>
              <a:gd name="connsiteX7" fmla="*/ 276225 w 1724552"/>
              <a:gd name="connsiteY7" fmla="*/ 476250 h 1533525"/>
              <a:gd name="connsiteX8" fmla="*/ 304800 w 1724552"/>
              <a:gd name="connsiteY8" fmla="*/ 504825 h 1533525"/>
              <a:gd name="connsiteX9" fmla="*/ 333375 w 1724552"/>
              <a:gd name="connsiteY9" fmla="*/ 523875 h 1533525"/>
              <a:gd name="connsiteX10" fmla="*/ 352425 w 1724552"/>
              <a:gd name="connsiteY10" fmla="*/ 552450 h 1533525"/>
              <a:gd name="connsiteX11" fmla="*/ 381000 w 1724552"/>
              <a:gd name="connsiteY11" fmla="*/ 609600 h 1533525"/>
              <a:gd name="connsiteX12" fmla="*/ 371475 w 1724552"/>
              <a:gd name="connsiteY12" fmla="*/ 704850 h 1533525"/>
              <a:gd name="connsiteX13" fmla="*/ 371475 w 1724552"/>
              <a:gd name="connsiteY13" fmla="*/ 771525 h 1533525"/>
              <a:gd name="connsiteX14" fmla="*/ 400050 w 1724552"/>
              <a:gd name="connsiteY14" fmla="*/ 800100 h 1533525"/>
              <a:gd name="connsiteX15" fmla="*/ 438150 w 1724552"/>
              <a:gd name="connsiteY15" fmla="*/ 857250 h 1533525"/>
              <a:gd name="connsiteX16" fmla="*/ 447675 w 1724552"/>
              <a:gd name="connsiteY16" fmla="*/ 952500 h 1533525"/>
              <a:gd name="connsiteX17" fmla="*/ 457200 w 1724552"/>
              <a:gd name="connsiteY17" fmla="*/ 981075 h 1533525"/>
              <a:gd name="connsiteX18" fmla="*/ 514350 w 1724552"/>
              <a:gd name="connsiteY18" fmla="*/ 1038225 h 1533525"/>
              <a:gd name="connsiteX19" fmla="*/ 533400 w 1724552"/>
              <a:gd name="connsiteY19" fmla="*/ 1114425 h 1533525"/>
              <a:gd name="connsiteX20" fmla="*/ 590550 w 1724552"/>
              <a:gd name="connsiteY20" fmla="*/ 1143000 h 1533525"/>
              <a:gd name="connsiteX21" fmla="*/ 619125 w 1724552"/>
              <a:gd name="connsiteY21" fmla="*/ 1171575 h 1533525"/>
              <a:gd name="connsiteX22" fmla="*/ 647700 w 1724552"/>
              <a:gd name="connsiteY22" fmla="*/ 1190625 h 1533525"/>
              <a:gd name="connsiteX23" fmla="*/ 657225 w 1724552"/>
              <a:gd name="connsiteY23" fmla="*/ 1219200 h 1533525"/>
              <a:gd name="connsiteX24" fmla="*/ 676275 w 1724552"/>
              <a:gd name="connsiteY24" fmla="*/ 1247775 h 1533525"/>
              <a:gd name="connsiteX25" fmla="*/ 695325 w 1724552"/>
              <a:gd name="connsiteY25" fmla="*/ 1304925 h 1533525"/>
              <a:gd name="connsiteX26" fmla="*/ 704850 w 1724552"/>
              <a:gd name="connsiteY26" fmla="*/ 1333500 h 1533525"/>
              <a:gd name="connsiteX27" fmla="*/ 762000 w 1724552"/>
              <a:gd name="connsiteY27" fmla="*/ 1352550 h 1533525"/>
              <a:gd name="connsiteX28" fmla="*/ 838200 w 1724552"/>
              <a:gd name="connsiteY28" fmla="*/ 1371600 h 1533525"/>
              <a:gd name="connsiteX29" fmla="*/ 847725 w 1724552"/>
              <a:gd name="connsiteY29" fmla="*/ 1400175 h 1533525"/>
              <a:gd name="connsiteX30" fmla="*/ 933450 w 1724552"/>
              <a:gd name="connsiteY30" fmla="*/ 1447800 h 1533525"/>
              <a:gd name="connsiteX31" fmla="*/ 962025 w 1724552"/>
              <a:gd name="connsiteY31" fmla="*/ 1466850 h 1533525"/>
              <a:gd name="connsiteX32" fmla="*/ 1057275 w 1724552"/>
              <a:gd name="connsiteY32" fmla="*/ 1485900 h 1533525"/>
              <a:gd name="connsiteX33" fmla="*/ 1133475 w 1724552"/>
              <a:gd name="connsiteY33" fmla="*/ 1495425 h 1533525"/>
              <a:gd name="connsiteX34" fmla="*/ 1162050 w 1724552"/>
              <a:gd name="connsiteY34" fmla="*/ 1504950 h 1533525"/>
              <a:gd name="connsiteX35" fmla="*/ 1200150 w 1724552"/>
              <a:gd name="connsiteY35" fmla="*/ 1514475 h 1533525"/>
              <a:gd name="connsiteX36" fmla="*/ 1257300 w 1724552"/>
              <a:gd name="connsiteY36" fmla="*/ 1533525 h 1533525"/>
              <a:gd name="connsiteX37" fmla="*/ 1323975 w 1724552"/>
              <a:gd name="connsiteY37" fmla="*/ 1524000 h 1533525"/>
              <a:gd name="connsiteX38" fmla="*/ 1371600 w 1724552"/>
              <a:gd name="connsiteY38" fmla="*/ 1466850 h 1533525"/>
              <a:gd name="connsiteX39" fmla="*/ 1428750 w 1724552"/>
              <a:gd name="connsiteY39" fmla="*/ 1428750 h 1533525"/>
              <a:gd name="connsiteX40" fmla="*/ 1495425 w 1724552"/>
              <a:gd name="connsiteY40" fmla="*/ 1409700 h 1533525"/>
              <a:gd name="connsiteX41" fmla="*/ 1524000 w 1724552"/>
              <a:gd name="connsiteY41" fmla="*/ 1400175 h 1533525"/>
              <a:gd name="connsiteX42" fmla="*/ 1552575 w 1724552"/>
              <a:gd name="connsiteY42" fmla="*/ 1371600 h 1533525"/>
              <a:gd name="connsiteX43" fmla="*/ 1609725 w 1724552"/>
              <a:gd name="connsiteY43" fmla="*/ 1333500 h 1533525"/>
              <a:gd name="connsiteX44" fmla="*/ 1666875 w 1724552"/>
              <a:gd name="connsiteY44" fmla="*/ 1285875 h 1533525"/>
              <a:gd name="connsiteX45" fmla="*/ 1704975 w 1724552"/>
              <a:gd name="connsiteY45" fmla="*/ 1228725 h 1533525"/>
              <a:gd name="connsiteX46" fmla="*/ 1695450 w 1724552"/>
              <a:gd name="connsiteY46" fmla="*/ 1143000 h 1533525"/>
              <a:gd name="connsiteX47" fmla="*/ 1685925 w 1724552"/>
              <a:gd name="connsiteY47" fmla="*/ 1114425 h 1533525"/>
              <a:gd name="connsiteX48" fmla="*/ 1704975 w 1724552"/>
              <a:gd name="connsiteY48" fmla="*/ 981075 h 1533525"/>
              <a:gd name="connsiteX49" fmla="*/ 1724025 w 1724552"/>
              <a:gd name="connsiteY49" fmla="*/ 904875 h 1533525"/>
              <a:gd name="connsiteX50" fmla="*/ 1704975 w 1724552"/>
              <a:gd name="connsiteY50" fmla="*/ 800100 h 1533525"/>
              <a:gd name="connsiteX51" fmla="*/ 1685925 w 1724552"/>
              <a:gd name="connsiteY51" fmla="*/ 733425 h 1533525"/>
              <a:gd name="connsiteX52" fmla="*/ 1647825 w 1724552"/>
              <a:gd name="connsiteY52" fmla="*/ 676275 h 1533525"/>
              <a:gd name="connsiteX53" fmla="*/ 1619250 w 1724552"/>
              <a:gd name="connsiteY53" fmla="*/ 666750 h 1533525"/>
              <a:gd name="connsiteX54" fmla="*/ 1562100 w 1724552"/>
              <a:gd name="connsiteY54" fmla="*/ 638175 h 1533525"/>
              <a:gd name="connsiteX55" fmla="*/ 1304925 w 1724552"/>
              <a:gd name="connsiteY55" fmla="*/ 628650 h 1533525"/>
              <a:gd name="connsiteX56" fmla="*/ 1247775 w 1724552"/>
              <a:gd name="connsiteY56" fmla="*/ 609600 h 1533525"/>
              <a:gd name="connsiteX57" fmla="*/ 1190625 w 1724552"/>
              <a:gd name="connsiteY57" fmla="*/ 581025 h 1533525"/>
              <a:gd name="connsiteX58" fmla="*/ 1162050 w 1724552"/>
              <a:gd name="connsiteY58" fmla="*/ 552450 h 1533525"/>
              <a:gd name="connsiteX59" fmla="*/ 1133475 w 1724552"/>
              <a:gd name="connsiteY59" fmla="*/ 542925 h 1533525"/>
              <a:gd name="connsiteX60" fmla="*/ 1066800 w 1724552"/>
              <a:gd name="connsiteY60" fmla="*/ 466725 h 1533525"/>
              <a:gd name="connsiteX61" fmla="*/ 1038225 w 1724552"/>
              <a:gd name="connsiteY61" fmla="*/ 457200 h 1533525"/>
              <a:gd name="connsiteX62" fmla="*/ 885825 w 1724552"/>
              <a:gd name="connsiteY62" fmla="*/ 457200 h 1533525"/>
              <a:gd name="connsiteX63" fmla="*/ 857250 w 1724552"/>
              <a:gd name="connsiteY63" fmla="*/ 438150 h 1533525"/>
              <a:gd name="connsiteX64" fmla="*/ 819150 w 1724552"/>
              <a:gd name="connsiteY64" fmla="*/ 381000 h 1533525"/>
              <a:gd name="connsiteX65" fmla="*/ 809625 w 1724552"/>
              <a:gd name="connsiteY65" fmla="*/ 352425 h 1533525"/>
              <a:gd name="connsiteX66" fmla="*/ 781050 w 1724552"/>
              <a:gd name="connsiteY66" fmla="*/ 342900 h 1533525"/>
              <a:gd name="connsiteX67" fmla="*/ 762000 w 1724552"/>
              <a:gd name="connsiteY67" fmla="*/ 314325 h 1533525"/>
              <a:gd name="connsiteX68" fmla="*/ 733425 w 1724552"/>
              <a:gd name="connsiteY68" fmla="*/ 304800 h 1533525"/>
              <a:gd name="connsiteX69" fmla="*/ 723900 w 1724552"/>
              <a:gd name="connsiteY69" fmla="*/ 276225 h 1533525"/>
              <a:gd name="connsiteX70" fmla="*/ 695325 w 1724552"/>
              <a:gd name="connsiteY70" fmla="*/ 257175 h 1533525"/>
              <a:gd name="connsiteX71" fmla="*/ 676275 w 1724552"/>
              <a:gd name="connsiteY71" fmla="*/ 228600 h 1533525"/>
              <a:gd name="connsiteX72" fmla="*/ 666750 w 1724552"/>
              <a:gd name="connsiteY72" fmla="*/ 200025 h 1533525"/>
              <a:gd name="connsiteX73" fmla="*/ 638175 w 1724552"/>
              <a:gd name="connsiteY73" fmla="*/ 180975 h 1533525"/>
              <a:gd name="connsiteX74" fmla="*/ 619125 w 1724552"/>
              <a:gd name="connsiteY74" fmla="*/ 152400 h 1533525"/>
              <a:gd name="connsiteX75" fmla="*/ 533400 w 1724552"/>
              <a:gd name="connsiteY75" fmla="*/ 133350 h 1533525"/>
              <a:gd name="connsiteX76" fmla="*/ 476250 w 1724552"/>
              <a:gd name="connsiteY76" fmla="*/ 114300 h 1533525"/>
              <a:gd name="connsiteX77" fmla="*/ 447675 w 1724552"/>
              <a:gd name="connsiteY77" fmla="*/ 104775 h 1533525"/>
              <a:gd name="connsiteX78" fmla="*/ 390525 w 1724552"/>
              <a:gd name="connsiteY78" fmla="*/ 76200 h 1533525"/>
              <a:gd name="connsiteX79" fmla="*/ 381000 w 1724552"/>
              <a:gd name="connsiteY79" fmla="*/ 47625 h 1533525"/>
              <a:gd name="connsiteX80" fmla="*/ 333375 w 1724552"/>
              <a:gd name="connsiteY80" fmla="*/ 0 h 1533525"/>
              <a:gd name="connsiteX0" fmla="*/ 276225 w 1667402"/>
              <a:gd name="connsiteY0" fmla="*/ 0 h 1533525"/>
              <a:gd name="connsiteX1" fmla="*/ 0 w 1667402"/>
              <a:gd name="connsiteY1" fmla="*/ 276225 h 1533525"/>
              <a:gd name="connsiteX2" fmla="*/ 66675 w 1667402"/>
              <a:gd name="connsiteY2" fmla="*/ 342900 h 1533525"/>
              <a:gd name="connsiteX3" fmla="*/ 95250 w 1667402"/>
              <a:gd name="connsiteY3" fmla="*/ 361950 h 1533525"/>
              <a:gd name="connsiteX4" fmla="*/ 142875 w 1667402"/>
              <a:gd name="connsiteY4" fmla="*/ 419100 h 1533525"/>
              <a:gd name="connsiteX5" fmla="*/ 171450 w 1667402"/>
              <a:gd name="connsiteY5" fmla="*/ 438150 h 1533525"/>
              <a:gd name="connsiteX6" fmla="*/ 219075 w 1667402"/>
              <a:gd name="connsiteY6" fmla="*/ 476250 h 1533525"/>
              <a:gd name="connsiteX7" fmla="*/ 247650 w 1667402"/>
              <a:gd name="connsiteY7" fmla="*/ 504825 h 1533525"/>
              <a:gd name="connsiteX8" fmla="*/ 276225 w 1667402"/>
              <a:gd name="connsiteY8" fmla="*/ 523875 h 1533525"/>
              <a:gd name="connsiteX9" fmla="*/ 295275 w 1667402"/>
              <a:gd name="connsiteY9" fmla="*/ 552450 h 1533525"/>
              <a:gd name="connsiteX10" fmla="*/ 323850 w 1667402"/>
              <a:gd name="connsiteY10" fmla="*/ 609600 h 1533525"/>
              <a:gd name="connsiteX11" fmla="*/ 314325 w 1667402"/>
              <a:gd name="connsiteY11" fmla="*/ 704850 h 1533525"/>
              <a:gd name="connsiteX12" fmla="*/ 314325 w 1667402"/>
              <a:gd name="connsiteY12" fmla="*/ 771525 h 1533525"/>
              <a:gd name="connsiteX13" fmla="*/ 342900 w 1667402"/>
              <a:gd name="connsiteY13" fmla="*/ 800100 h 1533525"/>
              <a:gd name="connsiteX14" fmla="*/ 381000 w 1667402"/>
              <a:gd name="connsiteY14" fmla="*/ 857250 h 1533525"/>
              <a:gd name="connsiteX15" fmla="*/ 390525 w 1667402"/>
              <a:gd name="connsiteY15" fmla="*/ 952500 h 1533525"/>
              <a:gd name="connsiteX16" fmla="*/ 400050 w 1667402"/>
              <a:gd name="connsiteY16" fmla="*/ 981075 h 1533525"/>
              <a:gd name="connsiteX17" fmla="*/ 457200 w 1667402"/>
              <a:gd name="connsiteY17" fmla="*/ 1038225 h 1533525"/>
              <a:gd name="connsiteX18" fmla="*/ 476250 w 1667402"/>
              <a:gd name="connsiteY18" fmla="*/ 1114425 h 1533525"/>
              <a:gd name="connsiteX19" fmla="*/ 533400 w 1667402"/>
              <a:gd name="connsiteY19" fmla="*/ 1143000 h 1533525"/>
              <a:gd name="connsiteX20" fmla="*/ 561975 w 1667402"/>
              <a:gd name="connsiteY20" fmla="*/ 1171575 h 1533525"/>
              <a:gd name="connsiteX21" fmla="*/ 590550 w 1667402"/>
              <a:gd name="connsiteY21" fmla="*/ 1190625 h 1533525"/>
              <a:gd name="connsiteX22" fmla="*/ 600075 w 1667402"/>
              <a:gd name="connsiteY22" fmla="*/ 1219200 h 1533525"/>
              <a:gd name="connsiteX23" fmla="*/ 619125 w 1667402"/>
              <a:gd name="connsiteY23" fmla="*/ 1247775 h 1533525"/>
              <a:gd name="connsiteX24" fmla="*/ 638175 w 1667402"/>
              <a:gd name="connsiteY24" fmla="*/ 1304925 h 1533525"/>
              <a:gd name="connsiteX25" fmla="*/ 647700 w 1667402"/>
              <a:gd name="connsiteY25" fmla="*/ 1333500 h 1533525"/>
              <a:gd name="connsiteX26" fmla="*/ 704850 w 1667402"/>
              <a:gd name="connsiteY26" fmla="*/ 1352550 h 1533525"/>
              <a:gd name="connsiteX27" fmla="*/ 781050 w 1667402"/>
              <a:gd name="connsiteY27" fmla="*/ 1371600 h 1533525"/>
              <a:gd name="connsiteX28" fmla="*/ 790575 w 1667402"/>
              <a:gd name="connsiteY28" fmla="*/ 1400175 h 1533525"/>
              <a:gd name="connsiteX29" fmla="*/ 876300 w 1667402"/>
              <a:gd name="connsiteY29" fmla="*/ 1447800 h 1533525"/>
              <a:gd name="connsiteX30" fmla="*/ 904875 w 1667402"/>
              <a:gd name="connsiteY30" fmla="*/ 1466850 h 1533525"/>
              <a:gd name="connsiteX31" fmla="*/ 1000125 w 1667402"/>
              <a:gd name="connsiteY31" fmla="*/ 1485900 h 1533525"/>
              <a:gd name="connsiteX32" fmla="*/ 1076325 w 1667402"/>
              <a:gd name="connsiteY32" fmla="*/ 1495425 h 1533525"/>
              <a:gd name="connsiteX33" fmla="*/ 1104900 w 1667402"/>
              <a:gd name="connsiteY33" fmla="*/ 1504950 h 1533525"/>
              <a:gd name="connsiteX34" fmla="*/ 1143000 w 1667402"/>
              <a:gd name="connsiteY34" fmla="*/ 1514475 h 1533525"/>
              <a:gd name="connsiteX35" fmla="*/ 1200150 w 1667402"/>
              <a:gd name="connsiteY35" fmla="*/ 1533525 h 1533525"/>
              <a:gd name="connsiteX36" fmla="*/ 1266825 w 1667402"/>
              <a:gd name="connsiteY36" fmla="*/ 1524000 h 1533525"/>
              <a:gd name="connsiteX37" fmla="*/ 1314450 w 1667402"/>
              <a:gd name="connsiteY37" fmla="*/ 1466850 h 1533525"/>
              <a:gd name="connsiteX38" fmla="*/ 1371600 w 1667402"/>
              <a:gd name="connsiteY38" fmla="*/ 1428750 h 1533525"/>
              <a:gd name="connsiteX39" fmla="*/ 1438275 w 1667402"/>
              <a:gd name="connsiteY39" fmla="*/ 1409700 h 1533525"/>
              <a:gd name="connsiteX40" fmla="*/ 1466850 w 1667402"/>
              <a:gd name="connsiteY40" fmla="*/ 1400175 h 1533525"/>
              <a:gd name="connsiteX41" fmla="*/ 1495425 w 1667402"/>
              <a:gd name="connsiteY41" fmla="*/ 1371600 h 1533525"/>
              <a:gd name="connsiteX42" fmla="*/ 1552575 w 1667402"/>
              <a:gd name="connsiteY42" fmla="*/ 1333500 h 1533525"/>
              <a:gd name="connsiteX43" fmla="*/ 1609725 w 1667402"/>
              <a:gd name="connsiteY43" fmla="*/ 1285875 h 1533525"/>
              <a:gd name="connsiteX44" fmla="*/ 1647825 w 1667402"/>
              <a:gd name="connsiteY44" fmla="*/ 1228725 h 1533525"/>
              <a:gd name="connsiteX45" fmla="*/ 1638300 w 1667402"/>
              <a:gd name="connsiteY45" fmla="*/ 1143000 h 1533525"/>
              <a:gd name="connsiteX46" fmla="*/ 1628775 w 1667402"/>
              <a:gd name="connsiteY46" fmla="*/ 1114425 h 1533525"/>
              <a:gd name="connsiteX47" fmla="*/ 1647825 w 1667402"/>
              <a:gd name="connsiteY47" fmla="*/ 981075 h 1533525"/>
              <a:gd name="connsiteX48" fmla="*/ 1666875 w 1667402"/>
              <a:gd name="connsiteY48" fmla="*/ 904875 h 1533525"/>
              <a:gd name="connsiteX49" fmla="*/ 1647825 w 1667402"/>
              <a:gd name="connsiteY49" fmla="*/ 800100 h 1533525"/>
              <a:gd name="connsiteX50" fmla="*/ 1628775 w 1667402"/>
              <a:gd name="connsiteY50" fmla="*/ 733425 h 1533525"/>
              <a:gd name="connsiteX51" fmla="*/ 1590675 w 1667402"/>
              <a:gd name="connsiteY51" fmla="*/ 676275 h 1533525"/>
              <a:gd name="connsiteX52" fmla="*/ 1562100 w 1667402"/>
              <a:gd name="connsiteY52" fmla="*/ 666750 h 1533525"/>
              <a:gd name="connsiteX53" fmla="*/ 1504950 w 1667402"/>
              <a:gd name="connsiteY53" fmla="*/ 638175 h 1533525"/>
              <a:gd name="connsiteX54" fmla="*/ 1247775 w 1667402"/>
              <a:gd name="connsiteY54" fmla="*/ 628650 h 1533525"/>
              <a:gd name="connsiteX55" fmla="*/ 1190625 w 1667402"/>
              <a:gd name="connsiteY55" fmla="*/ 609600 h 1533525"/>
              <a:gd name="connsiteX56" fmla="*/ 1133475 w 1667402"/>
              <a:gd name="connsiteY56" fmla="*/ 581025 h 1533525"/>
              <a:gd name="connsiteX57" fmla="*/ 1104900 w 1667402"/>
              <a:gd name="connsiteY57" fmla="*/ 552450 h 1533525"/>
              <a:gd name="connsiteX58" fmla="*/ 1076325 w 1667402"/>
              <a:gd name="connsiteY58" fmla="*/ 542925 h 1533525"/>
              <a:gd name="connsiteX59" fmla="*/ 1009650 w 1667402"/>
              <a:gd name="connsiteY59" fmla="*/ 466725 h 1533525"/>
              <a:gd name="connsiteX60" fmla="*/ 981075 w 1667402"/>
              <a:gd name="connsiteY60" fmla="*/ 457200 h 1533525"/>
              <a:gd name="connsiteX61" fmla="*/ 828675 w 1667402"/>
              <a:gd name="connsiteY61" fmla="*/ 457200 h 1533525"/>
              <a:gd name="connsiteX62" fmla="*/ 800100 w 1667402"/>
              <a:gd name="connsiteY62" fmla="*/ 438150 h 1533525"/>
              <a:gd name="connsiteX63" fmla="*/ 762000 w 1667402"/>
              <a:gd name="connsiteY63" fmla="*/ 381000 h 1533525"/>
              <a:gd name="connsiteX64" fmla="*/ 752475 w 1667402"/>
              <a:gd name="connsiteY64" fmla="*/ 352425 h 1533525"/>
              <a:gd name="connsiteX65" fmla="*/ 723900 w 1667402"/>
              <a:gd name="connsiteY65" fmla="*/ 342900 h 1533525"/>
              <a:gd name="connsiteX66" fmla="*/ 704850 w 1667402"/>
              <a:gd name="connsiteY66" fmla="*/ 314325 h 1533525"/>
              <a:gd name="connsiteX67" fmla="*/ 676275 w 1667402"/>
              <a:gd name="connsiteY67" fmla="*/ 304800 h 1533525"/>
              <a:gd name="connsiteX68" fmla="*/ 666750 w 1667402"/>
              <a:gd name="connsiteY68" fmla="*/ 276225 h 1533525"/>
              <a:gd name="connsiteX69" fmla="*/ 638175 w 1667402"/>
              <a:gd name="connsiteY69" fmla="*/ 257175 h 1533525"/>
              <a:gd name="connsiteX70" fmla="*/ 619125 w 1667402"/>
              <a:gd name="connsiteY70" fmla="*/ 228600 h 1533525"/>
              <a:gd name="connsiteX71" fmla="*/ 609600 w 1667402"/>
              <a:gd name="connsiteY71" fmla="*/ 200025 h 1533525"/>
              <a:gd name="connsiteX72" fmla="*/ 581025 w 1667402"/>
              <a:gd name="connsiteY72" fmla="*/ 180975 h 1533525"/>
              <a:gd name="connsiteX73" fmla="*/ 561975 w 1667402"/>
              <a:gd name="connsiteY73" fmla="*/ 152400 h 1533525"/>
              <a:gd name="connsiteX74" fmla="*/ 476250 w 1667402"/>
              <a:gd name="connsiteY74" fmla="*/ 133350 h 1533525"/>
              <a:gd name="connsiteX75" fmla="*/ 419100 w 1667402"/>
              <a:gd name="connsiteY75" fmla="*/ 114300 h 1533525"/>
              <a:gd name="connsiteX76" fmla="*/ 390525 w 1667402"/>
              <a:gd name="connsiteY76" fmla="*/ 104775 h 1533525"/>
              <a:gd name="connsiteX77" fmla="*/ 333375 w 1667402"/>
              <a:gd name="connsiteY77" fmla="*/ 76200 h 1533525"/>
              <a:gd name="connsiteX78" fmla="*/ 323850 w 1667402"/>
              <a:gd name="connsiteY78" fmla="*/ 47625 h 1533525"/>
              <a:gd name="connsiteX79" fmla="*/ 276225 w 1667402"/>
              <a:gd name="connsiteY79" fmla="*/ 0 h 1533525"/>
              <a:gd name="connsiteX0" fmla="*/ 209550 w 1600727"/>
              <a:gd name="connsiteY0" fmla="*/ 0 h 1533525"/>
              <a:gd name="connsiteX1" fmla="*/ 0 w 1600727"/>
              <a:gd name="connsiteY1" fmla="*/ 342900 h 1533525"/>
              <a:gd name="connsiteX2" fmla="*/ 28575 w 1600727"/>
              <a:gd name="connsiteY2" fmla="*/ 361950 h 1533525"/>
              <a:gd name="connsiteX3" fmla="*/ 76200 w 1600727"/>
              <a:gd name="connsiteY3" fmla="*/ 419100 h 1533525"/>
              <a:gd name="connsiteX4" fmla="*/ 104775 w 1600727"/>
              <a:gd name="connsiteY4" fmla="*/ 438150 h 1533525"/>
              <a:gd name="connsiteX5" fmla="*/ 152400 w 1600727"/>
              <a:gd name="connsiteY5" fmla="*/ 476250 h 1533525"/>
              <a:gd name="connsiteX6" fmla="*/ 180975 w 1600727"/>
              <a:gd name="connsiteY6" fmla="*/ 504825 h 1533525"/>
              <a:gd name="connsiteX7" fmla="*/ 209550 w 1600727"/>
              <a:gd name="connsiteY7" fmla="*/ 523875 h 1533525"/>
              <a:gd name="connsiteX8" fmla="*/ 228600 w 1600727"/>
              <a:gd name="connsiteY8" fmla="*/ 552450 h 1533525"/>
              <a:gd name="connsiteX9" fmla="*/ 257175 w 1600727"/>
              <a:gd name="connsiteY9" fmla="*/ 609600 h 1533525"/>
              <a:gd name="connsiteX10" fmla="*/ 247650 w 1600727"/>
              <a:gd name="connsiteY10" fmla="*/ 704850 h 1533525"/>
              <a:gd name="connsiteX11" fmla="*/ 247650 w 1600727"/>
              <a:gd name="connsiteY11" fmla="*/ 771525 h 1533525"/>
              <a:gd name="connsiteX12" fmla="*/ 276225 w 1600727"/>
              <a:gd name="connsiteY12" fmla="*/ 800100 h 1533525"/>
              <a:gd name="connsiteX13" fmla="*/ 314325 w 1600727"/>
              <a:gd name="connsiteY13" fmla="*/ 857250 h 1533525"/>
              <a:gd name="connsiteX14" fmla="*/ 323850 w 1600727"/>
              <a:gd name="connsiteY14" fmla="*/ 952500 h 1533525"/>
              <a:gd name="connsiteX15" fmla="*/ 333375 w 1600727"/>
              <a:gd name="connsiteY15" fmla="*/ 981075 h 1533525"/>
              <a:gd name="connsiteX16" fmla="*/ 390525 w 1600727"/>
              <a:gd name="connsiteY16" fmla="*/ 1038225 h 1533525"/>
              <a:gd name="connsiteX17" fmla="*/ 409575 w 1600727"/>
              <a:gd name="connsiteY17" fmla="*/ 1114425 h 1533525"/>
              <a:gd name="connsiteX18" fmla="*/ 466725 w 1600727"/>
              <a:gd name="connsiteY18" fmla="*/ 1143000 h 1533525"/>
              <a:gd name="connsiteX19" fmla="*/ 495300 w 1600727"/>
              <a:gd name="connsiteY19" fmla="*/ 1171575 h 1533525"/>
              <a:gd name="connsiteX20" fmla="*/ 523875 w 1600727"/>
              <a:gd name="connsiteY20" fmla="*/ 1190625 h 1533525"/>
              <a:gd name="connsiteX21" fmla="*/ 533400 w 1600727"/>
              <a:gd name="connsiteY21" fmla="*/ 1219200 h 1533525"/>
              <a:gd name="connsiteX22" fmla="*/ 552450 w 1600727"/>
              <a:gd name="connsiteY22" fmla="*/ 1247775 h 1533525"/>
              <a:gd name="connsiteX23" fmla="*/ 571500 w 1600727"/>
              <a:gd name="connsiteY23" fmla="*/ 1304925 h 1533525"/>
              <a:gd name="connsiteX24" fmla="*/ 581025 w 1600727"/>
              <a:gd name="connsiteY24" fmla="*/ 1333500 h 1533525"/>
              <a:gd name="connsiteX25" fmla="*/ 638175 w 1600727"/>
              <a:gd name="connsiteY25" fmla="*/ 1352550 h 1533525"/>
              <a:gd name="connsiteX26" fmla="*/ 714375 w 1600727"/>
              <a:gd name="connsiteY26" fmla="*/ 1371600 h 1533525"/>
              <a:gd name="connsiteX27" fmla="*/ 723900 w 1600727"/>
              <a:gd name="connsiteY27" fmla="*/ 1400175 h 1533525"/>
              <a:gd name="connsiteX28" fmla="*/ 809625 w 1600727"/>
              <a:gd name="connsiteY28" fmla="*/ 1447800 h 1533525"/>
              <a:gd name="connsiteX29" fmla="*/ 838200 w 1600727"/>
              <a:gd name="connsiteY29" fmla="*/ 1466850 h 1533525"/>
              <a:gd name="connsiteX30" fmla="*/ 933450 w 1600727"/>
              <a:gd name="connsiteY30" fmla="*/ 1485900 h 1533525"/>
              <a:gd name="connsiteX31" fmla="*/ 1009650 w 1600727"/>
              <a:gd name="connsiteY31" fmla="*/ 1495425 h 1533525"/>
              <a:gd name="connsiteX32" fmla="*/ 1038225 w 1600727"/>
              <a:gd name="connsiteY32" fmla="*/ 1504950 h 1533525"/>
              <a:gd name="connsiteX33" fmla="*/ 1076325 w 1600727"/>
              <a:gd name="connsiteY33" fmla="*/ 1514475 h 1533525"/>
              <a:gd name="connsiteX34" fmla="*/ 1133475 w 1600727"/>
              <a:gd name="connsiteY34" fmla="*/ 1533525 h 1533525"/>
              <a:gd name="connsiteX35" fmla="*/ 1200150 w 1600727"/>
              <a:gd name="connsiteY35" fmla="*/ 1524000 h 1533525"/>
              <a:gd name="connsiteX36" fmla="*/ 1247775 w 1600727"/>
              <a:gd name="connsiteY36" fmla="*/ 1466850 h 1533525"/>
              <a:gd name="connsiteX37" fmla="*/ 1304925 w 1600727"/>
              <a:gd name="connsiteY37" fmla="*/ 1428750 h 1533525"/>
              <a:gd name="connsiteX38" fmla="*/ 1371600 w 1600727"/>
              <a:gd name="connsiteY38" fmla="*/ 1409700 h 1533525"/>
              <a:gd name="connsiteX39" fmla="*/ 1400175 w 1600727"/>
              <a:gd name="connsiteY39" fmla="*/ 1400175 h 1533525"/>
              <a:gd name="connsiteX40" fmla="*/ 1428750 w 1600727"/>
              <a:gd name="connsiteY40" fmla="*/ 1371600 h 1533525"/>
              <a:gd name="connsiteX41" fmla="*/ 1485900 w 1600727"/>
              <a:gd name="connsiteY41" fmla="*/ 1333500 h 1533525"/>
              <a:gd name="connsiteX42" fmla="*/ 1543050 w 1600727"/>
              <a:gd name="connsiteY42" fmla="*/ 1285875 h 1533525"/>
              <a:gd name="connsiteX43" fmla="*/ 1581150 w 1600727"/>
              <a:gd name="connsiteY43" fmla="*/ 1228725 h 1533525"/>
              <a:gd name="connsiteX44" fmla="*/ 1571625 w 1600727"/>
              <a:gd name="connsiteY44" fmla="*/ 1143000 h 1533525"/>
              <a:gd name="connsiteX45" fmla="*/ 1562100 w 1600727"/>
              <a:gd name="connsiteY45" fmla="*/ 1114425 h 1533525"/>
              <a:gd name="connsiteX46" fmla="*/ 1581150 w 1600727"/>
              <a:gd name="connsiteY46" fmla="*/ 981075 h 1533525"/>
              <a:gd name="connsiteX47" fmla="*/ 1600200 w 1600727"/>
              <a:gd name="connsiteY47" fmla="*/ 904875 h 1533525"/>
              <a:gd name="connsiteX48" fmla="*/ 1581150 w 1600727"/>
              <a:gd name="connsiteY48" fmla="*/ 800100 h 1533525"/>
              <a:gd name="connsiteX49" fmla="*/ 1562100 w 1600727"/>
              <a:gd name="connsiteY49" fmla="*/ 733425 h 1533525"/>
              <a:gd name="connsiteX50" fmla="*/ 1524000 w 1600727"/>
              <a:gd name="connsiteY50" fmla="*/ 676275 h 1533525"/>
              <a:gd name="connsiteX51" fmla="*/ 1495425 w 1600727"/>
              <a:gd name="connsiteY51" fmla="*/ 666750 h 1533525"/>
              <a:gd name="connsiteX52" fmla="*/ 1438275 w 1600727"/>
              <a:gd name="connsiteY52" fmla="*/ 638175 h 1533525"/>
              <a:gd name="connsiteX53" fmla="*/ 1181100 w 1600727"/>
              <a:gd name="connsiteY53" fmla="*/ 628650 h 1533525"/>
              <a:gd name="connsiteX54" fmla="*/ 1123950 w 1600727"/>
              <a:gd name="connsiteY54" fmla="*/ 609600 h 1533525"/>
              <a:gd name="connsiteX55" fmla="*/ 1066800 w 1600727"/>
              <a:gd name="connsiteY55" fmla="*/ 581025 h 1533525"/>
              <a:gd name="connsiteX56" fmla="*/ 1038225 w 1600727"/>
              <a:gd name="connsiteY56" fmla="*/ 552450 h 1533525"/>
              <a:gd name="connsiteX57" fmla="*/ 1009650 w 1600727"/>
              <a:gd name="connsiteY57" fmla="*/ 542925 h 1533525"/>
              <a:gd name="connsiteX58" fmla="*/ 942975 w 1600727"/>
              <a:gd name="connsiteY58" fmla="*/ 466725 h 1533525"/>
              <a:gd name="connsiteX59" fmla="*/ 914400 w 1600727"/>
              <a:gd name="connsiteY59" fmla="*/ 457200 h 1533525"/>
              <a:gd name="connsiteX60" fmla="*/ 762000 w 1600727"/>
              <a:gd name="connsiteY60" fmla="*/ 457200 h 1533525"/>
              <a:gd name="connsiteX61" fmla="*/ 733425 w 1600727"/>
              <a:gd name="connsiteY61" fmla="*/ 438150 h 1533525"/>
              <a:gd name="connsiteX62" fmla="*/ 695325 w 1600727"/>
              <a:gd name="connsiteY62" fmla="*/ 381000 h 1533525"/>
              <a:gd name="connsiteX63" fmla="*/ 685800 w 1600727"/>
              <a:gd name="connsiteY63" fmla="*/ 352425 h 1533525"/>
              <a:gd name="connsiteX64" fmla="*/ 657225 w 1600727"/>
              <a:gd name="connsiteY64" fmla="*/ 342900 h 1533525"/>
              <a:gd name="connsiteX65" fmla="*/ 638175 w 1600727"/>
              <a:gd name="connsiteY65" fmla="*/ 314325 h 1533525"/>
              <a:gd name="connsiteX66" fmla="*/ 609600 w 1600727"/>
              <a:gd name="connsiteY66" fmla="*/ 304800 h 1533525"/>
              <a:gd name="connsiteX67" fmla="*/ 600075 w 1600727"/>
              <a:gd name="connsiteY67" fmla="*/ 276225 h 1533525"/>
              <a:gd name="connsiteX68" fmla="*/ 571500 w 1600727"/>
              <a:gd name="connsiteY68" fmla="*/ 257175 h 1533525"/>
              <a:gd name="connsiteX69" fmla="*/ 552450 w 1600727"/>
              <a:gd name="connsiteY69" fmla="*/ 228600 h 1533525"/>
              <a:gd name="connsiteX70" fmla="*/ 542925 w 1600727"/>
              <a:gd name="connsiteY70" fmla="*/ 200025 h 1533525"/>
              <a:gd name="connsiteX71" fmla="*/ 514350 w 1600727"/>
              <a:gd name="connsiteY71" fmla="*/ 180975 h 1533525"/>
              <a:gd name="connsiteX72" fmla="*/ 495300 w 1600727"/>
              <a:gd name="connsiteY72" fmla="*/ 152400 h 1533525"/>
              <a:gd name="connsiteX73" fmla="*/ 409575 w 1600727"/>
              <a:gd name="connsiteY73" fmla="*/ 133350 h 1533525"/>
              <a:gd name="connsiteX74" fmla="*/ 352425 w 1600727"/>
              <a:gd name="connsiteY74" fmla="*/ 114300 h 1533525"/>
              <a:gd name="connsiteX75" fmla="*/ 323850 w 1600727"/>
              <a:gd name="connsiteY75" fmla="*/ 104775 h 1533525"/>
              <a:gd name="connsiteX76" fmla="*/ 266700 w 1600727"/>
              <a:gd name="connsiteY76" fmla="*/ 76200 h 1533525"/>
              <a:gd name="connsiteX77" fmla="*/ 257175 w 1600727"/>
              <a:gd name="connsiteY77" fmla="*/ 47625 h 1533525"/>
              <a:gd name="connsiteX78" fmla="*/ 209550 w 1600727"/>
              <a:gd name="connsiteY78" fmla="*/ 0 h 1533525"/>
              <a:gd name="connsiteX0" fmla="*/ 231775 w 1622952"/>
              <a:gd name="connsiteY0" fmla="*/ 0 h 1533525"/>
              <a:gd name="connsiteX1" fmla="*/ 22225 w 1622952"/>
              <a:gd name="connsiteY1" fmla="*/ 342900 h 1533525"/>
              <a:gd name="connsiteX2" fmla="*/ 98425 w 1622952"/>
              <a:gd name="connsiteY2" fmla="*/ 419100 h 1533525"/>
              <a:gd name="connsiteX3" fmla="*/ 127000 w 1622952"/>
              <a:gd name="connsiteY3" fmla="*/ 438150 h 1533525"/>
              <a:gd name="connsiteX4" fmla="*/ 174625 w 1622952"/>
              <a:gd name="connsiteY4" fmla="*/ 476250 h 1533525"/>
              <a:gd name="connsiteX5" fmla="*/ 203200 w 1622952"/>
              <a:gd name="connsiteY5" fmla="*/ 504825 h 1533525"/>
              <a:gd name="connsiteX6" fmla="*/ 231775 w 1622952"/>
              <a:gd name="connsiteY6" fmla="*/ 523875 h 1533525"/>
              <a:gd name="connsiteX7" fmla="*/ 250825 w 1622952"/>
              <a:gd name="connsiteY7" fmla="*/ 552450 h 1533525"/>
              <a:gd name="connsiteX8" fmla="*/ 279400 w 1622952"/>
              <a:gd name="connsiteY8" fmla="*/ 609600 h 1533525"/>
              <a:gd name="connsiteX9" fmla="*/ 269875 w 1622952"/>
              <a:gd name="connsiteY9" fmla="*/ 704850 h 1533525"/>
              <a:gd name="connsiteX10" fmla="*/ 269875 w 1622952"/>
              <a:gd name="connsiteY10" fmla="*/ 771525 h 1533525"/>
              <a:gd name="connsiteX11" fmla="*/ 298450 w 1622952"/>
              <a:gd name="connsiteY11" fmla="*/ 800100 h 1533525"/>
              <a:gd name="connsiteX12" fmla="*/ 336550 w 1622952"/>
              <a:gd name="connsiteY12" fmla="*/ 857250 h 1533525"/>
              <a:gd name="connsiteX13" fmla="*/ 346075 w 1622952"/>
              <a:gd name="connsiteY13" fmla="*/ 952500 h 1533525"/>
              <a:gd name="connsiteX14" fmla="*/ 355600 w 1622952"/>
              <a:gd name="connsiteY14" fmla="*/ 981075 h 1533525"/>
              <a:gd name="connsiteX15" fmla="*/ 412750 w 1622952"/>
              <a:gd name="connsiteY15" fmla="*/ 1038225 h 1533525"/>
              <a:gd name="connsiteX16" fmla="*/ 431800 w 1622952"/>
              <a:gd name="connsiteY16" fmla="*/ 1114425 h 1533525"/>
              <a:gd name="connsiteX17" fmla="*/ 488950 w 1622952"/>
              <a:gd name="connsiteY17" fmla="*/ 1143000 h 1533525"/>
              <a:gd name="connsiteX18" fmla="*/ 517525 w 1622952"/>
              <a:gd name="connsiteY18" fmla="*/ 1171575 h 1533525"/>
              <a:gd name="connsiteX19" fmla="*/ 546100 w 1622952"/>
              <a:gd name="connsiteY19" fmla="*/ 1190625 h 1533525"/>
              <a:gd name="connsiteX20" fmla="*/ 555625 w 1622952"/>
              <a:gd name="connsiteY20" fmla="*/ 1219200 h 1533525"/>
              <a:gd name="connsiteX21" fmla="*/ 574675 w 1622952"/>
              <a:gd name="connsiteY21" fmla="*/ 1247775 h 1533525"/>
              <a:gd name="connsiteX22" fmla="*/ 593725 w 1622952"/>
              <a:gd name="connsiteY22" fmla="*/ 1304925 h 1533525"/>
              <a:gd name="connsiteX23" fmla="*/ 603250 w 1622952"/>
              <a:gd name="connsiteY23" fmla="*/ 1333500 h 1533525"/>
              <a:gd name="connsiteX24" fmla="*/ 660400 w 1622952"/>
              <a:gd name="connsiteY24" fmla="*/ 1352550 h 1533525"/>
              <a:gd name="connsiteX25" fmla="*/ 736600 w 1622952"/>
              <a:gd name="connsiteY25" fmla="*/ 1371600 h 1533525"/>
              <a:gd name="connsiteX26" fmla="*/ 746125 w 1622952"/>
              <a:gd name="connsiteY26" fmla="*/ 1400175 h 1533525"/>
              <a:gd name="connsiteX27" fmla="*/ 831850 w 1622952"/>
              <a:gd name="connsiteY27" fmla="*/ 1447800 h 1533525"/>
              <a:gd name="connsiteX28" fmla="*/ 860425 w 1622952"/>
              <a:gd name="connsiteY28" fmla="*/ 1466850 h 1533525"/>
              <a:gd name="connsiteX29" fmla="*/ 955675 w 1622952"/>
              <a:gd name="connsiteY29" fmla="*/ 1485900 h 1533525"/>
              <a:gd name="connsiteX30" fmla="*/ 1031875 w 1622952"/>
              <a:gd name="connsiteY30" fmla="*/ 1495425 h 1533525"/>
              <a:gd name="connsiteX31" fmla="*/ 1060450 w 1622952"/>
              <a:gd name="connsiteY31" fmla="*/ 1504950 h 1533525"/>
              <a:gd name="connsiteX32" fmla="*/ 1098550 w 1622952"/>
              <a:gd name="connsiteY32" fmla="*/ 1514475 h 1533525"/>
              <a:gd name="connsiteX33" fmla="*/ 1155700 w 1622952"/>
              <a:gd name="connsiteY33" fmla="*/ 1533525 h 1533525"/>
              <a:gd name="connsiteX34" fmla="*/ 1222375 w 1622952"/>
              <a:gd name="connsiteY34" fmla="*/ 1524000 h 1533525"/>
              <a:gd name="connsiteX35" fmla="*/ 1270000 w 1622952"/>
              <a:gd name="connsiteY35" fmla="*/ 1466850 h 1533525"/>
              <a:gd name="connsiteX36" fmla="*/ 1327150 w 1622952"/>
              <a:gd name="connsiteY36" fmla="*/ 1428750 h 1533525"/>
              <a:gd name="connsiteX37" fmla="*/ 1393825 w 1622952"/>
              <a:gd name="connsiteY37" fmla="*/ 1409700 h 1533525"/>
              <a:gd name="connsiteX38" fmla="*/ 1422400 w 1622952"/>
              <a:gd name="connsiteY38" fmla="*/ 1400175 h 1533525"/>
              <a:gd name="connsiteX39" fmla="*/ 1450975 w 1622952"/>
              <a:gd name="connsiteY39" fmla="*/ 1371600 h 1533525"/>
              <a:gd name="connsiteX40" fmla="*/ 1508125 w 1622952"/>
              <a:gd name="connsiteY40" fmla="*/ 1333500 h 1533525"/>
              <a:gd name="connsiteX41" fmla="*/ 1565275 w 1622952"/>
              <a:gd name="connsiteY41" fmla="*/ 1285875 h 1533525"/>
              <a:gd name="connsiteX42" fmla="*/ 1603375 w 1622952"/>
              <a:gd name="connsiteY42" fmla="*/ 1228725 h 1533525"/>
              <a:gd name="connsiteX43" fmla="*/ 1593850 w 1622952"/>
              <a:gd name="connsiteY43" fmla="*/ 1143000 h 1533525"/>
              <a:gd name="connsiteX44" fmla="*/ 1584325 w 1622952"/>
              <a:gd name="connsiteY44" fmla="*/ 1114425 h 1533525"/>
              <a:gd name="connsiteX45" fmla="*/ 1603375 w 1622952"/>
              <a:gd name="connsiteY45" fmla="*/ 981075 h 1533525"/>
              <a:gd name="connsiteX46" fmla="*/ 1622425 w 1622952"/>
              <a:gd name="connsiteY46" fmla="*/ 904875 h 1533525"/>
              <a:gd name="connsiteX47" fmla="*/ 1603375 w 1622952"/>
              <a:gd name="connsiteY47" fmla="*/ 800100 h 1533525"/>
              <a:gd name="connsiteX48" fmla="*/ 1584325 w 1622952"/>
              <a:gd name="connsiteY48" fmla="*/ 733425 h 1533525"/>
              <a:gd name="connsiteX49" fmla="*/ 1546225 w 1622952"/>
              <a:gd name="connsiteY49" fmla="*/ 676275 h 1533525"/>
              <a:gd name="connsiteX50" fmla="*/ 1517650 w 1622952"/>
              <a:gd name="connsiteY50" fmla="*/ 666750 h 1533525"/>
              <a:gd name="connsiteX51" fmla="*/ 1460500 w 1622952"/>
              <a:gd name="connsiteY51" fmla="*/ 638175 h 1533525"/>
              <a:gd name="connsiteX52" fmla="*/ 1203325 w 1622952"/>
              <a:gd name="connsiteY52" fmla="*/ 628650 h 1533525"/>
              <a:gd name="connsiteX53" fmla="*/ 1146175 w 1622952"/>
              <a:gd name="connsiteY53" fmla="*/ 609600 h 1533525"/>
              <a:gd name="connsiteX54" fmla="*/ 1089025 w 1622952"/>
              <a:gd name="connsiteY54" fmla="*/ 581025 h 1533525"/>
              <a:gd name="connsiteX55" fmla="*/ 1060450 w 1622952"/>
              <a:gd name="connsiteY55" fmla="*/ 552450 h 1533525"/>
              <a:gd name="connsiteX56" fmla="*/ 1031875 w 1622952"/>
              <a:gd name="connsiteY56" fmla="*/ 542925 h 1533525"/>
              <a:gd name="connsiteX57" fmla="*/ 965200 w 1622952"/>
              <a:gd name="connsiteY57" fmla="*/ 466725 h 1533525"/>
              <a:gd name="connsiteX58" fmla="*/ 936625 w 1622952"/>
              <a:gd name="connsiteY58" fmla="*/ 457200 h 1533525"/>
              <a:gd name="connsiteX59" fmla="*/ 784225 w 1622952"/>
              <a:gd name="connsiteY59" fmla="*/ 457200 h 1533525"/>
              <a:gd name="connsiteX60" fmla="*/ 755650 w 1622952"/>
              <a:gd name="connsiteY60" fmla="*/ 438150 h 1533525"/>
              <a:gd name="connsiteX61" fmla="*/ 717550 w 1622952"/>
              <a:gd name="connsiteY61" fmla="*/ 381000 h 1533525"/>
              <a:gd name="connsiteX62" fmla="*/ 708025 w 1622952"/>
              <a:gd name="connsiteY62" fmla="*/ 352425 h 1533525"/>
              <a:gd name="connsiteX63" fmla="*/ 679450 w 1622952"/>
              <a:gd name="connsiteY63" fmla="*/ 342900 h 1533525"/>
              <a:gd name="connsiteX64" fmla="*/ 660400 w 1622952"/>
              <a:gd name="connsiteY64" fmla="*/ 314325 h 1533525"/>
              <a:gd name="connsiteX65" fmla="*/ 631825 w 1622952"/>
              <a:gd name="connsiteY65" fmla="*/ 304800 h 1533525"/>
              <a:gd name="connsiteX66" fmla="*/ 622300 w 1622952"/>
              <a:gd name="connsiteY66" fmla="*/ 276225 h 1533525"/>
              <a:gd name="connsiteX67" fmla="*/ 593725 w 1622952"/>
              <a:gd name="connsiteY67" fmla="*/ 257175 h 1533525"/>
              <a:gd name="connsiteX68" fmla="*/ 574675 w 1622952"/>
              <a:gd name="connsiteY68" fmla="*/ 228600 h 1533525"/>
              <a:gd name="connsiteX69" fmla="*/ 565150 w 1622952"/>
              <a:gd name="connsiteY69" fmla="*/ 200025 h 1533525"/>
              <a:gd name="connsiteX70" fmla="*/ 536575 w 1622952"/>
              <a:gd name="connsiteY70" fmla="*/ 180975 h 1533525"/>
              <a:gd name="connsiteX71" fmla="*/ 517525 w 1622952"/>
              <a:gd name="connsiteY71" fmla="*/ 152400 h 1533525"/>
              <a:gd name="connsiteX72" fmla="*/ 431800 w 1622952"/>
              <a:gd name="connsiteY72" fmla="*/ 133350 h 1533525"/>
              <a:gd name="connsiteX73" fmla="*/ 374650 w 1622952"/>
              <a:gd name="connsiteY73" fmla="*/ 114300 h 1533525"/>
              <a:gd name="connsiteX74" fmla="*/ 346075 w 1622952"/>
              <a:gd name="connsiteY74" fmla="*/ 104775 h 1533525"/>
              <a:gd name="connsiteX75" fmla="*/ 288925 w 1622952"/>
              <a:gd name="connsiteY75" fmla="*/ 76200 h 1533525"/>
              <a:gd name="connsiteX76" fmla="*/ 279400 w 1622952"/>
              <a:gd name="connsiteY76" fmla="*/ 47625 h 1533525"/>
              <a:gd name="connsiteX77" fmla="*/ 231775 w 1622952"/>
              <a:gd name="connsiteY77" fmla="*/ 0 h 1533525"/>
              <a:gd name="connsiteX0" fmla="*/ 133350 w 1524527"/>
              <a:gd name="connsiteY0" fmla="*/ 0 h 1533525"/>
              <a:gd name="connsiteX1" fmla="*/ 0 w 1524527"/>
              <a:gd name="connsiteY1" fmla="*/ 419100 h 1533525"/>
              <a:gd name="connsiteX2" fmla="*/ 28575 w 1524527"/>
              <a:gd name="connsiteY2" fmla="*/ 438150 h 1533525"/>
              <a:gd name="connsiteX3" fmla="*/ 76200 w 1524527"/>
              <a:gd name="connsiteY3" fmla="*/ 476250 h 1533525"/>
              <a:gd name="connsiteX4" fmla="*/ 104775 w 1524527"/>
              <a:gd name="connsiteY4" fmla="*/ 504825 h 1533525"/>
              <a:gd name="connsiteX5" fmla="*/ 133350 w 1524527"/>
              <a:gd name="connsiteY5" fmla="*/ 523875 h 1533525"/>
              <a:gd name="connsiteX6" fmla="*/ 152400 w 1524527"/>
              <a:gd name="connsiteY6" fmla="*/ 552450 h 1533525"/>
              <a:gd name="connsiteX7" fmla="*/ 180975 w 1524527"/>
              <a:gd name="connsiteY7" fmla="*/ 609600 h 1533525"/>
              <a:gd name="connsiteX8" fmla="*/ 171450 w 1524527"/>
              <a:gd name="connsiteY8" fmla="*/ 704850 h 1533525"/>
              <a:gd name="connsiteX9" fmla="*/ 171450 w 1524527"/>
              <a:gd name="connsiteY9" fmla="*/ 771525 h 1533525"/>
              <a:gd name="connsiteX10" fmla="*/ 200025 w 1524527"/>
              <a:gd name="connsiteY10" fmla="*/ 800100 h 1533525"/>
              <a:gd name="connsiteX11" fmla="*/ 238125 w 1524527"/>
              <a:gd name="connsiteY11" fmla="*/ 857250 h 1533525"/>
              <a:gd name="connsiteX12" fmla="*/ 247650 w 1524527"/>
              <a:gd name="connsiteY12" fmla="*/ 952500 h 1533525"/>
              <a:gd name="connsiteX13" fmla="*/ 257175 w 1524527"/>
              <a:gd name="connsiteY13" fmla="*/ 981075 h 1533525"/>
              <a:gd name="connsiteX14" fmla="*/ 314325 w 1524527"/>
              <a:gd name="connsiteY14" fmla="*/ 1038225 h 1533525"/>
              <a:gd name="connsiteX15" fmla="*/ 333375 w 1524527"/>
              <a:gd name="connsiteY15" fmla="*/ 1114425 h 1533525"/>
              <a:gd name="connsiteX16" fmla="*/ 390525 w 1524527"/>
              <a:gd name="connsiteY16" fmla="*/ 1143000 h 1533525"/>
              <a:gd name="connsiteX17" fmla="*/ 419100 w 1524527"/>
              <a:gd name="connsiteY17" fmla="*/ 1171575 h 1533525"/>
              <a:gd name="connsiteX18" fmla="*/ 447675 w 1524527"/>
              <a:gd name="connsiteY18" fmla="*/ 1190625 h 1533525"/>
              <a:gd name="connsiteX19" fmla="*/ 457200 w 1524527"/>
              <a:gd name="connsiteY19" fmla="*/ 1219200 h 1533525"/>
              <a:gd name="connsiteX20" fmla="*/ 476250 w 1524527"/>
              <a:gd name="connsiteY20" fmla="*/ 1247775 h 1533525"/>
              <a:gd name="connsiteX21" fmla="*/ 495300 w 1524527"/>
              <a:gd name="connsiteY21" fmla="*/ 1304925 h 1533525"/>
              <a:gd name="connsiteX22" fmla="*/ 504825 w 1524527"/>
              <a:gd name="connsiteY22" fmla="*/ 1333500 h 1533525"/>
              <a:gd name="connsiteX23" fmla="*/ 561975 w 1524527"/>
              <a:gd name="connsiteY23" fmla="*/ 1352550 h 1533525"/>
              <a:gd name="connsiteX24" fmla="*/ 638175 w 1524527"/>
              <a:gd name="connsiteY24" fmla="*/ 1371600 h 1533525"/>
              <a:gd name="connsiteX25" fmla="*/ 647700 w 1524527"/>
              <a:gd name="connsiteY25" fmla="*/ 1400175 h 1533525"/>
              <a:gd name="connsiteX26" fmla="*/ 733425 w 1524527"/>
              <a:gd name="connsiteY26" fmla="*/ 1447800 h 1533525"/>
              <a:gd name="connsiteX27" fmla="*/ 762000 w 1524527"/>
              <a:gd name="connsiteY27" fmla="*/ 1466850 h 1533525"/>
              <a:gd name="connsiteX28" fmla="*/ 857250 w 1524527"/>
              <a:gd name="connsiteY28" fmla="*/ 1485900 h 1533525"/>
              <a:gd name="connsiteX29" fmla="*/ 933450 w 1524527"/>
              <a:gd name="connsiteY29" fmla="*/ 1495425 h 1533525"/>
              <a:gd name="connsiteX30" fmla="*/ 962025 w 1524527"/>
              <a:gd name="connsiteY30" fmla="*/ 1504950 h 1533525"/>
              <a:gd name="connsiteX31" fmla="*/ 1000125 w 1524527"/>
              <a:gd name="connsiteY31" fmla="*/ 1514475 h 1533525"/>
              <a:gd name="connsiteX32" fmla="*/ 1057275 w 1524527"/>
              <a:gd name="connsiteY32" fmla="*/ 1533525 h 1533525"/>
              <a:gd name="connsiteX33" fmla="*/ 1123950 w 1524527"/>
              <a:gd name="connsiteY33" fmla="*/ 1524000 h 1533525"/>
              <a:gd name="connsiteX34" fmla="*/ 1171575 w 1524527"/>
              <a:gd name="connsiteY34" fmla="*/ 1466850 h 1533525"/>
              <a:gd name="connsiteX35" fmla="*/ 1228725 w 1524527"/>
              <a:gd name="connsiteY35" fmla="*/ 1428750 h 1533525"/>
              <a:gd name="connsiteX36" fmla="*/ 1295400 w 1524527"/>
              <a:gd name="connsiteY36" fmla="*/ 1409700 h 1533525"/>
              <a:gd name="connsiteX37" fmla="*/ 1323975 w 1524527"/>
              <a:gd name="connsiteY37" fmla="*/ 1400175 h 1533525"/>
              <a:gd name="connsiteX38" fmla="*/ 1352550 w 1524527"/>
              <a:gd name="connsiteY38" fmla="*/ 1371600 h 1533525"/>
              <a:gd name="connsiteX39" fmla="*/ 1409700 w 1524527"/>
              <a:gd name="connsiteY39" fmla="*/ 1333500 h 1533525"/>
              <a:gd name="connsiteX40" fmla="*/ 1466850 w 1524527"/>
              <a:gd name="connsiteY40" fmla="*/ 1285875 h 1533525"/>
              <a:gd name="connsiteX41" fmla="*/ 1504950 w 1524527"/>
              <a:gd name="connsiteY41" fmla="*/ 1228725 h 1533525"/>
              <a:gd name="connsiteX42" fmla="*/ 1495425 w 1524527"/>
              <a:gd name="connsiteY42" fmla="*/ 1143000 h 1533525"/>
              <a:gd name="connsiteX43" fmla="*/ 1485900 w 1524527"/>
              <a:gd name="connsiteY43" fmla="*/ 1114425 h 1533525"/>
              <a:gd name="connsiteX44" fmla="*/ 1504950 w 1524527"/>
              <a:gd name="connsiteY44" fmla="*/ 981075 h 1533525"/>
              <a:gd name="connsiteX45" fmla="*/ 1524000 w 1524527"/>
              <a:gd name="connsiteY45" fmla="*/ 904875 h 1533525"/>
              <a:gd name="connsiteX46" fmla="*/ 1504950 w 1524527"/>
              <a:gd name="connsiteY46" fmla="*/ 800100 h 1533525"/>
              <a:gd name="connsiteX47" fmla="*/ 1485900 w 1524527"/>
              <a:gd name="connsiteY47" fmla="*/ 733425 h 1533525"/>
              <a:gd name="connsiteX48" fmla="*/ 1447800 w 1524527"/>
              <a:gd name="connsiteY48" fmla="*/ 676275 h 1533525"/>
              <a:gd name="connsiteX49" fmla="*/ 1419225 w 1524527"/>
              <a:gd name="connsiteY49" fmla="*/ 666750 h 1533525"/>
              <a:gd name="connsiteX50" fmla="*/ 1362075 w 1524527"/>
              <a:gd name="connsiteY50" fmla="*/ 638175 h 1533525"/>
              <a:gd name="connsiteX51" fmla="*/ 1104900 w 1524527"/>
              <a:gd name="connsiteY51" fmla="*/ 628650 h 1533525"/>
              <a:gd name="connsiteX52" fmla="*/ 1047750 w 1524527"/>
              <a:gd name="connsiteY52" fmla="*/ 609600 h 1533525"/>
              <a:gd name="connsiteX53" fmla="*/ 990600 w 1524527"/>
              <a:gd name="connsiteY53" fmla="*/ 581025 h 1533525"/>
              <a:gd name="connsiteX54" fmla="*/ 962025 w 1524527"/>
              <a:gd name="connsiteY54" fmla="*/ 552450 h 1533525"/>
              <a:gd name="connsiteX55" fmla="*/ 933450 w 1524527"/>
              <a:gd name="connsiteY55" fmla="*/ 542925 h 1533525"/>
              <a:gd name="connsiteX56" fmla="*/ 866775 w 1524527"/>
              <a:gd name="connsiteY56" fmla="*/ 466725 h 1533525"/>
              <a:gd name="connsiteX57" fmla="*/ 838200 w 1524527"/>
              <a:gd name="connsiteY57" fmla="*/ 457200 h 1533525"/>
              <a:gd name="connsiteX58" fmla="*/ 685800 w 1524527"/>
              <a:gd name="connsiteY58" fmla="*/ 457200 h 1533525"/>
              <a:gd name="connsiteX59" fmla="*/ 657225 w 1524527"/>
              <a:gd name="connsiteY59" fmla="*/ 438150 h 1533525"/>
              <a:gd name="connsiteX60" fmla="*/ 619125 w 1524527"/>
              <a:gd name="connsiteY60" fmla="*/ 381000 h 1533525"/>
              <a:gd name="connsiteX61" fmla="*/ 609600 w 1524527"/>
              <a:gd name="connsiteY61" fmla="*/ 352425 h 1533525"/>
              <a:gd name="connsiteX62" fmla="*/ 581025 w 1524527"/>
              <a:gd name="connsiteY62" fmla="*/ 342900 h 1533525"/>
              <a:gd name="connsiteX63" fmla="*/ 561975 w 1524527"/>
              <a:gd name="connsiteY63" fmla="*/ 314325 h 1533525"/>
              <a:gd name="connsiteX64" fmla="*/ 533400 w 1524527"/>
              <a:gd name="connsiteY64" fmla="*/ 304800 h 1533525"/>
              <a:gd name="connsiteX65" fmla="*/ 523875 w 1524527"/>
              <a:gd name="connsiteY65" fmla="*/ 276225 h 1533525"/>
              <a:gd name="connsiteX66" fmla="*/ 495300 w 1524527"/>
              <a:gd name="connsiteY66" fmla="*/ 257175 h 1533525"/>
              <a:gd name="connsiteX67" fmla="*/ 476250 w 1524527"/>
              <a:gd name="connsiteY67" fmla="*/ 228600 h 1533525"/>
              <a:gd name="connsiteX68" fmla="*/ 466725 w 1524527"/>
              <a:gd name="connsiteY68" fmla="*/ 200025 h 1533525"/>
              <a:gd name="connsiteX69" fmla="*/ 438150 w 1524527"/>
              <a:gd name="connsiteY69" fmla="*/ 180975 h 1533525"/>
              <a:gd name="connsiteX70" fmla="*/ 419100 w 1524527"/>
              <a:gd name="connsiteY70" fmla="*/ 152400 h 1533525"/>
              <a:gd name="connsiteX71" fmla="*/ 333375 w 1524527"/>
              <a:gd name="connsiteY71" fmla="*/ 133350 h 1533525"/>
              <a:gd name="connsiteX72" fmla="*/ 276225 w 1524527"/>
              <a:gd name="connsiteY72" fmla="*/ 114300 h 1533525"/>
              <a:gd name="connsiteX73" fmla="*/ 247650 w 1524527"/>
              <a:gd name="connsiteY73" fmla="*/ 104775 h 1533525"/>
              <a:gd name="connsiteX74" fmla="*/ 190500 w 1524527"/>
              <a:gd name="connsiteY74" fmla="*/ 76200 h 1533525"/>
              <a:gd name="connsiteX75" fmla="*/ 180975 w 1524527"/>
              <a:gd name="connsiteY75" fmla="*/ 47625 h 1533525"/>
              <a:gd name="connsiteX76" fmla="*/ 133350 w 1524527"/>
              <a:gd name="connsiteY76" fmla="*/ 0 h 1533525"/>
              <a:gd name="connsiteX0" fmla="*/ 180975 w 1524527"/>
              <a:gd name="connsiteY0" fmla="*/ 0 h 1485900"/>
              <a:gd name="connsiteX1" fmla="*/ 0 w 1524527"/>
              <a:gd name="connsiteY1" fmla="*/ 371475 h 1485900"/>
              <a:gd name="connsiteX2" fmla="*/ 28575 w 1524527"/>
              <a:gd name="connsiteY2" fmla="*/ 390525 h 1485900"/>
              <a:gd name="connsiteX3" fmla="*/ 76200 w 1524527"/>
              <a:gd name="connsiteY3" fmla="*/ 428625 h 1485900"/>
              <a:gd name="connsiteX4" fmla="*/ 104775 w 1524527"/>
              <a:gd name="connsiteY4" fmla="*/ 457200 h 1485900"/>
              <a:gd name="connsiteX5" fmla="*/ 133350 w 1524527"/>
              <a:gd name="connsiteY5" fmla="*/ 476250 h 1485900"/>
              <a:gd name="connsiteX6" fmla="*/ 152400 w 1524527"/>
              <a:gd name="connsiteY6" fmla="*/ 504825 h 1485900"/>
              <a:gd name="connsiteX7" fmla="*/ 180975 w 1524527"/>
              <a:gd name="connsiteY7" fmla="*/ 561975 h 1485900"/>
              <a:gd name="connsiteX8" fmla="*/ 171450 w 1524527"/>
              <a:gd name="connsiteY8" fmla="*/ 657225 h 1485900"/>
              <a:gd name="connsiteX9" fmla="*/ 171450 w 1524527"/>
              <a:gd name="connsiteY9" fmla="*/ 723900 h 1485900"/>
              <a:gd name="connsiteX10" fmla="*/ 200025 w 1524527"/>
              <a:gd name="connsiteY10" fmla="*/ 752475 h 1485900"/>
              <a:gd name="connsiteX11" fmla="*/ 238125 w 1524527"/>
              <a:gd name="connsiteY11" fmla="*/ 809625 h 1485900"/>
              <a:gd name="connsiteX12" fmla="*/ 247650 w 1524527"/>
              <a:gd name="connsiteY12" fmla="*/ 904875 h 1485900"/>
              <a:gd name="connsiteX13" fmla="*/ 257175 w 1524527"/>
              <a:gd name="connsiteY13" fmla="*/ 933450 h 1485900"/>
              <a:gd name="connsiteX14" fmla="*/ 314325 w 1524527"/>
              <a:gd name="connsiteY14" fmla="*/ 990600 h 1485900"/>
              <a:gd name="connsiteX15" fmla="*/ 333375 w 1524527"/>
              <a:gd name="connsiteY15" fmla="*/ 1066800 h 1485900"/>
              <a:gd name="connsiteX16" fmla="*/ 390525 w 1524527"/>
              <a:gd name="connsiteY16" fmla="*/ 1095375 h 1485900"/>
              <a:gd name="connsiteX17" fmla="*/ 419100 w 1524527"/>
              <a:gd name="connsiteY17" fmla="*/ 1123950 h 1485900"/>
              <a:gd name="connsiteX18" fmla="*/ 447675 w 1524527"/>
              <a:gd name="connsiteY18" fmla="*/ 1143000 h 1485900"/>
              <a:gd name="connsiteX19" fmla="*/ 457200 w 1524527"/>
              <a:gd name="connsiteY19" fmla="*/ 1171575 h 1485900"/>
              <a:gd name="connsiteX20" fmla="*/ 476250 w 1524527"/>
              <a:gd name="connsiteY20" fmla="*/ 1200150 h 1485900"/>
              <a:gd name="connsiteX21" fmla="*/ 495300 w 1524527"/>
              <a:gd name="connsiteY21" fmla="*/ 1257300 h 1485900"/>
              <a:gd name="connsiteX22" fmla="*/ 504825 w 1524527"/>
              <a:gd name="connsiteY22" fmla="*/ 1285875 h 1485900"/>
              <a:gd name="connsiteX23" fmla="*/ 561975 w 1524527"/>
              <a:gd name="connsiteY23" fmla="*/ 1304925 h 1485900"/>
              <a:gd name="connsiteX24" fmla="*/ 638175 w 1524527"/>
              <a:gd name="connsiteY24" fmla="*/ 1323975 h 1485900"/>
              <a:gd name="connsiteX25" fmla="*/ 647700 w 1524527"/>
              <a:gd name="connsiteY25" fmla="*/ 1352550 h 1485900"/>
              <a:gd name="connsiteX26" fmla="*/ 733425 w 1524527"/>
              <a:gd name="connsiteY26" fmla="*/ 1400175 h 1485900"/>
              <a:gd name="connsiteX27" fmla="*/ 762000 w 1524527"/>
              <a:gd name="connsiteY27" fmla="*/ 1419225 h 1485900"/>
              <a:gd name="connsiteX28" fmla="*/ 857250 w 1524527"/>
              <a:gd name="connsiteY28" fmla="*/ 1438275 h 1485900"/>
              <a:gd name="connsiteX29" fmla="*/ 933450 w 1524527"/>
              <a:gd name="connsiteY29" fmla="*/ 1447800 h 1485900"/>
              <a:gd name="connsiteX30" fmla="*/ 962025 w 1524527"/>
              <a:gd name="connsiteY30" fmla="*/ 1457325 h 1485900"/>
              <a:gd name="connsiteX31" fmla="*/ 1000125 w 1524527"/>
              <a:gd name="connsiteY31" fmla="*/ 1466850 h 1485900"/>
              <a:gd name="connsiteX32" fmla="*/ 1057275 w 1524527"/>
              <a:gd name="connsiteY32" fmla="*/ 1485900 h 1485900"/>
              <a:gd name="connsiteX33" fmla="*/ 1123950 w 1524527"/>
              <a:gd name="connsiteY33" fmla="*/ 1476375 h 1485900"/>
              <a:gd name="connsiteX34" fmla="*/ 1171575 w 1524527"/>
              <a:gd name="connsiteY34" fmla="*/ 1419225 h 1485900"/>
              <a:gd name="connsiteX35" fmla="*/ 1228725 w 1524527"/>
              <a:gd name="connsiteY35" fmla="*/ 1381125 h 1485900"/>
              <a:gd name="connsiteX36" fmla="*/ 1295400 w 1524527"/>
              <a:gd name="connsiteY36" fmla="*/ 1362075 h 1485900"/>
              <a:gd name="connsiteX37" fmla="*/ 1323975 w 1524527"/>
              <a:gd name="connsiteY37" fmla="*/ 1352550 h 1485900"/>
              <a:gd name="connsiteX38" fmla="*/ 1352550 w 1524527"/>
              <a:gd name="connsiteY38" fmla="*/ 1323975 h 1485900"/>
              <a:gd name="connsiteX39" fmla="*/ 1409700 w 1524527"/>
              <a:gd name="connsiteY39" fmla="*/ 1285875 h 1485900"/>
              <a:gd name="connsiteX40" fmla="*/ 1466850 w 1524527"/>
              <a:gd name="connsiteY40" fmla="*/ 1238250 h 1485900"/>
              <a:gd name="connsiteX41" fmla="*/ 1504950 w 1524527"/>
              <a:gd name="connsiteY41" fmla="*/ 1181100 h 1485900"/>
              <a:gd name="connsiteX42" fmla="*/ 1495425 w 1524527"/>
              <a:gd name="connsiteY42" fmla="*/ 1095375 h 1485900"/>
              <a:gd name="connsiteX43" fmla="*/ 1485900 w 1524527"/>
              <a:gd name="connsiteY43" fmla="*/ 1066800 h 1485900"/>
              <a:gd name="connsiteX44" fmla="*/ 1504950 w 1524527"/>
              <a:gd name="connsiteY44" fmla="*/ 933450 h 1485900"/>
              <a:gd name="connsiteX45" fmla="*/ 1524000 w 1524527"/>
              <a:gd name="connsiteY45" fmla="*/ 857250 h 1485900"/>
              <a:gd name="connsiteX46" fmla="*/ 1504950 w 1524527"/>
              <a:gd name="connsiteY46" fmla="*/ 752475 h 1485900"/>
              <a:gd name="connsiteX47" fmla="*/ 1485900 w 1524527"/>
              <a:gd name="connsiteY47" fmla="*/ 685800 h 1485900"/>
              <a:gd name="connsiteX48" fmla="*/ 1447800 w 1524527"/>
              <a:gd name="connsiteY48" fmla="*/ 628650 h 1485900"/>
              <a:gd name="connsiteX49" fmla="*/ 1419225 w 1524527"/>
              <a:gd name="connsiteY49" fmla="*/ 619125 h 1485900"/>
              <a:gd name="connsiteX50" fmla="*/ 1362075 w 1524527"/>
              <a:gd name="connsiteY50" fmla="*/ 590550 h 1485900"/>
              <a:gd name="connsiteX51" fmla="*/ 1104900 w 1524527"/>
              <a:gd name="connsiteY51" fmla="*/ 581025 h 1485900"/>
              <a:gd name="connsiteX52" fmla="*/ 1047750 w 1524527"/>
              <a:gd name="connsiteY52" fmla="*/ 561975 h 1485900"/>
              <a:gd name="connsiteX53" fmla="*/ 990600 w 1524527"/>
              <a:gd name="connsiteY53" fmla="*/ 533400 h 1485900"/>
              <a:gd name="connsiteX54" fmla="*/ 962025 w 1524527"/>
              <a:gd name="connsiteY54" fmla="*/ 504825 h 1485900"/>
              <a:gd name="connsiteX55" fmla="*/ 933450 w 1524527"/>
              <a:gd name="connsiteY55" fmla="*/ 495300 h 1485900"/>
              <a:gd name="connsiteX56" fmla="*/ 866775 w 1524527"/>
              <a:gd name="connsiteY56" fmla="*/ 419100 h 1485900"/>
              <a:gd name="connsiteX57" fmla="*/ 838200 w 1524527"/>
              <a:gd name="connsiteY57" fmla="*/ 409575 h 1485900"/>
              <a:gd name="connsiteX58" fmla="*/ 685800 w 1524527"/>
              <a:gd name="connsiteY58" fmla="*/ 409575 h 1485900"/>
              <a:gd name="connsiteX59" fmla="*/ 657225 w 1524527"/>
              <a:gd name="connsiteY59" fmla="*/ 390525 h 1485900"/>
              <a:gd name="connsiteX60" fmla="*/ 619125 w 1524527"/>
              <a:gd name="connsiteY60" fmla="*/ 333375 h 1485900"/>
              <a:gd name="connsiteX61" fmla="*/ 609600 w 1524527"/>
              <a:gd name="connsiteY61" fmla="*/ 304800 h 1485900"/>
              <a:gd name="connsiteX62" fmla="*/ 581025 w 1524527"/>
              <a:gd name="connsiteY62" fmla="*/ 295275 h 1485900"/>
              <a:gd name="connsiteX63" fmla="*/ 561975 w 1524527"/>
              <a:gd name="connsiteY63" fmla="*/ 266700 h 1485900"/>
              <a:gd name="connsiteX64" fmla="*/ 533400 w 1524527"/>
              <a:gd name="connsiteY64" fmla="*/ 257175 h 1485900"/>
              <a:gd name="connsiteX65" fmla="*/ 523875 w 1524527"/>
              <a:gd name="connsiteY65" fmla="*/ 228600 h 1485900"/>
              <a:gd name="connsiteX66" fmla="*/ 495300 w 1524527"/>
              <a:gd name="connsiteY66" fmla="*/ 209550 h 1485900"/>
              <a:gd name="connsiteX67" fmla="*/ 476250 w 1524527"/>
              <a:gd name="connsiteY67" fmla="*/ 180975 h 1485900"/>
              <a:gd name="connsiteX68" fmla="*/ 466725 w 1524527"/>
              <a:gd name="connsiteY68" fmla="*/ 152400 h 1485900"/>
              <a:gd name="connsiteX69" fmla="*/ 438150 w 1524527"/>
              <a:gd name="connsiteY69" fmla="*/ 133350 h 1485900"/>
              <a:gd name="connsiteX70" fmla="*/ 419100 w 1524527"/>
              <a:gd name="connsiteY70" fmla="*/ 104775 h 1485900"/>
              <a:gd name="connsiteX71" fmla="*/ 333375 w 1524527"/>
              <a:gd name="connsiteY71" fmla="*/ 85725 h 1485900"/>
              <a:gd name="connsiteX72" fmla="*/ 276225 w 1524527"/>
              <a:gd name="connsiteY72" fmla="*/ 66675 h 1485900"/>
              <a:gd name="connsiteX73" fmla="*/ 247650 w 1524527"/>
              <a:gd name="connsiteY73" fmla="*/ 57150 h 1485900"/>
              <a:gd name="connsiteX74" fmla="*/ 190500 w 1524527"/>
              <a:gd name="connsiteY74" fmla="*/ 28575 h 1485900"/>
              <a:gd name="connsiteX75" fmla="*/ 180975 w 1524527"/>
              <a:gd name="connsiteY75" fmla="*/ 0 h 1485900"/>
              <a:gd name="connsiteX0" fmla="*/ 190500 w 1524527"/>
              <a:gd name="connsiteY0" fmla="*/ 0 h 1457325"/>
              <a:gd name="connsiteX1" fmla="*/ 0 w 1524527"/>
              <a:gd name="connsiteY1" fmla="*/ 342900 h 1457325"/>
              <a:gd name="connsiteX2" fmla="*/ 28575 w 1524527"/>
              <a:gd name="connsiteY2" fmla="*/ 361950 h 1457325"/>
              <a:gd name="connsiteX3" fmla="*/ 76200 w 1524527"/>
              <a:gd name="connsiteY3" fmla="*/ 400050 h 1457325"/>
              <a:gd name="connsiteX4" fmla="*/ 104775 w 1524527"/>
              <a:gd name="connsiteY4" fmla="*/ 428625 h 1457325"/>
              <a:gd name="connsiteX5" fmla="*/ 133350 w 1524527"/>
              <a:gd name="connsiteY5" fmla="*/ 447675 h 1457325"/>
              <a:gd name="connsiteX6" fmla="*/ 152400 w 1524527"/>
              <a:gd name="connsiteY6" fmla="*/ 476250 h 1457325"/>
              <a:gd name="connsiteX7" fmla="*/ 180975 w 1524527"/>
              <a:gd name="connsiteY7" fmla="*/ 533400 h 1457325"/>
              <a:gd name="connsiteX8" fmla="*/ 171450 w 1524527"/>
              <a:gd name="connsiteY8" fmla="*/ 628650 h 1457325"/>
              <a:gd name="connsiteX9" fmla="*/ 171450 w 1524527"/>
              <a:gd name="connsiteY9" fmla="*/ 695325 h 1457325"/>
              <a:gd name="connsiteX10" fmla="*/ 200025 w 1524527"/>
              <a:gd name="connsiteY10" fmla="*/ 723900 h 1457325"/>
              <a:gd name="connsiteX11" fmla="*/ 238125 w 1524527"/>
              <a:gd name="connsiteY11" fmla="*/ 781050 h 1457325"/>
              <a:gd name="connsiteX12" fmla="*/ 247650 w 1524527"/>
              <a:gd name="connsiteY12" fmla="*/ 876300 h 1457325"/>
              <a:gd name="connsiteX13" fmla="*/ 257175 w 1524527"/>
              <a:gd name="connsiteY13" fmla="*/ 904875 h 1457325"/>
              <a:gd name="connsiteX14" fmla="*/ 314325 w 1524527"/>
              <a:gd name="connsiteY14" fmla="*/ 962025 h 1457325"/>
              <a:gd name="connsiteX15" fmla="*/ 333375 w 1524527"/>
              <a:gd name="connsiteY15" fmla="*/ 1038225 h 1457325"/>
              <a:gd name="connsiteX16" fmla="*/ 390525 w 1524527"/>
              <a:gd name="connsiteY16" fmla="*/ 1066800 h 1457325"/>
              <a:gd name="connsiteX17" fmla="*/ 419100 w 1524527"/>
              <a:gd name="connsiteY17" fmla="*/ 1095375 h 1457325"/>
              <a:gd name="connsiteX18" fmla="*/ 447675 w 1524527"/>
              <a:gd name="connsiteY18" fmla="*/ 1114425 h 1457325"/>
              <a:gd name="connsiteX19" fmla="*/ 457200 w 1524527"/>
              <a:gd name="connsiteY19" fmla="*/ 1143000 h 1457325"/>
              <a:gd name="connsiteX20" fmla="*/ 476250 w 1524527"/>
              <a:gd name="connsiteY20" fmla="*/ 1171575 h 1457325"/>
              <a:gd name="connsiteX21" fmla="*/ 495300 w 1524527"/>
              <a:gd name="connsiteY21" fmla="*/ 1228725 h 1457325"/>
              <a:gd name="connsiteX22" fmla="*/ 504825 w 1524527"/>
              <a:gd name="connsiteY22" fmla="*/ 1257300 h 1457325"/>
              <a:gd name="connsiteX23" fmla="*/ 561975 w 1524527"/>
              <a:gd name="connsiteY23" fmla="*/ 1276350 h 1457325"/>
              <a:gd name="connsiteX24" fmla="*/ 638175 w 1524527"/>
              <a:gd name="connsiteY24" fmla="*/ 1295400 h 1457325"/>
              <a:gd name="connsiteX25" fmla="*/ 647700 w 1524527"/>
              <a:gd name="connsiteY25" fmla="*/ 1323975 h 1457325"/>
              <a:gd name="connsiteX26" fmla="*/ 733425 w 1524527"/>
              <a:gd name="connsiteY26" fmla="*/ 1371600 h 1457325"/>
              <a:gd name="connsiteX27" fmla="*/ 762000 w 1524527"/>
              <a:gd name="connsiteY27" fmla="*/ 1390650 h 1457325"/>
              <a:gd name="connsiteX28" fmla="*/ 857250 w 1524527"/>
              <a:gd name="connsiteY28" fmla="*/ 1409700 h 1457325"/>
              <a:gd name="connsiteX29" fmla="*/ 933450 w 1524527"/>
              <a:gd name="connsiteY29" fmla="*/ 1419225 h 1457325"/>
              <a:gd name="connsiteX30" fmla="*/ 962025 w 1524527"/>
              <a:gd name="connsiteY30" fmla="*/ 1428750 h 1457325"/>
              <a:gd name="connsiteX31" fmla="*/ 1000125 w 1524527"/>
              <a:gd name="connsiteY31" fmla="*/ 1438275 h 1457325"/>
              <a:gd name="connsiteX32" fmla="*/ 1057275 w 1524527"/>
              <a:gd name="connsiteY32" fmla="*/ 1457325 h 1457325"/>
              <a:gd name="connsiteX33" fmla="*/ 1123950 w 1524527"/>
              <a:gd name="connsiteY33" fmla="*/ 1447800 h 1457325"/>
              <a:gd name="connsiteX34" fmla="*/ 1171575 w 1524527"/>
              <a:gd name="connsiteY34" fmla="*/ 1390650 h 1457325"/>
              <a:gd name="connsiteX35" fmla="*/ 1228725 w 1524527"/>
              <a:gd name="connsiteY35" fmla="*/ 1352550 h 1457325"/>
              <a:gd name="connsiteX36" fmla="*/ 1295400 w 1524527"/>
              <a:gd name="connsiteY36" fmla="*/ 1333500 h 1457325"/>
              <a:gd name="connsiteX37" fmla="*/ 1323975 w 1524527"/>
              <a:gd name="connsiteY37" fmla="*/ 1323975 h 1457325"/>
              <a:gd name="connsiteX38" fmla="*/ 1352550 w 1524527"/>
              <a:gd name="connsiteY38" fmla="*/ 1295400 h 1457325"/>
              <a:gd name="connsiteX39" fmla="*/ 1409700 w 1524527"/>
              <a:gd name="connsiteY39" fmla="*/ 1257300 h 1457325"/>
              <a:gd name="connsiteX40" fmla="*/ 1466850 w 1524527"/>
              <a:gd name="connsiteY40" fmla="*/ 1209675 h 1457325"/>
              <a:gd name="connsiteX41" fmla="*/ 1504950 w 1524527"/>
              <a:gd name="connsiteY41" fmla="*/ 1152525 h 1457325"/>
              <a:gd name="connsiteX42" fmla="*/ 1495425 w 1524527"/>
              <a:gd name="connsiteY42" fmla="*/ 1066800 h 1457325"/>
              <a:gd name="connsiteX43" fmla="*/ 1485900 w 1524527"/>
              <a:gd name="connsiteY43" fmla="*/ 1038225 h 1457325"/>
              <a:gd name="connsiteX44" fmla="*/ 1504950 w 1524527"/>
              <a:gd name="connsiteY44" fmla="*/ 904875 h 1457325"/>
              <a:gd name="connsiteX45" fmla="*/ 1524000 w 1524527"/>
              <a:gd name="connsiteY45" fmla="*/ 828675 h 1457325"/>
              <a:gd name="connsiteX46" fmla="*/ 1504950 w 1524527"/>
              <a:gd name="connsiteY46" fmla="*/ 723900 h 1457325"/>
              <a:gd name="connsiteX47" fmla="*/ 1485900 w 1524527"/>
              <a:gd name="connsiteY47" fmla="*/ 657225 h 1457325"/>
              <a:gd name="connsiteX48" fmla="*/ 1447800 w 1524527"/>
              <a:gd name="connsiteY48" fmla="*/ 600075 h 1457325"/>
              <a:gd name="connsiteX49" fmla="*/ 1419225 w 1524527"/>
              <a:gd name="connsiteY49" fmla="*/ 590550 h 1457325"/>
              <a:gd name="connsiteX50" fmla="*/ 1362075 w 1524527"/>
              <a:gd name="connsiteY50" fmla="*/ 561975 h 1457325"/>
              <a:gd name="connsiteX51" fmla="*/ 1104900 w 1524527"/>
              <a:gd name="connsiteY51" fmla="*/ 552450 h 1457325"/>
              <a:gd name="connsiteX52" fmla="*/ 1047750 w 1524527"/>
              <a:gd name="connsiteY52" fmla="*/ 533400 h 1457325"/>
              <a:gd name="connsiteX53" fmla="*/ 990600 w 1524527"/>
              <a:gd name="connsiteY53" fmla="*/ 504825 h 1457325"/>
              <a:gd name="connsiteX54" fmla="*/ 962025 w 1524527"/>
              <a:gd name="connsiteY54" fmla="*/ 476250 h 1457325"/>
              <a:gd name="connsiteX55" fmla="*/ 933450 w 1524527"/>
              <a:gd name="connsiteY55" fmla="*/ 466725 h 1457325"/>
              <a:gd name="connsiteX56" fmla="*/ 866775 w 1524527"/>
              <a:gd name="connsiteY56" fmla="*/ 390525 h 1457325"/>
              <a:gd name="connsiteX57" fmla="*/ 838200 w 1524527"/>
              <a:gd name="connsiteY57" fmla="*/ 381000 h 1457325"/>
              <a:gd name="connsiteX58" fmla="*/ 685800 w 1524527"/>
              <a:gd name="connsiteY58" fmla="*/ 381000 h 1457325"/>
              <a:gd name="connsiteX59" fmla="*/ 657225 w 1524527"/>
              <a:gd name="connsiteY59" fmla="*/ 361950 h 1457325"/>
              <a:gd name="connsiteX60" fmla="*/ 619125 w 1524527"/>
              <a:gd name="connsiteY60" fmla="*/ 304800 h 1457325"/>
              <a:gd name="connsiteX61" fmla="*/ 609600 w 1524527"/>
              <a:gd name="connsiteY61" fmla="*/ 276225 h 1457325"/>
              <a:gd name="connsiteX62" fmla="*/ 581025 w 1524527"/>
              <a:gd name="connsiteY62" fmla="*/ 266700 h 1457325"/>
              <a:gd name="connsiteX63" fmla="*/ 561975 w 1524527"/>
              <a:gd name="connsiteY63" fmla="*/ 238125 h 1457325"/>
              <a:gd name="connsiteX64" fmla="*/ 533400 w 1524527"/>
              <a:gd name="connsiteY64" fmla="*/ 228600 h 1457325"/>
              <a:gd name="connsiteX65" fmla="*/ 523875 w 1524527"/>
              <a:gd name="connsiteY65" fmla="*/ 200025 h 1457325"/>
              <a:gd name="connsiteX66" fmla="*/ 495300 w 1524527"/>
              <a:gd name="connsiteY66" fmla="*/ 180975 h 1457325"/>
              <a:gd name="connsiteX67" fmla="*/ 476250 w 1524527"/>
              <a:gd name="connsiteY67" fmla="*/ 152400 h 1457325"/>
              <a:gd name="connsiteX68" fmla="*/ 466725 w 1524527"/>
              <a:gd name="connsiteY68" fmla="*/ 123825 h 1457325"/>
              <a:gd name="connsiteX69" fmla="*/ 438150 w 1524527"/>
              <a:gd name="connsiteY69" fmla="*/ 104775 h 1457325"/>
              <a:gd name="connsiteX70" fmla="*/ 419100 w 1524527"/>
              <a:gd name="connsiteY70" fmla="*/ 76200 h 1457325"/>
              <a:gd name="connsiteX71" fmla="*/ 333375 w 1524527"/>
              <a:gd name="connsiteY71" fmla="*/ 57150 h 1457325"/>
              <a:gd name="connsiteX72" fmla="*/ 276225 w 1524527"/>
              <a:gd name="connsiteY72" fmla="*/ 38100 h 1457325"/>
              <a:gd name="connsiteX73" fmla="*/ 247650 w 1524527"/>
              <a:gd name="connsiteY73" fmla="*/ 28575 h 1457325"/>
              <a:gd name="connsiteX74" fmla="*/ 190500 w 1524527"/>
              <a:gd name="connsiteY74" fmla="*/ 0 h 1457325"/>
              <a:gd name="connsiteX0" fmla="*/ 247650 w 1524527"/>
              <a:gd name="connsiteY0" fmla="*/ 0 h 1428750"/>
              <a:gd name="connsiteX1" fmla="*/ 0 w 1524527"/>
              <a:gd name="connsiteY1" fmla="*/ 314325 h 1428750"/>
              <a:gd name="connsiteX2" fmla="*/ 28575 w 1524527"/>
              <a:gd name="connsiteY2" fmla="*/ 333375 h 1428750"/>
              <a:gd name="connsiteX3" fmla="*/ 76200 w 1524527"/>
              <a:gd name="connsiteY3" fmla="*/ 371475 h 1428750"/>
              <a:gd name="connsiteX4" fmla="*/ 104775 w 1524527"/>
              <a:gd name="connsiteY4" fmla="*/ 400050 h 1428750"/>
              <a:gd name="connsiteX5" fmla="*/ 133350 w 1524527"/>
              <a:gd name="connsiteY5" fmla="*/ 419100 h 1428750"/>
              <a:gd name="connsiteX6" fmla="*/ 152400 w 1524527"/>
              <a:gd name="connsiteY6" fmla="*/ 447675 h 1428750"/>
              <a:gd name="connsiteX7" fmla="*/ 180975 w 1524527"/>
              <a:gd name="connsiteY7" fmla="*/ 504825 h 1428750"/>
              <a:gd name="connsiteX8" fmla="*/ 171450 w 1524527"/>
              <a:gd name="connsiteY8" fmla="*/ 600075 h 1428750"/>
              <a:gd name="connsiteX9" fmla="*/ 171450 w 1524527"/>
              <a:gd name="connsiteY9" fmla="*/ 666750 h 1428750"/>
              <a:gd name="connsiteX10" fmla="*/ 200025 w 1524527"/>
              <a:gd name="connsiteY10" fmla="*/ 695325 h 1428750"/>
              <a:gd name="connsiteX11" fmla="*/ 238125 w 1524527"/>
              <a:gd name="connsiteY11" fmla="*/ 752475 h 1428750"/>
              <a:gd name="connsiteX12" fmla="*/ 247650 w 1524527"/>
              <a:gd name="connsiteY12" fmla="*/ 847725 h 1428750"/>
              <a:gd name="connsiteX13" fmla="*/ 257175 w 1524527"/>
              <a:gd name="connsiteY13" fmla="*/ 876300 h 1428750"/>
              <a:gd name="connsiteX14" fmla="*/ 314325 w 1524527"/>
              <a:gd name="connsiteY14" fmla="*/ 933450 h 1428750"/>
              <a:gd name="connsiteX15" fmla="*/ 333375 w 1524527"/>
              <a:gd name="connsiteY15" fmla="*/ 1009650 h 1428750"/>
              <a:gd name="connsiteX16" fmla="*/ 390525 w 1524527"/>
              <a:gd name="connsiteY16" fmla="*/ 1038225 h 1428750"/>
              <a:gd name="connsiteX17" fmla="*/ 419100 w 1524527"/>
              <a:gd name="connsiteY17" fmla="*/ 1066800 h 1428750"/>
              <a:gd name="connsiteX18" fmla="*/ 447675 w 1524527"/>
              <a:gd name="connsiteY18" fmla="*/ 1085850 h 1428750"/>
              <a:gd name="connsiteX19" fmla="*/ 457200 w 1524527"/>
              <a:gd name="connsiteY19" fmla="*/ 1114425 h 1428750"/>
              <a:gd name="connsiteX20" fmla="*/ 476250 w 1524527"/>
              <a:gd name="connsiteY20" fmla="*/ 1143000 h 1428750"/>
              <a:gd name="connsiteX21" fmla="*/ 495300 w 1524527"/>
              <a:gd name="connsiteY21" fmla="*/ 1200150 h 1428750"/>
              <a:gd name="connsiteX22" fmla="*/ 504825 w 1524527"/>
              <a:gd name="connsiteY22" fmla="*/ 1228725 h 1428750"/>
              <a:gd name="connsiteX23" fmla="*/ 561975 w 1524527"/>
              <a:gd name="connsiteY23" fmla="*/ 1247775 h 1428750"/>
              <a:gd name="connsiteX24" fmla="*/ 638175 w 1524527"/>
              <a:gd name="connsiteY24" fmla="*/ 1266825 h 1428750"/>
              <a:gd name="connsiteX25" fmla="*/ 647700 w 1524527"/>
              <a:gd name="connsiteY25" fmla="*/ 1295400 h 1428750"/>
              <a:gd name="connsiteX26" fmla="*/ 733425 w 1524527"/>
              <a:gd name="connsiteY26" fmla="*/ 1343025 h 1428750"/>
              <a:gd name="connsiteX27" fmla="*/ 762000 w 1524527"/>
              <a:gd name="connsiteY27" fmla="*/ 1362075 h 1428750"/>
              <a:gd name="connsiteX28" fmla="*/ 857250 w 1524527"/>
              <a:gd name="connsiteY28" fmla="*/ 1381125 h 1428750"/>
              <a:gd name="connsiteX29" fmla="*/ 933450 w 1524527"/>
              <a:gd name="connsiteY29" fmla="*/ 1390650 h 1428750"/>
              <a:gd name="connsiteX30" fmla="*/ 962025 w 1524527"/>
              <a:gd name="connsiteY30" fmla="*/ 1400175 h 1428750"/>
              <a:gd name="connsiteX31" fmla="*/ 1000125 w 1524527"/>
              <a:gd name="connsiteY31" fmla="*/ 1409700 h 1428750"/>
              <a:gd name="connsiteX32" fmla="*/ 1057275 w 1524527"/>
              <a:gd name="connsiteY32" fmla="*/ 1428750 h 1428750"/>
              <a:gd name="connsiteX33" fmla="*/ 1123950 w 1524527"/>
              <a:gd name="connsiteY33" fmla="*/ 1419225 h 1428750"/>
              <a:gd name="connsiteX34" fmla="*/ 1171575 w 1524527"/>
              <a:gd name="connsiteY34" fmla="*/ 1362075 h 1428750"/>
              <a:gd name="connsiteX35" fmla="*/ 1228725 w 1524527"/>
              <a:gd name="connsiteY35" fmla="*/ 1323975 h 1428750"/>
              <a:gd name="connsiteX36" fmla="*/ 1295400 w 1524527"/>
              <a:gd name="connsiteY36" fmla="*/ 1304925 h 1428750"/>
              <a:gd name="connsiteX37" fmla="*/ 1323975 w 1524527"/>
              <a:gd name="connsiteY37" fmla="*/ 1295400 h 1428750"/>
              <a:gd name="connsiteX38" fmla="*/ 1352550 w 1524527"/>
              <a:gd name="connsiteY38" fmla="*/ 1266825 h 1428750"/>
              <a:gd name="connsiteX39" fmla="*/ 1409700 w 1524527"/>
              <a:gd name="connsiteY39" fmla="*/ 1228725 h 1428750"/>
              <a:gd name="connsiteX40" fmla="*/ 1466850 w 1524527"/>
              <a:gd name="connsiteY40" fmla="*/ 1181100 h 1428750"/>
              <a:gd name="connsiteX41" fmla="*/ 1504950 w 1524527"/>
              <a:gd name="connsiteY41" fmla="*/ 1123950 h 1428750"/>
              <a:gd name="connsiteX42" fmla="*/ 1495425 w 1524527"/>
              <a:gd name="connsiteY42" fmla="*/ 1038225 h 1428750"/>
              <a:gd name="connsiteX43" fmla="*/ 1485900 w 1524527"/>
              <a:gd name="connsiteY43" fmla="*/ 1009650 h 1428750"/>
              <a:gd name="connsiteX44" fmla="*/ 1504950 w 1524527"/>
              <a:gd name="connsiteY44" fmla="*/ 876300 h 1428750"/>
              <a:gd name="connsiteX45" fmla="*/ 1524000 w 1524527"/>
              <a:gd name="connsiteY45" fmla="*/ 800100 h 1428750"/>
              <a:gd name="connsiteX46" fmla="*/ 1504950 w 1524527"/>
              <a:gd name="connsiteY46" fmla="*/ 695325 h 1428750"/>
              <a:gd name="connsiteX47" fmla="*/ 1485900 w 1524527"/>
              <a:gd name="connsiteY47" fmla="*/ 628650 h 1428750"/>
              <a:gd name="connsiteX48" fmla="*/ 1447800 w 1524527"/>
              <a:gd name="connsiteY48" fmla="*/ 571500 h 1428750"/>
              <a:gd name="connsiteX49" fmla="*/ 1419225 w 1524527"/>
              <a:gd name="connsiteY49" fmla="*/ 561975 h 1428750"/>
              <a:gd name="connsiteX50" fmla="*/ 1362075 w 1524527"/>
              <a:gd name="connsiteY50" fmla="*/ 533400 h 1428750"/>
              <a:gd name="connsiteX51" fmla="*/ 1104900 w 1524527"/>
              <a:gd name="connsiteY51" fmla="*/ 523875 h 1428750"/>
              <a:gd name="connsiteX52" fmla="*/ 1047750 w 1524527"/>
              <a:gd name="connsiteY52" fmla="*/ 504825 h 1428750"/>
              <a:gd name="connsiteX53" fmla="*/ 990600 w 1524527"/>
              <a:gd name="connsiteY53" fmla="*/ 476250 h 1428750"/>
              <a:gd name="connsiteX54" fmla="*/ 962025 w 1524527"/>
              <a:gd name="connsiteY54" fmla="*/ 447675 h 1428750"/>
              <a:gd name="connsiteX55" fmla="*/ 933450 w 1524527"/>
              <a:gd name="connsiteY55" fmla="*/ 438150 h 1428750"/>
              <a:gd name="connsiteX56" fmla="*/ 866775 w 1524527"/>
              <a:gd name="connsiteY56" fmla="*/ 361950 h 1428750"/>
              <a:gd name="connsiteX57" fmla="*/ 838200 w 1524527"/>
              <a:gd name="connsiteY57" fmla="*/ 352425 h 1428750"/>
              <a:gd name="connsiteX58" fmla="*/ 685800 w 1524527"/>
              <a:gd name="connsiteY58" fmla="*/ 352425 h 1428750"/>
              <a:gd name="connsiteX59" fmla="*/ 657225 w 1524527"/>
              <a:gd name="connsiteY59" fmla="*/ 333375 h 1428750"/>
              <a:gd name="connsiteX60" fmla="*/ 619125 w 1524527"/>
              <a:gd name="connsiteY60" fmla="*/ 276225 h 1428750"/>
              <a:gd name="connsiteX61" fmla="*/ 609600 w 1524527"/>
              <a:gd name="connsiteY61" fmla="*/ 247650 h 1428750"/>
              <a:gd name="connsiteX62" fmla="*/ 581025 w 1524527"/>
              <a:gd name="connsiteY62" fmla="*/ 238125 h 1428750"/>
              <a:gd name="connsiteX63" fmla="*/ 561975 w 1524527"/>
              <a:gd name="connsiteY63" fmla="*/ 209550 h 1428750"/>
              <a:gd name="connsiteX64" fmla="*/ 533400 w 1524527"/>
              <a:gd name="connsiteY64" fmla="*/ 200025 h 1428750"/>
              <a:gd name="connsiteX65" fmla="*/ 523875 w 1524527"/>
              <a:gd name="connsiteY65" fmla="*/ 171450 h 1428750"/>
              <a:gd name="connsiteX66" fmla="*/ 495300 w 1524527"/>
              <a:gd name="connsiteY66" fmla="*/ 152400 h 1428750"/>
              <a:gd name="connsiteX67" fmla="*/ 476250 w 1524527"/>
              <a:gd name="connsiteY67" fmla="*/ 123825 h 1428750"/>
              <a:gd name="connsiteX68" fmla="*/ 466725 w 1524527"/>
              <a:gd name="connsiteY68" fmla="*/ 95250 h 1428750"/>
              <a:gd name="connsiteX69" fmla="*/ 438150 w 1524527"/>
              <a:gd name="connsiteY69" fmla="*/ 76200 h 1428750"/>
              <a:gd name="connsiteX70" fmla="*/ 419100 w 1524527"/>
              <a:gd name="connsiteY70" fmla="*/ 47625 h 1428750"/>
              <a:gd name="connsiteX71" fmla="*/ 333375 w 1524527"/>
              <a:gd name="connsiteY71" fmla="*/ 28575 h 1428750"/>
              <a:gd name="connsiteX72" fmla="*/ 276225 w 1524527"/>
              <a:gd name="connsiteY72" fmla="*/ 9525 h 1428750"/>
              <a:gd name="connsiteX73" fmla="*/ 247650 w 1524527"/>
              <a:gd name="connsiteY73" fmla="*/ 0 h 1428750"/>
              <a:gd name="connsiteX0" fmla="*/ 276225 w 1524527"/>
              <a:gd name="connsiteY0" fmla="*/ 0 h 1419225"/>
              <a:gd name="connsiteX1" fmla="*/ 0 w 1524527"/>
              <a:gd name="connsiteY1" fmla="*/ 304800 h 1419225"/>
              <a:gd name="connsiteX2" fmla="*/ 28575 w 1524527"/>
              <a:gd name="connsiteY2" fmla="*/ 323850 h 1419225"/>
              <a:gd name="connsiteX3" fmla="*/ 76200 w 1524527"/>
              <a:gd name="connsiteY3" fmla="*/ 361950 h 1419225"/>
              <a:gd name="connsiteX4" fmla="*/ 104775 w 1524527"/>
              <a:gd name="connsiteY4" fmla="*/ 390525 h 1419225"/>
              <a:gd name="connsiteX5" fmla="*/ 133350 w 1524527"/>
              <a:gd name="connsiteY5" fmla="*/ 409575 h 1419225"/>
              <a:gd name="connsiteX6" fmla="*/ 152400 w 1524527"/>
              <a:gd name="connsiteY6" fmla="*/ 438150 h 1419225"/>
              <a:gd name="connsiteX7" fmla="*/ 180975 w 1524527"/>
              <a:gd name="connsiteY7" fmla="*/ 495300 h 1419225"/>
              <a:gd name="connsiteX8" fmla="*/ 171450 w 1524527"/>
              <a:gd name="connsiteY8" fmla="*/ 590550 h 1419225"/>
              <a:gd name="connsiteX9" fmla="*/ 171450 w 1524527"/>
              <a:gd name="connsiteY9" fmla="*/ 657225 h 1419225"/>
              <a:gd name="connsiteX10" fmla="*/ 200025 w 1524527"/>
              <a:gd name="connsiteY10" fmla="*/ 685800 h 1419225"/>
              <a:gd name="connsiteX11" fmla="*/ 238125 w 1524527"/>
              <a:gd name="connsiteY11" fmla="*/ 742950 h 1419225"/>
              <a:gd name="connsiteX12" fmla="*/ 247650 w 1524527"/>
              <a:gd name="connsiteY12" fmla="*/ 838200 h 1419225"/>
              <a:gd name="connsiteX13" fmla="*/ 257175 w 1524527"/>
              <a:gd name="connsiteY13" fmla="*/ 866775 h 1419225"/>
              <a:gd name="connsiteX14" fmla="*/ 314325 w 1524527"/>
              <a:gd name="connsiteY14" fmla="*/ 923925 h 1419225"/>
              <a:gd name="connsiteX15" fmla="*/ 333375 w 1524527"/>
              <a:gd name="connsiteY15" fmla="*/ 1000125 h 1419225"/>
              <a:gd name="connsiteX16" fmla="*/ 390525 w 1524527"/>
              <a:gd name="connsiteY16" fmla="*/ 1028700 h 1419225"/>
              <a:gd name="connsiteX17" fmla="*/ 419100 w 1524527"/>
              <a:gd name="connsiteY17" fmla="*/ 1057275 h 1419225"/>
              <a:gd name="connsiteX18" fmla="*/ 447675 w 1524527"/>
              <a:gd name="connsiteY18" fmla="*/ 1076325 h 1419225"/>
              <a:gd name="connsiteX19" fmla="*/ 457200 w 1524527"/>
              <a:gd name="connsiteY19" fmla="*/ 1104900 h 1419225"/>
              <a:gd name="connsiteX20" fmla="*/ 476250 w 1524527"/>
              <a:gd name="connsiteY20" fmla="*/ 1133475 h 1419225"/>
              <a:gd name="connsiteX21" fmla="*/ 495300 w 1524527"/>
              <a:gd name="connsiteY21" fmla="*/ 1190625 h 1419225"/>
              <a:gd name="connsiteX22" fmla="*/ 504825 w 1524527"/>
              <a:gd name="connsiteY22" fmla="*/ 1219200 h 1419225"/>
              <a:gd name="connsiteX23" fmla="*/ 561975 w 1524527"/>
              <a:gd name="connsiteY23" fmla="*/ 1238250 h 1419225"/>
              <a:gd name="connsiteX24" fmla="*/ 638175 w 1524527"/>
              <a:gd name="connsiteY24" fmla="*/ 1257300 h 1419225"/>
              <a:gd name="connsiteX25" fmla="*/ 647700 w 1524527"/>
              <a:gd name="connsiteY25" fmla="*/ 1285875 h 1419225"/>
              <a:gd name="connsiteX26" fmla="*/ 733425 w 1524527"/>
              <a:gd name="connsiteY26" fmla="*/ 1333500 h 1419225"/>
              <a:gd name="connsiteX27" fmla="*/ 762000 w 1524527"/>
              <a:gd name="connsiteY27" fmla="*/ 1352550 h 1419225"/>
              <a:gd name="connsiteX28" fmla="*/ 857250 w 1524527"/>
              <a:gd name="connsiteY28" fmla="*/ 1371600 h 1419225"/>
              <a:gd name="connsiteX29" fmla="*/ 933450 w 1524527"/>
              <a:gd name="connsiteY29" fmla="*/ 1381125 h 1419225"/>
              <a:gd name="connsiteX30" fmla="*/ 962025 w 1524527"/>
              <a:gd name="connsiteY30" fmla="*/ 1390650 h 1419225"/>
              <a:gd name="connsiteX31" fmla="*/ 1000125 w 1524527"/>
              <a:gd name="connsiteY31" fmla="*/ 1400175 h 1419225"/>
              <a:gd name="connsiteX32" fmla="*/ 1057275 w 1524527"/>
              <a:gd name="connsiteY32" fmla="*/ 1419225 h 1419225"/>
              <a:gd name="connsiteX33" fmla="*/ 1123950 w 1524527"/>
              <a:gd name="connsiteY33" fmla="*/ 1409700 h 1419225"/>
              <a:gd name="connsiteX34" fmla="*/ 1171575 w 1524527"/>
              <a:gd name="connsiteY34" fmla="*/ 1352550 h 1419225"/>
              <a:gd name="connsiteX35" fmla="*/ 1228725 w 1524527"/>
              <a:gd name="connsiteY35" fmla="*/ 1314450 h 1419225"/>
              <a:gd name="connsiteX36" fmla="*/ 1295400 w 1524527"/>
              <a:gd name="connsiteY36" fmla="*/ 1295400 h 1419225"/>
              <a:gd name="connsiteX37" fmla="*/ 1323975 w 1524527"/>
              <a:gd name="connsiteY37" fmla="*/ 1285875 h 1419225"/>
              <a:gd name="connsiteX38" fmla="*/ 1352550 w 1524527"/>
              <a:gd name="connsiteY38" fmla="*/ 1257300 h 1419225"/>
              <a:gd name="connsiteX39" fmla="*/ 1409700 w 1524527"/>
              <a:gd name="connsiteY39" fmla="*/ 1219200 h 1419225"/>
              <a:gd name="connsiteX40" fmla="*/ 1466850 w 1524527"/>
              <a:gd name="connsiteY40" fmla="*/ 1171575 h 1419225"/>
              <a:gd name="connsiteX41" fmla="*/ 1504950 w 1524527"/>
              <a:gd name="connsiteY41" fmla="*/ 1114425 h 1419225"/>
              <a:gd name="connsiteX42" fmla="*/ 1495425 w 1524527"/>
              <a:gd name="connsiteY42" fmla="*/ 1028700 h 1419225"/>
              <a:gd name="connsiteX43" fmla="*/ 1485900 w 1524527"/>
              <a:gd name="connsiteY43" fmla="*/ 1000125 h 1419225"/>
              <a:gd name="connsiteX44" fmla="*/ 1504950 w 1524527"/>
              <a:gd name="connsiteY44" fmla="*/ 866775 h 1419225"/>
              <a:gd name="connsiteX45" fmla="*/ 1524000 w 1524527"/>
              <a:gd name="connsiteY45" fmla="*/ 790575 h 1419225"/>
              <a:gd name="connsiteX46" fmla="*/ 1504950 w 1524527"/>
              <a:gd name="connsiteY46" fmla="*/ 685800 h 1419225"/>
              <a:gd name="connsiteX47" fmla="*/ 1485900 w 1524527"/>
              <a:gd name="connsiteY47" fmla="*/ 619125 h 1419225"/>
              <a:gd name="connsiteX48" fmla="*/ 1447800 w 1524527"/>
              <a:gd name="connsiteY48" fmla="*/ 561975 h 1419225"/>
              <a:gd name="connsiteX49" fmla="*/ 1419225 w 1524527"/>
              <a:gd name="connsiteY49" fmla="*/ 552450 h 1419225"/>
              <a:gd name="connsiteX50" fmla="*/ 1362075 w 1524527"/>
              <a:gd name="connsiteY50" fmla="*/ 523875 h 1419225"/>
              <a:gd name="connsiteX51" fmla="*/ 1104900 w 1524527"/>
              <a:gd name="connsiteY51" fmla="*/ 514350 h 1419225"/>
              <a:gd name="connsiteX52" fmla="*/ 1047750 w 1524527"/>
              <a:gd name="connsiteY52" fmla="*/ 495300 h 1419225"/>
              <a:gd name="connsiteX53" fmla="*/ 990600 w 1524527"/>
              <a:gd name="connsiteY53" fmla="*/ 466725 h 1419225"/>
              <a:gd name="connsiteX54" fmla="*/ 962025 w 1524527"/>
              <a:gd name="connsiteY54" fmla="*/ 438150 h 1419225"/>
              <a:gd name="connsiteX55" fmla="*/ 933450 w 1524527"/>
              <a:gd name="connsiteY55" fmla="*/ 428625 h 1419225"/>
              <a:gd name="connsiteX56" fmla="*/ 866775 w 1524527"/>
              <a:gd name="connsiteY56" fmla="*/ 352425 h 1419225"/>
              <a:gd name="connsiteX57" fmla="*/ 838200 w 1524527"/>
              <a:gd name="connsiteY57" fmla="*/ 342900 h 1419225"/>
              <a:gd name="connsiteX58" fmla="*/ 685800 w 1524527"/>
              <a:gd name="connsiteY58" fmla="*/ 342900 h 1419225"/>
              <a:gd name="connsiteX59" fmla="*/ 657225 w 1524527"/>
              <a:gd name="connsiteY59" fmla="*/ 323850 h 1419225"/>
              <a:gd name="connsiteX60" fmla="*/ 619125 w 1524527"/>
              <a:gd name="connsiteY60" fmla="*/ 266700 h 1419225"/>
              <a:gd name="connsiteX61" fmla="*/ 609600 w 1524527"/>
              <a:gd name="connsiteY61" fmla="*/ 238125 h 1419225"/>
              <a:gd name="connsiteX62" fmla="*/ 581025 w 1524527"/>
              <a:gd name="connsiteY62" fmla="*/ 228600 h 1419225"/>
              <a:gd name="connsiteX63" fmla="*/ 561975 w 1524527"/>
              <a:gd name="connsiteY63" fmla="*/ 200025 h 1419225"/>
              <a:gd name="connsiteX64" fmla="*/ 533400 w 1524527"/>
              <a:gd name="connsiteY64" fmla="*/ 190500 h 1419225"/>
              <a:gd name="connsiteX65" fmla="*/ 523875 w 1524527"/>
              <a:gd name="connsiteY65" fmla="*/ 161925 h 1419225"/>
              <a:gd name="connsiteX66" fmla="*/ 495300 w 1524527"/>
              <a:gd name="connsiteY66" fmla="*/ 142875 h 1419225"/>
              <a:gd name="connsiteX67" fmla="*/ 476250 w 1524527"/>
              <a:gd name="connsiteY67" fmla="*/ 114300 h 1419225"/>
              <a:gd name="connsiteX68" fmla="*/ 466725 w 1524527"/>
              <a:gd name="connsiteY68" fmla="*/ 85725 h 1419225"/>
              <a:gd name="connsiteX69" fmla="*/ 438150 w 1524527"/>
              <a:gd name="connsiteY69" fmla="*/ 66675 h 1419225"/>
              <a:gd name="connsiteX70" fmla="*/ 419100 w 1524527"/>
              <a:gd name="connsiteY70" fmla="*/ 38100 h 1419225"/>
              <a:gd name="connsiteX71" fmla="*/ 333375 w 1524527"/>
              <a:gd name="connsiteY71" fmla="*/ 19050 h 1419225"/>
              <a:gd name="connsiteX72" fmla="*/ 276225 w 1524527"/>
              <a:gd name="connsiteY72" fmla="*/ 0 h 1419225"/>
              <a:gd name="connsiteX0" fmla="*/ 333375 w 1524527"/>
              <a:gd name="connsiteY0" fmla="*/ 0 h 1400175"/>
              <a:gd name="connsiteX1" fmla="*/ 0 w 1524527"/>
              <a:gd name="connsiteY1" fmla="*/ 285750 h 1400175"/>
              <a:gd name="connsiteX2" fmla="*/ 28575 w 1524527"/>
              <a:gd name="connsiteY2" fmla="*/ 304800 h 1400175"/>
              <a:gd name="connsiteX3" fmla="*/ 76200 w 1524527"/>
              <a:gd name="connsiteY3" fmla="*/ 342900 h 1400175"/>
              <a:gd name="connsiteX4" fmla="*/ 104775 w 1524527"/>
              <a:gd name="connsiteY4" fmla="*/ 371475 h 1400175"/>
              <a:gd name="connsiteX5" fmla="*/ 133350 w 1524527"/>
              <a:gd name="connsiteY5" fmla="*/ 390525 h 1400175"/>
              <a:gd name="connsiteX6" fmla="*/ 152400 w 1524527"/>
              <a:gd name="connsiteY6" fmla="*/ 419100 h 1400175"/>
              <a:gd name="connsiteX7" fmla="*/ 180975 w 1524527"/>
              <a:gd name="connsiteY7" fmla="*/ 476250 h 1400175"/>
              <a:gd name="connsiteX8" fmla="*/ 171450 w 1524527"/>
              <a:gd name="connsiteY8" fmla="*/ 571500 h 1400175"/>
              <a:gd name="connsiteX9" fmla="*/ 171450 w 1524527"/>
              <a:gd name="connsiteY9" fmla="*/ 638175 h 1400175"/>
              <a:gd name="connsiteX10" fmla="*/ 200025 w 1524527"/>
              <a:gd name="connsiteY10" fmla="*/ 666750 h 1400175"/>
              <a:gd name="connsiteX11" fmla="*/ 238125 w 1524527"/>
              <a:gd name="connsiteY11" fmla="*/ 723900 h 1400175"/>
              <a:gd name="connsiteX12" fmla="*/ 247650 w 1524527"/>
              <a:gd name="connsiteY12" fmla="*/ 819150 h 1400175"/>
              <a:gd name="connsiteX13" fmla="*/ 257175 w 1524527"/>
              <a:gd name="connsiteY13" fmla="*/ 847725 h 1400175"/>
              <a:gd name="connsiteX14" fmla="*/ 314325 w 1524527"/>
              <a:gd name="connsiteY14" fmla="*/ 904875 h 1400175"/>
              <a:gd name="connsiteX15" fmla="*/ 333375 w 1524527"/>
              <a:gd name="connsiteY15" fmla="*/ 981075 h 1400175"/>
              <a:gd name="connsiteX16" fmla="*/ 390525 w 1524527"/>
              <a:gd name="connsiteY16" fmla="*/ 1009650 h 1400175"/>
              <a:gd name="connsiteX17" fmla="*/ 419100 w 1524527"/>
              <a:gd name="connsiteY17" fmla="*/ 1038225 h 1400175"/>
              <a:gd name="connsiteX18" fmla="*/ 447675 w 1524527"/>
              <a:gd name="connsiteY18" fmla="*/ 1057275 h 1400175"/>
              <a:gd name="connsiteX19" fmla="*/ 457200 w 1524527"/>
              <a:gd name="connsiteY19" fmla="*/ 1085850 h 1400175"/>
              <a:gd name="connsiteX20" fmla="*/ 476250 w 1524527"/>
              <a:gd name="connsiteY20" fmla="*/ 1114425 h 1400175"/>
              <a:gd name="connsiteX21" fmla="*/ 495300 w 1524527"/>
              <a:gd name="connsiteY21" fmla="*/ 1171575 h 1400175"/>
              <a:gd name="connsiteX22" fmla="*/ 504825 w 1524527"/>
              <a:gd name="connsiteY22" fmla="*/ 1200150 h 1400175"/>
              <a:gd name="connsiteX23" fmla="*/ 561975 w 1524527"/>
              <a:gd name="connsiteY23" fmla="*/ 1219200 h 1400175"/>
              <a:gd name="connsiteX24" fmla="*/ 638175 w 1524527"/>
              <a:gd name="connsiteY24" fmla="*/ 1238250 h 1400175"/>
              <a:gd name="connsiteX25" fmla="*/ 647700 w 1524527"/>
              <a:gd name="connsiteY25" fmla="*/ 1266825 h 1400175"/>
              <a:gd name="connsiteX26" fmla="*/ 733425 w 1524527"/>
              <a:gd name="connsiteY26" fmla="*/ 1314450 h 1400175"/>
              <a:gd name="connsiteX27" fmla="*/ 762000 w 1524527"/>
              <a:gd name="connsiteY27" fmla="*/ 1333500 h 1400175"/>
              <a:gd name="connsiteX28" fmla="*/ 857250 w 1524527"/>
              <a:gd name="connsiteY28" fmla="*/ 1352550 h 1400175"/>
              <a:gd name="connsiteX29" fmla="*/ 933450 w 1524527"/>
              <a:gd name="connsiteY29" fmla="*/ 1362075 h 1400175"/>
              <a:gd name="connsiteX30" fmla="*/ 962025 w 1524527"/>
              <a:gd name="connsiteY30" fmla="*/ 1371600 h 1400175"/>
              <a:gd name="connsiteX31" fmla="*/ 1000125 w 1524527"/>
              <a:gd name="connsiteY31" fmla="*/ 1381125 h 1400175"/>
              <a:gd name="connsiteX32" fmla="*/ 1057275 w 1524527"/>
              <a:gd name="connsiteY32" fmla="*/ 1400175 h 1400175"/>
              <a:gd name="connsiteX33" fmla="*/ 1123950 w 1524527"/>
              <a:gd name="connsiteY33" fmla="*/ 1390650 h 1400175"/>
              <a:gd name="connsiteX34" fmla="*/ 1171575 w 1524527"/>
              <a:gd name="connsiteY34" fmla="*/ 1333500 h 1400175"/>
              <a:gd name="connsiteX35" fmla="*/ 1228725 w 1524527"/>
              <a:gd name="connsiteY35" fmla="*/ 1295400 h 1400175"/>
              <a:gd name="connsiteX36" fmla="*/ 1295400 w 1524527"/>
              <a:gd name="connsiteY36" fmla="*/ 1276350 h 1400175"/>
              <a:gd name="connsiteX37" fmla="*/ 1323975 w 1524527"/>
              <a:gd name="connsiteY37" fmla="*/ 1266825 h 1400175"/>
              <a:gd name="connsiteX38" fmla="*/ 1352550 w 1524527"/>
              <a:gd name="connsiteY38" fmla="*/ 1238250 h 1400175"/>
              <a:gd name="connsiteX39" fmla="*/ 1409700 w 1524527"/>
              <a:gd name="connsiteY39" fmla="*/ 1200150 h 1400175"/>
              <a:gd name="connsiteX40" fmla="*/ 1466850 w 1524527"/>
              <a:gd name="connsiteY40" fmla="*/ 1152525 h 1400175"/>
              <a:gd name="connsiteX41" fmla="*/ 1504950 w 1524527"/>
              <a:gd name="connsiteY41" fmla="*/ 1095375 h 1400175"/>
              <a:gd name="connsiteX42" fmla="*/ 1495425 w 1524527"/>
              <a:gd name="connsiteY42" fmla="*/ 1009650 h 1400175"/>
              <a:gd name="connsiteX43" fmla="*/ 1485900 w 1524527"/>
              <a:gd name="connsiteY43" fmla="*/ 981075 h 1400175"/>
              <a:gd name="connsiteX44" fmla="*/ 1504950 w 1524527"/>
              <a:gd name="connsiteY44" fmla="*/ 847725 h 1400175"/>
              <a:gd name="connsiteX45" fmla="*/ 1524000 w 1524527"/>
              <a:gd name="connsiteY45" fmla="*/ 771525 h 1400175"/>
              <a:gd name="connsiteX46" fmla="*/ 1504950 w 1524527"/>
              <a:gd name="connsiteY46" fmla="*/ 666750 h 1400175"/>
              <a:gd name="connsiteX47" fmla="*/ 1485900 w 1524527"/>
              <a:gd name="connsiteY47" fmla="*/ 600075 h 1400175"/>
              <a:gd name="connsiteX48" fmla="*/ 1447800 w 1524527"/>
              <a:gd name="connsiteY48" fmla="*/ 542925 h 1400175"/>
              <a:gd name="connsiteX49" fmla="*/ 1419225 w 1524527"/>
              <a:gd name="connsiteY49" fmla="*/ 533400 h 1400175"/>
              <a:gd name="connsiteX50" fmla="*/ 1362075 w 1524527"/>
              <a:gd name="connsiteY50" fmla="*/ 504825 h 1400175"/>
              <a:gd name="connsiteX51" fmla="*/ 1104900 w 1524527"/>
              <a:gd name="connsiteY51" fmla="*/ 495300 h 1400175"/>
              <a:gd name="connsiteX52" fmla="*/ 1047750 w 1524527"/>
              <a:gd name="connsiteY52" fmla="*/ 476250 h 1400175"/>
              <a:gd name="connsiteX53" fmla="*/ 990600 w 1524527"/>
              <a:gd name="connsiteY53" fmla="*/ 447675 h 1400175"/>
              <a:gd name="connsiteX54" fmla="*/ 962025 w 1524527"/>
              <a:gd name="connsiteY54" fmla="*/ 419100 h 1400175"/>
              <a:gd name="connsiteX55" fmla="*/ 933450 w 1524527"/>
              <a:gd name="connsiteY55" fmla="*/ 409575 h 1400175"/>
              <a:gd name="connsiteX56" fmla="*/ 866775 w 1524527"/>
              <a:gd name="connsiteY56" fmla="*/ 333375 h 1400175"/>
              <a:gd name="connsiteX57" fmla="*/ 838200 w 1524527"/>
              <a:gd name="connsiteY57" fmla="*/ 323850 h 1400175"/>
              <a:gd name="connsiteX58" fmla="*/ 685800 w 1524527"/>
              <a:gd name="connsiteY58" fmla="*/ 323850 h 1400175"/>
              <a:gd name="connsiteX59" fmla="*/ 657225 w 1524527"/>
              <a:gd name="connsiteY59" fmla="*/ 304800 h 1400175"/>
              <a:gd name="connsiteX60" fmla="*/ 619125 w 1524527"/>
              <a:gd name="connsiteY60" fmla="*/ 247650 h 1400175"/>
              <a:gd name="connsiteX61" fmla="*/ 609600 w 1524527"/>
              <a:gd name="connsiteY61" fmla="*/ 219075 h 1400175"/>
              <a:gd name="connsiteX62" fmla="*/ 581025 w 1524527"/>
              <a:gd name="connsiteY62" fmla="*/ 209550 h 1400175"/>
              <a:gd name="connsiteX63" fmla="*/ 561975 w 1524527"/>
              <a:gd name="connsiteY63" fmla="*/ 180975 h 1400175"/>
              <a:gd name="connsiteX64" fmla="*/ 533400 w 1524527"/>
              <a:gd name="connsiteY64" fmla="*/ 171450 h 1400175"/>
              <a:gd name="connsiteX65" fmla="*/ 523875 w 1524527"/>
              <a:gd name="connsiteY65" fmla="*/ 142875 h 1400175"/>
              <a:gd name="connsiteX66" fmla="*/ 495300 w 1524527"/>
              <a:gd name="connsiteY66" fmla="*/ 123825 h 1400175"/>
              <a:gd name="connsiteX67" fmla="*/ 476250 w 1524527"/>
              <a:gd name="connsiteY67" fmla="*/ 95250 h 1400175"/>
              <a:gd name="connsiteX68" fmla="*/ 466725 w 1524527"/>
              <a:gd name="connsiteY68" fmla="*/ 66675 h 1400175"/>
              <a:gd name="connsiteX69" fmla="*/ 438150 w 1524527"/>
              <a:gd name="connsiteY69" fmla="*/ 47625 h 1400175"/>
              <a:gd name="connsiteX70" fmla="*/ 419100 w 1524527"/>
              <a:gd name="connsiteY70" fmla="*/ 19050 h 1400175"/>
              <a:gd name="connsiteX71" fmla="*/ 333375 w 1524527"/>
              <a:gd name="connsiteY71" fmla="*/ 0 h 1400175"/>
              <a:gd name="connsiteX0" fmla="*/ 419100 w 1524527"/>
              <a:gd name="connsiteY0" fmla="*/ 0 h 1381125"/>
              <a:gd name="connsiteX1" fmla="*/ 0 w 1524527"/>
              <a:gd name="connsiteY1" fmla="*/ 266700 h 1381125"/>
              <a:gd name="connsiteX2" fmla="*/ 28575 w 1524527"/>
              <a:gd name="connsiteY2" fmla="*/ 285750 h 1381125"/>
              <a:gd name="connsiteX3" fmla="*/ 76200 w 1524527"/>
              <a:gd name="connsiteY3" fmla="*/ 323850 h 1381125"/>
              <a:gd name="connsiteX4" fmla="*/ 104775 w 1524527"/>
              <a:gd name="connsiteY4" fmla="*/ 352425 h 1381125"/>
              <a:gd name="connsiteX5" fmla="*/ 133350 w 1524527"/>
              <a:gd name="connsiteY5" fmla="*/ 371475 h 1381125"/>
              <a:gd name="connsiteX6" fmla="*/ 152400 w 1524527"/>
              <a:gd name="connsiteY6" fmla="*/ 400050 h 1381125"/>
              <a:gd name="connsiteX7" fmla="*/ 180975 w 1524527"/>
              <a:gd name="connsiteY7" fmla="*/ 457200 h 1381125"/>
              <a:gd name="connsiteX8" fmla="*/ 171450 w 1524527"/>
              <a:gd name="connsiteY8" fmla="*/ 552450 h 1381125"/>
              <a:gd name="connsiteX9" fmla="*/ 171450 w 1524527"/>
              <a:gd name="connsiteY9" fmla="*/ 619125 h 1381125"/>
              <a:gd name="connsiteX10" fmla="*/ 200025 w 1524527"/>
              <a:gd name="connsiteY10" fmla="*/ 647700 h 1381125"/>
              <a:gd name="connsiteX11" fmla="*/ 238125 w 1524527"/>
              <a:gd name="connsiteY11" fmla="*/ 704850 h 1381125"/>
              <a:gd name="connsiteX12" fmla="*/ 247650 w 1524527"/>
              <a:gd name="connsiteY12" fmla="*/ 800100 h 1381125"/>
              <a:gd name="connsiteX13" fmla="*/ 257175 w 1524527"/>
              <a:gd name="connsiteY13" fmla="*/ 828675 h 1381125"/>
              <a:gd name="connsiteX14" fmla="*/ 314325 w 1524527"/>
              <a:gd name="connsiteY14" fmla="*/ 885825 h 1381125"/>
              <a:gd name="connsiteX15" fmla="*/ 333375 w 1524527"/>
              <a:gd name="connsiteY15" fmla="*/ 962025 h 1381125"/>
              <a:gd name="connsiteX16" fmla="*/ 390525 w 1524527"/>
              <a:gd name="connsiteY16" fmla="*/ 990600 h 1381125"/>
              <a:gd name="connsiteX17" fmla="*/ 419100 w 1524527"/>
              <a:gd name="connsiteY17" fmla="*/ 1019175 h 1381125"/>
              <a:gd name="connsiteX18" fmla="*/ 447675 w 1524527"/>
              <a:gd name="connsiteY18" fmla="*/ 1038225 h 1381125"/>
              <a:gd name="connsiteX19" fmla="*/ 457200 w 1524527"/>
              <a:gd name="connsiteY19" fmla="*/ 1066800 h 1381125"/>
              <a:gd name="connsiteX20" fmla="*/ 476250 w 1524527"/>
              <a:gd name="connsiteY20" fmla="*/ 1095375 h 1381125"/>
              <a:gd name="connsiteX21" fmla="*/ 495300 w 1524527"/>
              <a:gd name="connsiteY21" fmla="*/ 1152525 h 1381125"/>
              <a:gd name="connsiteX22" fmla="*/ 504825 w 1524527"/>
              <a:gd name="connsiteY22" fmla="*/ 1181100 h 1381125"/>
              <a:gd name="connsiteX23" fmla="*/ 561975 w 1524527"/>
              <a:gd name="connsiteY23" fmla="*/ 1200150 h 1381125"/>
              <a:gd name="connsiteX24" fmla="*/ 638175 w 1524527"/>
              <a:gd name="connsiteY24" fmla="*/ 1219200 h 1381125"/>
              <a:gd name="connsiteX25" fmla="*/ 647700 w 1524527"/>
              <a:gd name="connsiteY25" fmla="*/ 1247775 h 1381125"/>
              <a:gd name="connsiteX26" fmla="*/ 733425 w 1524527"/>
              <a:gd name="connsiteY26" fmla="*/ 1295400 h 1381125"/>
              <a:gd name="connsiteX27" fmla="*/ 762000 w 1524527"/>
              <a:gd name="connsiteY27" fmla="*/ 1314450 h 1381125"/>
              <a:gd name="connsiteX28" fmla="*/ 857250 w 1524527"/>
              <a:gd name="connsiteY28" fmla="*/ 1333500 h 1381125"/>
              <a:gd name="connsiteX29" fmla="*/ 933450 w 1524527"/>
              <a:gd name="connsiteY29" fmla="*/ 1343025 h 1381125"/>
              <a:gd name="connsiteX30" fmla="*/ 962025 w 1524527"/>
              <a:gd name="connsiteY30" fmla="*/ 1352550 h 1381125"/>
              <a:gd name="connsiteX31" fmla="*/ 1000125 w 1524527"/>
              <a:gd name="connsiteY31" fmla="*/ 1362075 h 1381125"/>
              <a:gd name="connsiteX32" fmla="*/ 1057275 w 1524527"/>
              <a:gd name="connsiteY32" fmla="*/ 1381125 h 1381125"/>
              <a:gd name="connsiteX33" fmla="*/ 1123950 w 1524527"/>
              <a:gd name="connsiteY33" fmla="*/ 1371600 h 1381125"/>
              <a:gd name="connsiteX34" fmla="*/ 1171575 w 1524527"/>
              <a:gd name="connsiteY34" fmla="*/ 1314450 h 1381125"/>
              <a:gd name="connsiteX35" fmla="*/ 1228725 w 1524527"/>
              <a:gd name="connsiteY35" fmla="*/ 1276350 h 1381125"/>
              <a:gd name="connsiteX36" fmla="*/ 1295400 w 1524527"/>
              <a:gd name="connsiteY36" fmla="*/ 1257300 h 1381125"/>
              <a:gd name="connsiteX37" fmla="*/ 1323975 w 1524527"/>
              <a:gd name="connsiteY37" fmla="*/ 1247775 h 1381125"/>
              <a:gd name="connsiteX38" fmla="*/ 1352550 w 1524527"/>
              <a:gd name="connsiteY38" fmla="*/ 1219200 h 1381125"/>
              <a:gd name="connsiteX39" fmla="*/ 1409700 w 1524527"/>
              <a:gd name="connsiteY39" fmla="*/ 1181100 h 1381125"/>
              <a:gd name="connsiteX40" fmla="*/ 1466850 w 1524527"/>
              <a:gd name="connsiteY40" fmla="*/ 1133475 h 1381125"/>
              <a:gd name="connsiteX41" fmla="*/ 1504950 w 1524527"/>
              <a:gd name="connsiteY41" fmla="*/ 1076325 h 1381125"/>
              <a:gd name="connsiteX42" fmla="*/ 1495425 w 1524527"/>
              <a:gd name="connsiteY42" fmla="*/ 990600 h 1381125"/>
              <a:gd name="connsiteX43" fmla="*/ 1485900 w 1524527"/>
              <a:gd name="connsiteY43" fmla="*/ 962025 h 1381125"/>
              <a:gd name="connsiteX44" fmla="*/ 1504950 w 1524527"/>
              <a:gd name="connsiteY44" fmla="*/ 828675 h 1381125"/>
              <a:gd name="connsiteX45" fmla="*/ 1524000 w 1524527"/>
              <a:gd name="connsiteY45" fmla="*/ 752475 h 1381125"/>
              <a:gd name="connsiteX46" fmla="*/ 1504950 w 1524527"/>
              <a:gd name="connsiteY46" fmla="*/ 647700 h 1381125"/>
              <a:gd name="connsiteX47" fmla="*/ 1485900 w 1524527"/>
              <a:gd name="connsiteY47" fmla="*/ 581025 h 1381125"/>
              <a:gd name="connsiteX48" fmla="*/ 1447800 w 1524527"/>
              <a:gd name="connsiteY48" fmla="*/ 523875 h 1381125"/>
              <a:gd name="connsiteX49" fmla="*/ 1419225 w 1524527"/>
              <a:gd name="connsiteY49" fmla="*/ 514350 h 1381125"/>
              <a:gd name="connsiteX50" fmla="*/ 1362075 w 1524527"/>
              <a:gd name="connsiteY50" fmla="*/ 485775 h 1381125"/>
              <a:gd name="connsiteX51" fmla="*/ 1104900 w 1524527"/>
              <a:gd name="connsiteY51" fmla="*/ 476250 h 1381125"/>
              <a:gd name="connsiteX52" fmla="*/ 1047750 w 1524527"/>
              <a:gd name="connsiteY52" fmla="*/ 457200 h 1381125"/>
              <a:gd name="connsiteX53" fmla="*/ 990600 w 1524527"/>
              <a:gd name="connsiteY53" fmla="*/ 428625 h 1381125"/>
              <a:gd name="connsiteX54" fmla="*/ 962025 w 1524527"/>
              <a:gd name="connsiteY54" fmla="*/ 400050 h 1381125"/>
              <a:gd name="connsiteX55" fmla="*/ 933450 w 1524527"/>
              <a:gd name="connsiteY55" fmla="*/ 390525 h 1381125"/>
              <a:gd name="connsiteX56" fmla="*/ 866775 w 1524527"/>
              <a:gd name="connsiteY56" fmla="*/ 314325 h 1381125"/>
              <a:gd name="connsiteX57" fmla="*/ 838200 w 1524527"/>
              <a:gd name="connsiteY57" fmla="*/ 304800 h 1381125"/>
              <a:gd name="connsiteX58" fmla="*/ 685800 w 1524527"/>
              <a:gd name="connsiteY58" fmla="*/ 304800 h 1381125"/>
              <a:gd name="connsiteX59" fmla="*/ 657225 w 1524527"/>
              <a:gd name="connsiteY59" fmla="*/ 285750 h 1381125"/>
              <a:gd name="connsiteX60" fmla="*/ 619125 w 1524527"/>
              <a:gd name="connsiteY60" fmla="*/ 228600 h 1381125"/>
              <a:gd name="connsiteX61" fmla="*/ 609600 w 1524527"/>
              <a:gd name="connsiteY61" fmla="*/ 200025 h 1381125"/>
              <a:gd name="connsiteX62" fmla="*/ 581025 w 1524527"/>
              <a:gd name="connsiteY62" fmla="*/ 190500 h 1381125"/>
              <a:gd name="connsiteX63" fmla="*/ 561975 w 1524527"/>
              <a:gd name="connsiteY63" fmla="*/ 161925 h 1381125"/>
              <a:gd name="connsiteX64" fmla="*/ 533400 w 1524527"/>
              <a:gd name="connsiteY64" fmla="*/ 152400 h 1381125"/>
              <a:gd name="connsiteX65" fmla="*/ 523875 w 1524527"/>
              <a:gd name="connsiteY65" fmla="*/ 123825 h 1381125"/>
              <a:gd name="connsiteX66" fmla="*/ 495300 w 1524527"/>
              <a:gd name="connsiteY66" fmla="*/ 104775 h 1381125"/>
              <a:gd name="connsiteX67" fmla="*/ 476250 w 1524527"/>
              <a:gd name="connsiteY67" fmla="*/ 76200 h 1381125"/>
              <a:gd name="connsiteX68" fmla="*/ 466725 w 1524527"/>
              <a:gd name="connsiteY68" fmla="*/ 47625 h 1381125"/>
              <a:gd name="connsiteX69" fmla="*/ 438150 w 1524527"/>
              <a:gd name="connsiteY69" fmla="*/ 28575 h 1381125"/>
              <a:gd name="connsiteX70" fmla="*/ 419100 w 1524527"/>
              <a:gd name="connsiteY70" fmla="*/ 0 h 1381125"/>
              <a:gd name="connsiteX0" fmla="*/ 438150 w 1524527"/>
              <a:gd name="connsiteY0" fmla="*/ 0 h 1352550"/>
              <a:gd name="connsiteX1" fmla="*/ 0 w 1524527"/>
              <a:gd name="connsiteY1" fmla="*/ 238125 h 1352550"/>
              <a:gd name="connsiteX2" fmla="*/ 28575 w 1524527"/>
              <a:gd name="connsiteY2" fmla="*/ 257175 h 1352550"/>
              <a:gd name="connsiteX3" fmla="*/ 76200 w 1524527"/>
              <a:gd name="connsiteY3" fmla="*/ 295275 h 1352550"/>
              <a:gd name="connsiteX4" fmla="*/ 104775 w 1524527"/>
              <a:gd name="connsiteY4" fmla="*/ 323850 h 1352550"/>
              <a:gd name="connsiteX5" fmla="*/ 133350 w 1524527"/>
              <a:gd name="connsiteY5" fmla="*/ 342900 h 1352550"/>
              <a:gd name="connsiteX6" fmla="*/ 152400 w 1524527"/>
              <a:gd name="connsiteY6" fmla="*/ 371475 h 1352550"/>
              <a:gd name="connsiteX7" fmla="*/ 180975 w 1524527"/>
              <a:gd name="connsiteY7" fmla="*/ 428625 h 1352550"/>
              <a:gd name="connsiteX8" fmla="*/ 171450 w 1524527"/>
              <a:gd name="connsiteY8" fmla="*/ 523875 h 1352550"/>
              <a:gd name="connsiteX9" fmla="*/ 171450 w 1524527"/>
              <a:gd name="connsiteY9" fmla="*/ 590550 h 1352550"/>
              <a:gd name="connsiteX10" fmla="*/ 200025 w 1524527"/>
              <a:gd name="connsiteY10" fmla="*/ 619125 h 1352550"/>
              <a:gd name="connsiteX11" fmla="*/ 238125 w 1524527"/>
              <a:gd name="connsiteY11" fmla="*/ 676275 h 1352550"/>
              <a:gd name="connsiteX12" fmla="*/ 247650 w 1524527"/>
              <a:gd name="connsiteY12" fmla="*/ 771525 h 1352550"/>
              <a:gd name="connsiteX13" fmla="*/ 257175 w 1524527"/>
              <a:gd name="connsiteY13" fmla="*/ 800100 h 1352550"/>
              <a:gd name="connsiteX14" fmla="*/ 314325 w 1524527"/>
              <a:gd name="connsiteY14" fmla="*/ 857250 h 1352550"/>
              <a:gd name="connsiteX15" fmla="*/ 333375 w 1524527"/>
              <a:gd name="connsiteY15" fmla="*/ 933450 h 1352550"/>
              <a:gd name="connsiteX16" fmla="*/ 390525 w 1524527"/>
              <a:gd name="connsiteY16" fmla="*/ 962025 h 1352550"/>
              <a:gd name="connsiteX17" fmla="*/ 419100 w 1524527"/>
              <a:gd name="connsiteY17" fmla="*/ 990600 h 1352550"/>
              <a:gd name="connsiteX18" fmla="*/ 447675 w 1524527"/>
              <a:gd name="connsiteY18" fmla="*/ 1009650 h 1352550"/>
              <a:gd name="connsiteX19" fmla="*/ 457200 w 1524527"/>
              <a:gd name="connsiteY19" fmla="*/ 1038225 h 1352550"/>
              <a:gd name="connsiteX20" fmla="*/ 476250 w 1524527"/>
              <a:gd name="connsiteY20" fmla="*/ 1066800 h 1352550"/>
              <a:gd name="connsiteX21" fmla="*/ 495300 w 1524527"/>
              <a:gd name="connsiteY21" fmla="*/ 1123950 h 1352550"/>
              <a:gd name="connsiteX22" fmla="*/ 504825 w 1524527"/>
              <a:gd name="connsiteY22" fmla="*/ 1152525 h 1352550"/>
              <a:gd name="connsiteX23" fmla="*/ 561975 w 1524527"/>
              <a:gd name="connsiteY23" fmla="*/ 1171575 h 1352550"/>
              <a:gd name="connsiteX24" fmla="*/ 638175 w 1524527"/>
              <a:gd name="connsiteY24" fmla="*/ 1190625 h 1352550"/>
              <a:gd name="connsiteX25" fmla="*/ 647700 w 1524527"/>
              <a:gd name="connsiteY25" fmla="*/ 1219200 h 1352550"/>
              <a:gd name="connsiteX26" fmla="*/ 733425 w 1524527"/>
              <a:gd name="connsiteY26" fmla="*/ 1266825 h 1352550"/>
              <a:gd name="connsiteX27" fmla="*/ 762000 w 1524527"/>
              <a:gd name="connsiteY27" fmla="*/ 1285875 h 1352550"/>
              <a:gd name="connsiteX28" fmla="*/ 857250 w 1524527"/>
              <a:gd name="connsiteY28" fmla="*/ 1304925 h 1352550"/>
              <a:gd name="connsiteX29" fmla="*/ 933450 w 1524527"/>
              <a:gd name="connsiteY29" fmla="*/ 1314450 h 1352550"/>
              <a:gd name="connsiteX30" fmla="*/ 962025 w 1524527"/>
              <a:gd name="connsiteY30" fmla="*/ 1323975 h 1352550"/>
              <a:gd name="connsiteX31" fmla="*/ 1000125 w 1524527"/>
              <a:gd name="connsiteY31" fmla="*/ 1333500 h 1352550"/>
              <a:gd name="connsiteX32" fmla="*/ 1057275 w 1524527"/>
              <a:gd name="connsiteY32" fmla="*/ 1352550 h 1352550"/>
              <a:gd name="connsiteX33" fmla="*/ 1123950 w 1524527"/>
              <a:gd name="connsiteY33" fmla="*/ 1343025 h 1352550"/>
              <a:gd name="connsiteX34" fmla="*/ 1171575 w 1524527"/>
              <a:gd name="connsiteY34" fmla="*/ 1285875 h 1352550"/>
              <a:gd name="connsiteX35" fmla="*/ 1228725 w 1524527"/>
              <a:gd name="connsiteY35" fmla="*/ 1247775 h 1352550"/>
              <a:gd name="connsiteX36" fmla="*/ 1295400 w 1524527"/>
              <a:gd name="connsiteY36" fmla="*/ 1228725 h 1352550"/>
              <a:gd name="connsiteX37" fmla="*/ 1323975 w 1524527"/>
              <a:gd name="connsiteY37" fmla="*/ 1219200 h 1352550"/>
              <a:gd name="connsiteX38" fmla="*/ 1352550 w 1524527"/>
              <a:gd name="connsiteY38" fmla="*/ 1190625 h 1352550"/>
              <a:gd name="connsiteX39" fmla="*/ 1409700 w 1524527"/>
              <a:gd name="connsiteY39" fmla="*/ 1152525 h 1352550"/>
              <a:gd name="connsiteX40" fmla="*/ 1466850 w 1524527"/>
              <a:gd name="connsiteY40" fmla="*/ 1104900 h 1352550"/>
              <a:gd name="connsiteX41" fmla="*/ 1504950 w 1524527"/>
              <a:gd name="connsiteY41" fmla="*/ 1047750 h 1352550"/>
              <a:gd name="connsiteX42" fmla="*/ 1495425 w 1524527"/>
              <a:gd name="connsiteY42" fmla="*/ 962025 h 1352550"/>
              <a:gd name="connsiteX43" fmla="*/ 1485900 w 1524527"/>
              <a:gd name="connsiteY43" fmla="*/ 933450 h 1352550"/>
              <a:gd name="connsiteX44" fmla="*/ 1504950 w 1524527"/>
              <a:gd name="connsiteY44" fmla="*/ 800100 h 1352550"/>
              <a:gd name="connsiteX45" fmla="*/ 1524000 w 1524527"/>
              <a:gd name="connsiteY45" fmla="*/ 723900 h 1352550"/>
              <a:gd name="connsiteX46" fmla="*/ 1504950 w 1524527"/>
              <a:gd name="connsiteY46" fmla="*/ 619125 h 1352550"/>
              <a:gd name="connsiteX47" fmla="*/ 1485900 w 1524527"/>
              <a:gd name="connsiteY47" fmla="*/ 552450 h 1352550"/>
              <a:gd name="connsiteX48" fmla="*/ 1447800 w 1524527"/>
              <a:gd name="connsiteY48" fmla="*/ 495300 h 1352550"/>
              <a:gd name="connsiteX49" fmla="*/ 1419225 w 1524527"/>
              <a:gd name="connsiteY49" fmla="*/ 485775 h 1352550"/>
              <a:gd name="connsiteX50" fmla="*/ 1362075 w 1524527"/>
              <a:gd name="connsiteY50" fmla="*/ 457200 h 1352550"/>
              <a:gd name="connsiteX51" fmla="*/ 1104900 w 1524527"/>
              <a:gd name="connsiteY51" fmla="*/ 447675 h 1352550"/>
              <a:gd name="connsiteX52" fmla="*/ 1047750 w 1524527"/>
              <a:gd name="connsiteY52" fmla="*/ 428625 h 1352550"/>
              <a:gd name="connsiteX53" fmla="*/ 990600 w 1524527"/>
              <a:gd name="connsiteY53" fmla="*/ 400050 h 1352550"/>
              <a:gd name="connsiteX54" fmla="*/ 962025 w 1524527"/>
              <a:gd name="connsiteY54" fmla="*/ 371475 h 1352550"/>
              <a:gd name="connsiteX55" fmla="*/ 933450 w 1524527"/>
              <a:gd name="connsiteY55" fmla="*/ 361950 h 1352550"/>
              <a:gd name="connsiteX56" fmla="*/ 866775 w 1524527"/>
              <a:gd name="connsiteY56" fmla="*/ 285750 h 1352550"/>
              <a:gd name="connsiteX57" fmla="*/ 838200 w 1524527"/>
              <a:gd name="connsiteY57" fmla="*/ 276225 h 1352550"/>
              <a:gd name="connsiteX58" fmla="*/ 685800 w 1524527"/>
              <a:gd name="connsiteY58" fmla="*/ 276225 h 1352550"/>
              <a:gd name="connsiteX59" fmla="*/ 657225 w 1524527"/>
              <a:gd name="connsiteY59" fmla="*/ 257175 h 1352550"/>
              <a:gd name="connsiteX60" fmla="*/ 619125 w 1524527"/>
              <a:gd name="connsiteY60" fmla="*/ 200025 h 1352550"/>
              <a:gd name="connsiteX61" fmla="*/ 609600 w 1524527"/>
              <a:gd name="connsiteY61" fmla="*/ 171450 h 1352550"/>
              <a:gd name="connsiteX62" fmla="*/ 581025 w 1524527"/>
              <a:gd name="connsiteY62" fmla="*/ 161925 h 1352550"/>
              <a:gd name="connsiteX63" fmla="*/ 561975 w 1524527"/>
              <a:gd name="connsiteY63" fmla="*/ 133350 h 1352550"/>
              <a:gd name="connsiteX64" fmla="*/ 533400 w 1524527"/>
              <a:gd name="connsiteY64" fmla="*/ 123825 h 1352550"/>
              <a:gd name="connsiteX65" fmla="*/ 523875 w 1524527"/>
              <a:gd name="connsiteY65" fmla="*/ 95250 h 1352550"/>
              <a:gd name="connsiteX66" fmla="*/ 495300 w 1524527"/>
              <a:gd name="connsiteY66" fmla="*/ 76200 h 1352550"/>
              <a:gd name="connsiteX67" fmla="*/ 476250 w 1524527"/>
              <a:gd name="connsiteY67" fmla="*/ 47625 h 1352550"/>
              <a:gd name="connsiteX68" fmla="*/ 466725 w 1524527"/>
              <a:gd name="connsiteY68" fmla="*/ 19050 h 1352550"/>
              <a:gd name="connsiteX69" fmla="*/ 438150 w 1524527"/>
              <a:gd name="connsiteY69" fmla="*/ 0 h 1352550"/>
              <a:gd name="connsiteX0" fmla="*/ 466725 w 1524527"/>
              <a:gd name="connsiteY0" fmla="*/ 0 h 1333500"/>
              <a:gd name="connsiteX1" fmla="*/ 0 w 1524527"/>
              <a:gd name="connsiteY1" fmla="*/ 219075 h 1333500"/>
              <a:gd name="connsiteX2" fmla="*/ 28575 w 1524527"/>
              <a:gd name="connsiteY2" fmla="*/ 238125 h 1333500"/>
              <a:gd name="connsiteX3" fmla="*/ 76200 w 1524527"/>
              <a:gd name="connsiteY3" fmla="*/ 276225 h 1333500"/>
              <a:gd name="connsiteX4" fmla="*/ 104775 w 1524527"/>
              <a:gd name="connsiteY4" fmla="*/ 304800 h 1333500"/>
              <a:gd name="connsiteX5" fmla="*/ 133350 w 1524527"/>
              <a:gd name="connsiteY5" fmla="*/ 323850 h 1333500"/>
              <a:gd name="connsiteX6" fmla="*/ 152400 w 1524527"/>
              <a:gd name="connsiteY6" fmla="*/ 352425 h 1333500"/>
              <a:gd name="connsiteX7" fmla="*/ 180975 w 1524527"/>
              <a:gd name="connsiteY7" fmla="*/ 409575 h 1333500"/>
              <a:gd name="connsiteX8" fmla="*/ 171450 w 1524527"/>
              <a:gd name="connsiteY8" fmla="*/ 504825 h 1333500"/>
              <a:gd name="connsiteX9" fmla="*/ 171450 w 1524527"/>
              <a:gd name="connsiteY9" fmla="*/ 571500 h 1333500"/>
              <a:gd name="connsiteX10" fmla="*/ 200025 w 1524527"/>
              <a:gd name="connsiteY10" fmla="*/ 600075 h 1333500"/>
              <a:gd name="connsiteX11" fmla="*/ 238125 w 1524527"/>
              <a:gd name="connsiteY11" fmla="*/ 657225 h 1333500"/>
              <a:gd name="connsiteX12" fmla="*/ 247650 w 1524527"/>
              <a:gd name="connsiteY12" fmla="*/ 752475 h 1333500"/>
              <a:gd name="connsiteX13" fmla="*/ 257175 w 1524527"/>
              <a:gd name="connsiteY13" fmla="*/ 781050 h 1333500"/>
              <a:gd name="connsiteX14" fmla="*/ 314325 w 1524527"/>
              <a:gd name="connsiteY14" fmla="*/ 838200 h 1333500"/>
              <a:gd name="connsiteX15" fmla="*/ 333375 w 1524527"/>
              <a:gd name="connsiteY15" fmla="*/ 914400 h 1333500"/>
              <a:gd name="connsiteX16" fmla="*/ 390525 w 1524527"/>
              <a:gd name="connsiteY16" fmla="*/ 942975 h 1333500"/>
              <a:gd name="connsiteX17" fmla="*/ 419100 w 1524527"/>
              <a:gd name="connsiteY17" fmla="*/ 971550 h 1333500"/>
              <a:gd name="connsiteX18" fmla="*/ 447675 w 1524527"/>
              <a:gd name="connsiteY18" fmla="*/ 990600 h 1333500"/>
              <a:gd name="connsiteX19" fmla="*/ 457200 w 1524527"/>
              <a:gd name="connsiteY19" fmla="*/ 1019175 h 1333500"/>
              <a:gd name="connsiteX20" fmla="*/ 476250 w 1524527"/>
              <a:gd name="connsiteY20" fmla="*/ 1047750 h 1333500"/>
              <a:gd name="connsiteX21" fmla="*/ 495300 w 1524527"/>
              <a:gd name="connsiteY21" fmla="*/ 1104900 h 1333500"/>
              <a:gd name="connsiteX22" fmla="*/ 504825 w 1524527"/>
              <a:gd name="connsiteY22" fmla="*/ 1133475 h 1333500"/>
              <a:gd name="connsiteX23" fmla="*/ 561975 w 1524527"/>
              <a:gd name="connsiteY23" fmla="*/ 1152525 h 1333500"/>
              <a:gd name="connsiteX24" fmla="*/ 638175 w 1524527"/>
              <a:gd name="connsiteY24" fmla="*/ 1171575 h 1333500"/>
              <a:gd name="connsiteX25" fmla="*/ 647700 w 1524527"/>
              <a:gd name="connsiteY25" fmla="*/ 1200150 h 1333500"/>
              <a:gd name="connsiteX26" fmla="*/ 733425 w 1524527"/>
              <a:gd name="connsiteY26" fmla="*/ 1247775 h 1333500"/>
              <a:gd name="connsiteX27" fmla="*/ 762000 w 1524527"/>
              <a:gd name="connsiteY27" fmla="*/ 1266825 h 1333500"/>
              <a:gd name="connsiteX28" fmla="*/ 857250 w 1524527"/>
              <a:gd name="connsiteY28" fmla="*/ 1285875 h 1333500"/>
              <a:gd name="connsiteX29" fmla="*/ 933450 w 1524527"/>
              <a:gd name="connsiteY29" fmla="*/ 1295400 h 1333500"/>
              <a:gd name="connsiteX30" fmla="*/ 962025 w 1524527"/>
              <a:gd name="connsiteY30" fmla="*/ 1304925 h 1333500"/>
              <a:gd name="connsiteX31" fmla="*/ 1000125 w 1524527"/>
              <a:gd name="connsiteY31" fmla="*/ 1314450 h 1333500"/>
              <a:gd name="connsiteX32" fmla="*/ 1057275 w 1524527"/>
              <a:gd name="connsiteY32" fmla="*/ 1333500 h 1333500"/>
              <a:gd name="connsiteX33" fmla="*/ 1123950 w 1524527"/>
              <a:gd name="connsiteY33" fmla="*/ 1323975 h 1333500"/>
              <a:gd name="connsiteX34" fmla="*/ 1171575 w 1524527"/>
              <a:gd name="connsiteY34" fmla="*/ 1266825 h 1333500"/>
              <a:gd name="connsiteX35" fmla="*/ 1228725 w 1524527"/>
              <a:gd name="connsiteY35" fmla="*/ 1228725 h 1333500"/>
              <a:gd name="connsiteX36" fmla="*/ 1295400 w 1524527"/>
              <a:gd name="connsiteY36" fmla="*/ 1209675 h 1333500"/>
              <a:gd name="connsiteX37" fmla="*/ 1323975 w 1524527"/>
              <a:gd name="connsiteY37" fmla="*/ 1200150 h 1333500"/>
              <a:gd name="connsiteX38" fmla="*/ 1352550 w 1524527"/>
              <a:gd name="connsiteY38" fmla="*/ 1171575 h 1333500"/>
              <a:gd name="connsiteX39" fmla="*/ 1409700 w 1524527"/>
              <a:gd name="connsiteY39" fmla="*/ 1133475 h 1333500"/>
              <a:gd name="connsiteX40" fmla="*/ 1466850 w 1524527"/>
              <a:gd name="connsiteY40" fmla="*/ 1085850 h 1333500"/>
              <a:gd name="connsiteX41" fmla="*/ 1504950 w 1524527"/>
              <a:gd name="connsiteY41" fmla="*/ 1028700 h 1333500"/>
              <a:gd name="connsiteX42" fmla="*/ 1495425 w 1524527"/>
              <a:gd name="connsiteY42" fmla="*/ 942975 h 1333500"/>
              <a:gd name="connsiteX43" fmla="*/ 1485900 w 1524527"/>
              <a:gd name="connsiteY43" fmla="*/ 914400 h 1333500"/>
              <a:gd name="connsiteX44" fmla="*/ 1504950 w 1524527"/>
              <a:gd name="connsiteY44" fmla="*/ 781050 h 1333500"/>
              <a:gd name="connsiteX45" fmla="*/ 1524000 w 1524527"/>
              <a:gd name="connsiteY45" fmla="*/ 704850 h 1333500"/>
              <a:gd name="connsiteX46" fmla="*/ 1504950 w 1524527"/>
              <a:gd name="connsiteY46" fmla="*/ 600075 h 1333500"/>
              <a:gd name="connsiteX47" fmla="*/ 1485900 w 1524527"/>
              <a:gd name="connsiteY47" fmla="*/ 533400 h 1333500"/>
              <a:gd name="connsiteX48" fmla="*/ 1447800 w 1524527"/>
              <a:gd name="connsiteY48" fmla="*/ 476250 h 1333500"/>
              <a:gd name="connsiteX49" fmla="*/ 1419225 w 1524527"/>
              <a:gd name="connsiteY49" fmla="*/ 466725 h 1333500"/>
              <a:gd name="connsiteX50" fmla="*/ 1362075 w 1524527"/>
              <a:gd name="connsiteY50" fmla="*/ 438150 h 1333500"/>
              <a:gd name="connsiteX51" fmla="*/ 1104900 w 1524527"/>
              <a:gd name="connsiteY51" fmla="*/ 428625 h 1333500"/>
              <a:gd name="connsiteX52" fmla="*/ 1047750 w 1524527"/>
              <a:gd name="connsiteY52" fmla="*/ 409575 h 1333500"/>
              <a:gd name="connsiteX53" fmla="*/ 990600 w 1524527"/>
              <a:gd name="connsiteY53" fmla="*/ 381000 h 1333500"/>
              <a:gd name="connsiteX54" fmla="*/ 962025 w 1524527"/>
              <a:gd name="connsiteY54" fmla="*/ 352425 h 1333500"/>
              <a:gd name="connsiteX55" fmla="*/ 933450 w 1524527"/>
              <a:gd name="connsiteY55" fmla="*/ 342900 h 1333500"/>
              <a:gd name="connsiteX56" fmla="*/ 866775 w 1524527"/>
              <a:gd name="connsiteY56" fmla="*/ 266700 h 1333500"/>
              <a:gd name="connsiteX57" fmla="*/ 838200 w 1524527"/>
              <a:gd name="connsiteY57" fmla="*/ 257175 h 1333500"/>
              <a:gd name="connsiteX58" fmla="*/ 685800 w 1524527"/>
              <a:gd name="connsiteY58" fmla="*/ 257175 h 1333500"/>
              <a:gd name="connsiteX59" fmla="*/ 657225 w 1524527"/>
              <a:gd name="connsiteY59" fmla="*/ 238125 h 1333500"/>
              <a:gd name="connsiteX60" fmla="*/ 619125 w 1524527"/>
              <a:gd name="connsiteY60" fmla="*/ 180975 h 1333500"/>
              <a:gd name="connsiteX61" fmla="*/ 609600 w 1524527"/>
              <a:gd name="connsiteY61" fmla="*/ 152400 h 1333500"/>
              <a:gd name="connsiteX62" fmla="*/ 581025 w 1524527"/>
              <a:gd name="connsiteY62" fmla="*/ 142875 h 1333500"/>
              <a:gd name="connsiteX63" fmla="*/ 561975 w 1524527"/>
              <a:gd name="connsiteY63" fmla="*/ 114300 h 1333500"/>
              <a:gd name="connsiteX64" fmla="*/ 533400 w 1524527"/>
              <a:gd name="connsiteY64" fmla="*/ 104775 h 1333500"/>
              <a:gd name="connsiteX65" fmla="*/ 523875 w 1524527"/>
              <a:gd name="connsiteY65" fmla="*/ 76200 h 1333500"/>
              <a:gd name="connsiteX66" fmla="*/ 495300 w 1524527"/>
              <a:gd name="connsiteY66" fmla="*/ 57150 h 1333500"/>
              <a:gd name="connsiteX67" fmla="*/ 476250 w 1524527"/>
              <a:gd name="connsiteY67" fmla="*/ 28575 h 1333500"/>
              <a:gd name="connsiteX68" fmla="*/ 466725 w 1524527"/>
              <a:gd name="connsiteY68" fmla="*/ 0 h 1333500"/>
              <a:gd name="connsiteX0" fmla="*/ 476250 w 1524527"/>
              <a:gd name="connsiteY0" fmla="*/ 0 h 1304925"/>
              <a:gd name="connsiteX1" fmla="*/ 0 w 1524527"/>
              <a:gd name="connsiteY1" fmla="*/ 190500 h 1304925"/>
              <a:gd name="connsiteX2" fmla="*/ 28575 w 1524527"/>
              <a:gd name="connsiteY2" fmla="*/ 209550 h 1304925"/>
              <a:gd name="connsiteX3" fmla="*/ 76200 w 1524527"/>
              <a:gd name="connsiteY3" fmla="*/ 247650 h 1304925"/>
              <a:gd name="connsiteX4" fmla="*/ 104775 w 1524527"/>
              <a:gd name="connsiteY4" fmla="*/ 276225 h 1304925"/>
              <a:gd name="connsiteX5" fmla="*/ 133350 w 1524527"/>
              <a:gd name="connsiteY5" fmla="*/ 295275 h 1304925"/>
              <a:gd name="connsiteX6" fmla="*/ 152400 w 1524527"/>
              <a:gd name="connsiteY6" fmla="*/ 323850 h 1304925"/>
              <a:gd name="connsiteX7" fmla="*/ 180975 w 1524527"/>
              <a:gd name="connsiteY7" fmla="*/ 381000 h 1304925"/>
              <a:gd name="connsiteX8" fmla="*/ 171450 w 1524527"/>
              <a:gd name="connsiteY8" fmla="*/ 476250 h 1304925"/>
              <a:gd name="connsiteX9" fmla="*/ 171450 w 1524527"/>
              <a:gd name="connsiteY9" fmla="*/ 542925 h 1304925"/>
              <a:gd name="connsiteX10" fmla="*/ 200025 w 1524527"/>
              <a:gd name="connsiteY10" fmla="*/ 571500 h 1304925"/>
              <a:gd name="connsiteX11" fmla="*/ 238125 w 1524527"/>
              <a:gd name="connsiteY11" fmla="*/ 628650 h 1304925"/>
              <a:gd name="connsiteX12" fmla="*/ 247650 w 1524527"/>
              <a:gd name="connsiteY12" fmla="*/ 723900 h 1304925"/>
              <a:gd name="connsiteX13" fmla="*/ 257175 w 1524527"/>
              <a:gd name="connsiteY13" fmla="*/ 752475 h 1304925"/>
              <a:gd name="connsiteX14" fmla="*/ 314325 w 1524527"/>
              <a:gd name="connsiteY14" fmla="*/ 809625 h 1304925"/>
              <a:gd name="connsiteX15" fmla="*/ 333375 w 1524527"/>
              <a:gd name="connsiteY15" fmla="*/ 885825 h 1304925"/>
              <a:gd name="connsiteX16" fmla="*/ 390525 w 1524527"/>
              <a:gd name="connsiteY16" fmla="*/ 914400 h 1304925"/>
              <a:gd name="connsiteX17" fmla="*/ 419100 w 1524527"/>
              <a:gd name="connsiteY17" fmla="*/ 942975 h 1304925"/>
              <a:gd name="connsiteX18" fmla="*/ 447675 w 1524527"/>
              <a:gd name="connsiteY18" fmla="*/ 962025 h 1304925"/>
              <a:gd name="connsiteX19" fmla="*/ 457200 w 1524527"/>
              <a:gd name="connsiteY19" fmla="*/ 990600 h 1304925"/>
              <a:gd name="connsiteX20" fmla="*/ 476250 w 1524527"/>
              <a:gd name="connsiteY20" fmla="*/ 1019175 h 1304925"/>
              <a:gd name="connsiteX21" fmla="*/ 495300 w 1524527"/>
              <a:gd name="connsiteY21" fmla="*/ 1076325 h 1304925"/>
              <a:gd name="connsiteX22" fmla="*/ 504825 w 1524527"/>
              <a:gd name="connsiteY22" fmla="*/ 1104900 h 1304925"/>
              <a:gd name="connsiteX23" fmla="*/ 561975 w 1524527"/>
              <a:gd name="connsiteY23" fmla="*/ 1123950 h 1304925"/>
              <a:gd name="connsiteX24" fmla="*/ 638175 w 1524527"/>
              <a:gd name="connsiteY24" fmla="*/ 1143000 h 1304925"/>
              <a:gd name="connsiteX25" fmla="*/ 647700 w 1524527"/>
              <a:gd name="connsiteY25" fmla="*/ 1171575 h 1304925"/>
              <a:gd name="connsiteX26" fmla="*/ 733425 w 1524527"/>
              <a:gd name="connsiteY26" fmla="*/ 1219200 h 1304925"/>
              <a:gd name="connsiteX27" fmla="*/ 762000 w 1524527"/>
              <a:gd name="connsiteY27" fmla="*/ 1238250 h 1304925"/>
              <a:gd name="connsiteX28" fmla="*/ 857250 w 1524527"/>
              <a:gd name="connsiteY28" fmla="*/ 1257300 h 1304925"/>
              <a:gd name="connsiteX29" fmla="*/ 933450 w 1524527"/>
              <a:gd name="connsiteY29" fmla="*/ 1266825 h 1304925"/>
              <a:gd name="connsiteX30" fmla="*/ 962025 w 1524527"/>
              <a:gd name="connsiteY30" fmla="*/ 1276350 h 1304925"/>
              <a:gd name="connsiteX31" fmla="*/ 1000125 w 1524527"/>
              <a:gd name="connsiteY31" fmla="*/ 1285875 h 1304925"/>
              <a:gd name="connsiteX32" fmla="*/ 1057275 w 1524527"/>
              <a:gd name="connsiteY32" fmla="*/ 1304925 h 1304925"/>
              <a:gd name="connsiteX33" fmla="*/ 1123950 w 1524527"/>
              <a:gd name="connsiteY33" fmla="*/ 1295400 h 1304925"/>
              <a:gd name="connsiteX34" fmla="*/ 1171575 w 1524527"/>
              <a:gd name="connsiteY34" fmla="*/ 1238250 h 1304925"/>
              <a:gd name="connsiteX35" fmla="*/ 1228725 w 1524527"/>
              <a:gd name="connsiteY35" fmla="*/ 1200150 h 1304925"/>
              <a:gd name="connsiteX36" fmla="*/ 1295400 w 1524527"/>
              <a:gd name="connsiteY36" fmla="*/ 1181100 h 1304925"/>
              <a:gd name="connsiteX37" fmla="*/ 1323975 w 1524527"/>
              <a:gd name="connsiteY37" fmla="*/ 1171575 h 1304925"/>
              <a:gd name="connsiteX38" fmla="*/ 1352550 w 1524527"/>
              <a:gd name="connsiteY38" fmla="*/ 1143000 h 1304925"/>
              <a:gd name="connsiteX39" fmla="*/ 1409700 w 1524527"/>
              <a:gd name="connsiteY39" fmla="*/ 1104900 h 1304925"/>
              <a:gd name="connsiteX40" fmla="*/ 1466850 w 1524527"/>
              <a:gd name="connsiteY40" fmla="*/ 1057275 h 1304925"/>
              <a:gd name="connsiteX41" fmla="*/ 1504950 w 1524527"/>
              <a:gd name="connsiteY41" fmla="*/ 1000125 h 1304925"/>
              <a:gd name="connsiteX42" fmla="*/ 1495425 w 1524527"/>
              <a:gd name="connsiteY42" fmla="*/ 914400 h 1304925"/>
              <a:gd name="connsiteX43" fmla="*/ 1485900 w 1524527"/>
              <a:gd name="connsiteY43" fmla="*/ 885825 h 1304925"/>
              <a:gd name="connsiteX44" fmla="*/ 1504950 w 1524527"/>
              <a:gd name="connsiteY44" fmla="*/ 752475 h 1304925"/>
              <a:gd name="connsiteX45" fmla="*/ 1524000 w 1524527"/>
              <a:gd name="connsiteY45" fmla="*/ 676275 h 1304925"/>
              <a:gd name="connsiteX46" fmla="*/ 1504950 w 1524527"/>
              <a:gd name="connsiteY46" fmla="*/ 571500 h 1304925"/>
              <a:gd name="connsiteX47" fmla="*/ 1485900 w 1524527"/>
              <a:gd name="connsiteY47" fmla="*/ 504825 h 1304925"/>
              <a:gd name="connsiteX48" fmla="*/ 1447800 w 1524527"/>
              <a:gd name="connsiteY48" fmla="*/ 447675 h 1304925"/>
              <a:gd name="connsiteX49" fmla="*/ 1419225 w 1524527"/>
              <a:gd name="connsiteY49" fmla="*/ 438150 h 1304925"/>
              <a:gd name="connsiteX50" fmla="*/ 1362075 w 1524527"/>
              <a:gd name="connsiteY50" fmla="*/ 409575 h 1304925"/>
              <a:gd name="connsiteX51" fmla="*/ 1104900 w 1524527"/>
              <a:gd name="connsiteY51" fmla="*/ 400050 h 1304925"/>
              <a:gd name="connsiteX52" fmla="*/ 1047750 w 1524527"/>
              <a:gd name="connsiteY52" fmla="*/ 381000 h 1304925"/>
              <a:gd name="connsiteX53" fmla="*/ 990600 w 1524527"/>
              <a:gd name="connsiteY53" fmla="*/ 352425 h 1304925"/>
              <a:gd name="connsiteX54" fmla="*/ 962025 w 1524527"/>
              <a:gd name="connsiteY54" fmla="*/ 323850 h 1304925"/>
              <a:gd name="connsiteX55" fmla="*/ 933450 w 1524527"/>
              <a:gd name="connsiteY55" fmla="*/ 314325 h 1304925"/>
              <a:gd name="connsiteX56" fmla="*/ 866775 w 1524527"/>
              <a:gd name="connsiteY56" fmla="*/ 238125 h 1304925"/>
              <a:gd name="connsiteX57" fmla="*/ 838200 w 1524527"/>
              <a:gd name="connsiteY57" fmla="*/ 228600 h 1304925"/>
              <a:gd name="connsiteX58" fmla="*/ 685800 w 1524527"/>
              <a:gd name="connsiteY58" fmla="*/ 228600 h 1304925"/>
              <a:gd name="connsiteX59" fmla="*/ 657225 w 1524527"/>
              <a:gd name="connsiteY59" fmla="*/ 209550 h 1304925"/>
              <a:gd name="connsiteX60" fmla="*/ 619125 w 1524527"/>
              <a:gd name="connsiteY60" fmla="*/ 152400 h 1304925"/>
              <a:gd name="connsiteX61" fmla="*/ 609600 w 1524527"/>
              <a:gd name="connsiteY61" fmla="*/ 123825 h 1304925"/>
              <a:gd name="connsiteX62" fmla="*/ 581025 w 1524527"/>
              <a:gd name="connsiteY62" fmla="*/ 114300 h 1304925"/>
              <a:gd name="connsiteX63" fmla="*/ 561975 w 1524527"/>
              <a:gd name="connsiteY63" fmla="*/ 85725 h 1304925"/>
              <a:gd name="connsiteX64" fmla="*/ 533400 w 1524527"/>
              <a:gd name="connsiteY64" fmla="*/ 76200 h 1304925"/>
              <a:gd name="connsiteX65" fmla="*/ 523875 w 1524527"/>
              <a:gd name="connsiteY65" fmla="*/ 47625 h 1304925"/>
              <a:gd name="connsiteX66" fmla="*/ 495300 w 1524527"/>
              <a:gd name="connsiteY66" fmla="*/ 28575 h 1304925"/>
              <a:gd name="connsiteX67" fmla="*/ 476250 w 1524527"/>
              <a:gd name="connsiteY67" fmla="*/ 0 h 1304925"/>
              <a:gd name="connsiteX0" fmla="*/ 495300 w 1524527"/>
              <a:gd name="connsiteY0" fmla="*/ 0 h 1276350"/>
              <a:gd name="connsiteX1" fmla="*/ 0 w 1524527"/>
              <a:gd name="connsiteY1" fmla="*/ 161925 h 1276350"/>
              <a:gd name="connsiteX2" fmla="*/ 28575 w 1524527"/>
              <a:gd name="connsiteY2" fmla="*/ 180975 h 1276350"/>
              <a:gd name="connsiteX3" fmla="*/ 76200 w 1524527"/>
              <a:gd name="connsiteY3" fmla="*/ 219075 h 1276350"/>
              <a:gd name="connsiteX4" fmla="*/ 104775 w 1524527"/>
              <a:gd name="connsiteY4" fmla="*/ 247650 h 1276350"/>
              <a:gd name="connsiteX5" fmla="*/ 133350 w 1524527"/>
              <a:gd name="connsiteY5" fmla="*/ 266700 h 1276350"/>
              <a:gd name="connsiteX6" fmla="*/ 152400 w 1524527"/>
              <a:gd name="connsiteY6" fmla="*/ 295275 h 1276350"/>
              <a:gd name="connsiteX7" fmla="*/ 180975 w 1524527"/>
              <a:gd name="connsiteY7" fmla="*/ 352425 h 1276350"/>
              <a:gd name="connsiteX8" fmla="*/ 171450 w 1524527"/>
              <a:gd name="connsiteY8" fmla="*/ 447675 h 1276350"/>
              <a:gd name="connsiteX9" fmla="*/ 171450 w 1524527"/>
              <a:gd name="connsiteY9" fmla="*/ 514350 h 1276350"/>
              <a:gd name="connsiteX10" fmla="*/ 200025 w 1524527"/>
              <a:gd name="connsiteY10" fmla="*/ 542925 h 1276350"/>
              <a:gd name="connsiteX11" fmla="*/ 238125 w 1524527"/>
              <a:gd name="connsiteY11" fmla="*/ 600075 h 1276350"/>
              <a:gd name="connsiteX12" fmla="*/ 247650 w 1524527"/>
              <a:gd name="connsiteY12" fmla="*/ 695325 h 1276350"/>
              <a:gd name="connsiteX13" fmla="*/ 257175 w 1524527"/>
              <a:gd name="connsiteY13" fmla="*/ 723900 h 1276350"/>
              <a:gd name="connsiteX14" fmla="*/ 314325 w 1524527"/>
              <a:gd name="connsiteY14" fmla="*/ 781050 h 1276350"/>
              <a:gd name="connsiteX15" fmla="*/ 333375 w 1524527"/>
              <a:gd name="connsiteY15" fmla="*/ 857250 h 1276350"/>
              <a:gd name="connsiteX16" fmla="*/ 390525 w 1524527"/>
              <a:gd name="connsiteY16" fmla="*/ 885825 h 1276350"/>
              <a:gd name="connsiteX17" fmla="*/ 419100 w 1524527"/>
              <a:gd name="connsiteY17" fmla="*/ 914400 h 1276350"/>
              <a:gd name="connsiteX18" fmla="*/ 447675 w 1524527"/>
              <a:gd name="connsiteY18" fmla="*/ 933450 h 1276350"/>
              <a:gd name="connsiteX19" fmla="*/ 457200 w 1524527"/>
              <a:gd name="connsiteY19" fmla="*/ 962025 h 1276350"/>
              <a:gd name="connsiteX20" fmla="*/ 476250 w 1524527"/>
              <a:gd name="connsiteY20" fmla="*/ 990600 h 1276350"/>
              <a:gd name="connsiteX21" fmla="*/ 495300 w 1524527"/>
              <a:gd name="connsiteY21" fmla="*/ 1047750 h 1276350"/>
              <a:gd name="connsiteX22" fmla="*/ 504825 w 1524527"/>
              <a:gd name="connsiteY22" fmla="*/ 1076325 h 1276350"/>
              <a:gd name="connsiteX23" fmla="*/ 561975 w 1524527"/>
              <a:gd name="connsiteY23" fmla="*/ 1095375 h 1276350"/>
              <a:gd name="connsiteX24" fmla="*/ 638175 w 1524527"/>
              <a:gd name="connsiteY24" fmla="*/ 1114425 h 1276350"/>
              <a:gd name="connsiteX25" fmla="*/ 647700 w 1524527"/>
              <a:gd name="connsiteY25" fmla="*/ 1143000 h 1276350"/>
              <a:gd name="connsiteX26" fmla="*/ 733425 w 1524527"/>
              <a:gd name="connsiteY26" fmla="*/ 1190625 h 1276350"/>
              <a:gd name="connsiteX27" fmla="*/ 762000 w 1524527"/>
              <a:gd name="connsiteY27" fmla="*/ 1209675 h 1276350"/>
              <a:gd name="connsiteX28" fmla="*/ 857250 w 1524527"/>
              <a:gd name="connsiteY28" fmla="*/ 1228725 h 1276350"/>
              <a:gd name="connsiteX29" fmla="*/ 933450 w 1524527"/>
              <a:gd name="connsiteY29" fmla="*/ 1238250 h 1276350"/>
              <a:gd name="connsiteX30" fmla="*/ 962025 w 1524527"/>
              <a:gd name="connsiteY30" fmla="*/ 1247775 h 1276350"/>
              <a:gd name="connsiteX31" fmla="*/ 1000125 w 1524527"/>
              <a:gd name="connsiteY31" fmla="*/ 1257300 h 1276350"/>
              <a:gd name="connsiteX32" fmla="*/ 1057275 w 1524527"/>
              <a:gd name="connsiteY32" fmla="*/ 1276350 h 1276350"/>
              <a:gd name="connsiteX33" fmla="*/ 1123950 w 1524527"/>
              <a:gd name="connsiteY33" fmla="*/ 1266825 h 1276350"/>
              <a:gd name="connsiteX34" fmla="*/ 1171575 w 1524527"/>
              <a:gd name="connsiteY34" fmla="*/ 1209675 h 1276350"/>
              <a:gd name="connsiteX35" fmla="*/ 1228725 w 1524527"/>
              <a:gd name="connsiteY35" fmla="*/ 1171575 h 1276350"/>
              <a:gd name="connsiteX36" fmla="*/ 1295400 w 1524527"/>
              <a:gd name="connsiteY36" fmla="*/ 1152525 h 1276350"/>
              <a:gd name="connsiteX37" fmla="*/ 1323975 w 1524527"/>
              <a:gd name="connsiteY37" fmla="*/ 1143000 h 1276350"/>
              <a:gd name="connsiteX38" fmla="*/ 1352550 w 1524527"/>
              <a:gd name="connsiteY38" fmla="*/ 1114425 h 1276350"/>
              <a:gd name="connsiteX39" fmla="*/ 1409700 w 1524527"/>
              <a:gd name="connsiteY39" fmla="*/ 1076325 h 1276350"/>
              <a:gd name="connsiteX40" fmla="*/ 1466850 w 1524527"/>
              <a:gd name="connsiteY40" fmla="*/ 1028700 h 1276350"/>
              <a:gd name="connsiteX41" fmla="*/ 1504950 w 1524527"/>
              <a:gd name="connsiteY41" fmla="*/ 971550 h 1276350"/>
              <a:gd name="connsiteX42" fmla="*/ 1495425 w 1524527"/>
              <a:gd name="connsiteY42" fmla="*/ 885825 h 1276350"/>
              <a:gd name="connsiteX43" fmla="*/ 1485900 w 1524527"/>
              <a:gd name="connsiteY43" fmla="*/ 857250 h 1276350"/>
              <a:gd name="connsiteX44" fmla="*/ 1504950 w 1524527"/>
              <a:gd name="connsiteY44" fmla="*/ 723900 h 1276350"/>
              <a:gd name="connsiteX45" fmla="*/ 1524000 w 1524527"/>
              <a:gd name="connsiteY45" fmla="*/ 647700 h 1276350"/>
              <a:gd name="connsiteX46" fmla="*/ 1504950 w 1524527"/>
              <a:gd name="connsiteY46" fmla="*/ 542925 h 1276350"/>
              <a:gd name="connsiteX47" fmla="*/ 1485900 w 1524527"/>
              <a:gd name="connsiteY47" fmla="*/ 476250 h 1276350"/>
              <a:gd name="connsiteX48" fmla="*/ 1447800 w 1524527"/>
              <a:gd name="connsiteY48" fmla="*/ 419100 h 1276350"/>
              <a:gd name="connsiteX49" fmla="*/ 1419225 w 1524527"/>
              <a:gd name="connsiteY49" fmla="*/ 409575 h 1276350"/>
              <a:gd name="connsiteX50" fmla="*/ 1362075 w 1524527"/>
              <a:gd name="connsiteY50" fmla="*/ 381000 h 1276350"/>
              <a:gd name="connsiteX51" fmla="*/ 1104900 w 1524527"/>
              <a:gd name="connsiteY51" fmla="*/ 371475 h 1276350"/>
              <a:gd name="connsiteX52" fmla="*/ 1047750 w 1524527"/>
              <a:gd name="connsiteY52" fmla="*/ 352425 h 1276350"/>
              <a:gd name="connsiteX53" fmla="*/ 990600 w 1524527"/>
              <a:gd name="connsiteY53" fmla="*/ 323850 h 1276350"/>
              <a:gd name="connsiteX54" fmla="*/ 962025 w 1524527"/>
              <a:gd name="connsiteY54" fmla="*/ 295275 h 1276350"/>
              <a:gd name="connsiteX55" fmla="*/ 933450 w 1524527"/>
              <a:gd name="connsiteY55" fmla="*/ 285750 h 1276350"/>
              <a:gd name="connsiteX56" fmla="*/ 866775 w 1524527"/>
              <a:gd name="connsiteY56" fmla="*/ 209550 h 1276350"/>
              <a:gd name="connsiteX57" fmla="*/ 838200 w 1524527"/>
              <a:gd name="connsiteY57" fmla="*/ 200025 h 1276350"/>
              <a:gd name="connsiteX58" fmla="*/ 685800 w 1524527"/>
              <a:gd name="connsiteY58" fmla="*/ 200025 h 1276350"/>
              <a:gd name="connsiteX59" fmla="*/ 657225 w 1524527"/>
              <a:gd name="connsiteY59" fmla="*/ 180975 h 1276350"/>
              <a:gd name="connsiteX60" fmla="*/ 619125 w 1524527"/>
              <a:gd name="connsiteY60" fmla="*/ 123825 h 1276350"/>
              <a:gd name="connsiteX61" fmla="*/ 609600 w 1524527"/>
              <a:gd name="connsiteY61" fmla="*/ 95250 h 1276350"/>
              <a:gd name="connsiteX62" fmla="*/ 581025 w 1524527"/>
              <a:gd name="connsiteY62" fmla="*/ 85725 h 1276350"/>
              <a:gd name="connsiteX63" fmla="*/ 561975 w 1524527"/>
              <a:gd name="connsiteY63" fmla="*/ 57150 h 1276350"/>
              <a:gd name="connsiteX64" fmla="*/ 533400 w 1524527"/>
              <a:gd name="connsiteY64" fmla="*/ 47625 h 1276350"/>
              <a:gd name="connsiteX65" fmla="*/ 523875 w 1524527"/>
              <a:gd name="connsiteY65" fmla="*/ 19050 h 1276350"/>
              <a:gd name="connsiteX66" fmla="*/ 495300 w 1524527"/>
              <a:gd name="connsiteY66" fmla="*/ 0 h 1276350"/>
              <a:gd name="connsiteX0" fmla="*/ 495300 w 1524527"/>
              <a:gd name="connsiteY0" fmla="*/ 19050 h 1295400"/>
              <a:gd name="connsiteX1" fmla="*/ 0 w 1524527"/>
              <a:gd name="connsiteY1" fmla="*/ 180975 h 1295400"/>
              <a:gd name="connsiteX2" fmla="*/ 28575 w 1524527"/>
              <a:gd name="connsiteY2" fmla="*/ 200025 h 1295400"/>
              <a:gd name="connsiteX3" fmla="*/ 76200 w 1524527"/>
              <a:gd name="connsiteY3" fmla="*/ 238125 h 1295400"/>
              <a:gd name="connsiteX4" fmla="*/ 104775 w 1524527"/>
              <a:gd name="connsiteY4" fmla="*/ 266700 h 1295400"/>
              <a:gd name="connsiteX5" fmla="*/ 133350 w 1524527"/>
              <a:gd name="connsiteY5" fmla="*/ 285750 h 1295400"/>
              <a:gd name="connsiteX6" fmla="*/ 152400 w 1524527"/>
              <a:gd name="connsiteY6" fmla="*/ 314325 h 1295400"/>
              <a:gd name="connsiteX7" fmla="*/ 180975 w 1524527"/>
              <a:gd name="connsiteY7" fmla="*/ 371475 h 1295400"/>
              <a:gd name="connsiteX8" fmla="*/ 171450 w 1524527"/>
              <a:gd name="connsiteY8" fmla="*/ 466725 h 1295400"/>
              <a:gd name="connsiteX9" fmla="*/ 171450 w 1524527"/>
              <a:gd name="connsiteY9" fmla="*/ 533400 h 1295400"/>
              <a:gd name="connsiteX10" fmla="*/ 200025 w 1524527"/>
              <a:gd name="connsiteY10" fmla="*/ 561975 h 1295400"/>
              <a:gd name="connsiteX11" fmla="*/ 238125 w 1524527"/>
              <a:gd name="connsiteY11" fmla="*/ 619125 h 1295400"/>
              <a:gd name="connsiteX12" fmla="*/ 247650 w 1524527"/>
              <a:gd name="connsiteY12" fmla="*/ 714375 h 1295400"/>
              <a:gd name="connsiteX13" fmla="*/ 257175 w 1524527"/>
              <a:gd name="connsiteY13" fmla="*/ 742950 h 1295400"/>
              <a:gd name="connsiteX14" fmla="*/ 314325 w 1524527"/>
              <a:gd name="connsiteY14" fmla="*/ 800100 h 1295400"/>
              <a:gd name="connsiteX15" fmla="*/ 333375 w 1524527"/>
              <a:gd name="connsiteY15" fmla="*/ 876300 h 1295400"/>
              <a:gd name="connsiteX16" fmla="*/ 390525 w 1524527"/>
              <a:gd name="connsiteY16" fmla="*/ 904875 h 1295400"/>
              <a:gd name="connsiteX17" fmla="*/ 419100 w 1524527"/>
              <a:gd name="connsiteY17" fmla="*/ 933450 h 1295400"/>
              <a:gd name="connsiteX18" fmla="*/ 447675 w 1524527"/>
              <a:gd name="connsiteY18" fmla="*/ 952500 h 1295400"/>
              <a:gd name="connsiteX19" fmla="*/ 457200 w 1524527"/>
              <a:gd name="connsiteY19" fmla="*/ 981075 h 1295400"/>
              <a:gd name="connsiteX20" fmla="*/ 476250 w 1524527"/>
              <a:gd name="connsiteY20" fmla="*/ 1009650 h 1295400"/>
              <a:gd name="connsiteX21" fmla="*/ 495300 w 1524527"/>
              <a:gd name="connsiteY21" fmla="*/ 1066800 h 1295400"/>
              <a:gd name="connsiteX22" fmla="*/ 504825 w 1524527"/>
              <a:gd name="connsiteY22" fmla="*/ 1095375 h 1295400"/>
              <a:gd name="connsiteX23" fmla="*/ 561975 w 1524527"/>
              <a:gd name="connsiteY23" fmla="*/ 1114425 h 1295400"/>
              <a:gd name="connsiteX24" fmla="*/ 638175 w 1524527"/>
              <a:gd name="connsiteY24" fmla="*/ 1133475 h 1295400"/>
              <a:gd name="connsiteX25" fmla="*/ 647700 w 1524527"/>
              <a:gd name="connsiteY25" fmla="*/ 1162050 h 1295400"/>
              <a:gd name="connsiteX26" fmla="*/ 733425 w 1524527"/>
              <a:gd name="connsiteY26" fmla="*/ 1209675 h 1295400"/>
              <a:gd name="connsiteX27" fmla="*/ 762000 w 1524527"/>
              <a:gd name="connsiteY27" fmla="*/ 1228725 h 1295400"/>
              <a:gd name="connsiteX28" fmla="*/ 857250 w 1524527"/>
              <a:gd name="connsiteY28" fmla="*/ 1247775 h 1295400"/>
              <a:gd name="connsiteX29" fmla="*/ 933450 w 1524527"/>
              <a:gd name="connsiteY29" fmla="*/ 1257300 h 1295400"/>
              <a:gd name="connsiteX30" fmla="*/ 962025 w 1524527"/>
              <a:gd name="connsiteY30" fmla="*/ 1266825 h 1295400"/>
              <a:gd name="connsiteX31" fmla="*/ 1000125 w 1524527"/>
              <a:gd name="connsiteY31" fmla="*/ 1276350 h 1295400"/>
              <a:gd name="connsiteX32" fmla="*/ 1057275 w 1524527"/>
              <a:gd name="connsiteY32" fmla="*/ 1295400 h 1295400"/>
              <a:gd name="connsiteX33" fmla="*/ 1123950 w 1524527"/>
              <a:gd name="connsiteY33" fmla="*/ 1285875 h 1295400"/>
              <a:gd name="connsiteX34" fmla="*/ 1171575 w 1524527"/>
              <a:gd name="connsiteY34" fmla="*/ 1228725 h 1295400"/>
              <a:gd name="connsiteX35" fmla="*/ 1228725 w 1524527"/>
              <a:gd name="connsiteY35" fmla="*/ 1190625 h 1295400"/>
              <a:gd name="connsiteX36" fmla="*/ 1295400 w 1524527"/>
              <a:gd name="connsiteY36" fmla="*/ 1171575 h 1295400"/>
              <a:gd name="connsiteX37" fmla="*/ 1323975 w 1524527"/>
              <a:gd name="connsiteY37" fmla="*/ 1162050 h 1295400"/>
              <a:gd name="connsiteX38" fmla="*/ 1352550 w 1524527"/>
              <a:gd name="connsiteY38" fmla="*/ 1133475 h 1295400"/>
              <a:gd name="connsiteX39" fmla="*/ 1409700 w 1524527"/>
              <a:gd name="connsiteY39" fmla="*/ 1095375 h 1295400"/>
              <a:gd name="connsiteX40" fmla="*/ 1466850 w 1524527"/>
              <a:gd name="connsiteY40" fmla="*/ 1047750 h 1295400"/>
              <a:gd name="connsiteX41" fmla="*/ 1504950 w 1524527"/>
              <a:gd name="connsiteY41" fmla="*/ 990600 h 1295400"/>
              <a:gd name="connsiteX42" fmla="*/ 1495425 w 1524527"/>
              <a:gd name="connsiteY42" fmla="*/ 904875 h 1295400"/>
              <a:gd name="connsiteX43" fmla="*/ 1485900 w 1524527"/>
              <a:gd name="connsiteY43" fmla="*/ 876300 h 1295400"/>
              <a:gd name="connsiteX44" fmla="*/ 1504950 w 1524527"/>
              <a:gd name="connsiteY44" fmla="*/ 742950 h 1295400"/>
              <a:gd name="connsiteX45" fmla="*/ 1524000 w 1524527"/>
              <a:gd name="connsiteY45" fmla="*/ 666750 h 1295400"/>
              <a:gd name="connsiteX46" fmla="*/ 1504950 w 1524527"/>
              <a:gd name="connsiteY46" fmla="*/ 561975 h 1295400"/>
              <a:gd name="connsiteX47" fmla="*/ 1485900 w 1524527"/>
              <a:gd name="connsiteY47" fmla="*/ 495300 h 1295400"/>
              <a:gd name="connsiteX48" fmla="*/ 1447800 w 1524527"/>
              <a:gd name="connsiteY48" fmla="*/ 438150 h 1295400"/>
              <a:gd name="connsiteX49" fmla="*/ 1419225 w 1524527"/>
              <a:gd name="connsiteY49" fmla="*/ 428625 h 1295400"/>
              <a:gd name="connsiteX50" fmla="*/ 1362075 w 1524527"/>
              <a:gd name="connsiteY50" fmla="*/ 400050 h 1295400"/>
              <a:gd name="connsiteX51" fmla="*/ 1104900 w 1524527"/>
              <a:gd name="connsiteY51" fmla="*/ 390525 h 1295400"/>
              <a:gd name="connsiteX52" fmla="*/ 1047750 w 1524527"/>
              <a:gd name="connsiteY52" fmla="*/ 371475 h 1295400"/>
              <a:gd name="connsiteX53" fmla="*/ 990600 w 1524527"/>
              <a:gd name="connsiteY53" fmla="*/ 342900 h 1295400"/>
              <a:gd name="connsiteX54" fmla="*/ 962025 w 1524527"/>
              <a:gd name="connsiteY54" fmla="*/ 314325 h 1295400"/>
              <a:gd name="connsiteX55" fmla="*/ 933450 w 1524527"/>
              <a:gd name="connsiteY55" fmla="*/ 304800 h 1295400"/>
              <a:gd name="connsiteX56" fmla="*/ 866775 w 1524527"/>
              <a:gd name="connsiteY56" fmla="*/ 228600 h 1295400"/>
              <a:gd name="connsiteX57" fmla="*/ 838200 w 1524527"/>
              <a:gd name="connsiteY57" fmla="*/ 219075 h 1295400"/>
              <a:gd name="connsiteX58" fmla="*/ 685800 w 1524527"/>
              <a:gd name="connsiteY58" fmla="*/ 219075 h 1295400"/>
              <a:gd name="connsiteX59" fmla="*/ 657225 w 1524527"/>
              <a:gd name="connsiteY59" fmla="*/ 200025 h 1295400"/>
              <a:gd name="connsiteX60" fmla="*/ 619125 w 1524527"/>
              <a:gd name="connsiteY60" fmla="*/ 142875 h 1295400"/>
              <a:gd name="connsiteX61" fmla="*/ 609600 w 1524527"/>
              <a:gd name="connsiteY61" fmla="*/ 114300 h 1295400"/>
              <a:gd name="connsiteX62" fmla="*/ 581025 w 1524527"/>
              <a:gd name="connsiteY62" fmla="*/ 104775 h 1295400"/>
              <a:gd name="connsiteX63" fmla="*/ 561975 w 1524527"/>
              <a:gd name="connsiteY63" fmla="*/ 76200 h 1295400"/>
              <a:gd name="connsiteX64" fmla="*/ 533400 w 1524527"/>
              <a:gd name="connsiteY64" fmla="*/ 66675 h 1295400"/>
              <a:gd name="connsiteX65" fmla="*/ 495300 w 1524527"/>
              <a:gd name="connsiteY65" fmla="*/ 19050 h 1295400"/>
              <a:gd name="connsiteX0" fmla="*/ 495300 w 1524527"/>
              <a:gd name="connsiteY0" fmla="*/ 19050 h 1295400"/>
              <a:gd name="connsiteX1" fmla="*/ 0 w 1524527"/>
              <a:gd name="connsiteY1" fmla="*/ 180975 h 1295400"/>
              <a:gd name="connsiteX2" fmla="*/ 28575 w 1524527"/>
              <a:gd name="connsiteY2" fmla="*/ 200025 h 1295400"/>
              <a:gd name="connsiteX3" fmla="*/ 76200 w 1524527"/>
              <a:gd name="connsiteY3" fmla="*/ 238125 h 1295400"/>
              <a:gd name="connsiteX4" fmla="*/ 104775 w 1524527"/>
              <a:gd name="connsiteY4" fmla="*/ 266700 h 1295400"/>
              <a:gd name="connsiteX5" fmla="*/ 133350 w 1524527"/>
              <a:gd name="connsiteY5" fmla="*/ 285750 h 1295400"/>
              <a:gd name="connsiteX6" fmla="*/ 152400 w 1524527"/>
              <a:gd name="connsiteY6" fmla="*/ 314325 h 1295400"/>
              <a:gd name="connsiteX7" fmla="*/ 180975 w 1524527"/>
              <a:gd name="connsiteY7" fmla="*/ 371475 h 1295400"/>
              <a:gd name="connsiteX8" fmla="*/ 171450 w 1524527"/>
              <a:gd name="connsiteY8" fmla="*/ 466725 h 1295400"/>
              <a:gd name="connsiteX9" fmla="*/ 171450 w 1524527"/>
              <a:gd name="connsiteY9" fmla="*/ 533400 h 1295400"/>
              <a:gd name="connsiteX10" fmla="*/ 200025 w 1524527"/>
              <a:gd name="connsiteY10" fmla="*/ 561975 h 1295400"/>
              <a:gd name="connsiteX11" fmla="*/ 238125 w 1524527"/>
              <a:gd name="connsiteY11" fmla="*/ 619125 h 1295400"/>
              <a:gd name="connsiteX12" fmla="*/ 247650 w 1524527"/>
              <a:gd name="connsiteY12" fmla="*/ 714375 h 1295400"/>
              <a:gd name="connsiteX13" fmla="*/ 257175 w 1524527"/>
              <a:gd name="connsiteY13" fmla="*/ 742950 h 1295400"/>
              <a:gd name="connsiteX14" fmla="*/ 314325 w 1524527"/>
              <a:gd name="connsiteY14" fmla="*/ 800100 h 1295400"/>
              <a:gd name="connsiteX15" fmla="*/ 333375 w 1524527"/>
              <a:gd name="connsiteY15" fmla="*/ 876300 h 1295400"/>
              <a:gd name="connsiteX16" fmla="*/ 390525 w 1524527"/>
              <a:gd name="connsiteY16" fmla="*/ 904875 h 1295400"/>
              <a:gd name="connsiteX17" fmla="*/ 419100 w 1524527"/>
              <a:gd name="connsiteY17" fmla="*/ 933450 h 1295400"/>
              <a:gd name="connsiteX18" fmla="*/ 447675 w 1524527"/>
              <a:gd name="connsiteY18" fmla="*/ 952500 h 1295400"/>
              <a:gd name="connsiteX19" fmla="*/ 457200 w 1524527"/>
              <a:gd name="connsiteY19" fmla="*/ 981075 h 1295400"/>
              <a:gd name="connsiteX20" fmla="*/ 476250 w 1524527"/>
              <a:gd name="connsiteY20" fmla="*/ 1009650 h 1295400"/>
              <a:gd name="connsiteX21" fmla="*/ 495300 w 1524527"/>
              <a:gd name="connsiteY21" fmla="*/ 1066800 h 1295400"/>
              <a:gd name="connsiteX22" fmla="*/ 504825 w 1524527"/>
              <a:gd name="connsiteY22" fmla="*/ 1095375 h 1295400"/>
              <a:gd name="connsiteX23" fmla="*/ 561975 w 1524527"/>
              <a:gd name="connsiteY23" fmla="*/ 1114425 h 1295400"/>
              <a:gd name="connsiteX24" fmla="*/ 638175 w 1524527"/>
              <a:gd name="connsiteY24" fmla="*/ 1133475 h 1295400"/>
              <a:gd name="connsiteX25" fmla="*/ 647700 w 1524527"/>
              <a:gd name="connsiteY25" fmla="*/ 1162050 h 1295400"/>
              <a:gd name="connsiteX26" fmla="*/ 733425 w 1524527"/>
              <a:gd name="connsiteY26" fmla="*/ 1209675 h 1295400"/>
              <a:gd name="connsiteX27" fmla="*/ 762000 w 1524527"/>
              <a:gd name="connsiteY27" fmla="*/ 1228725 h 1295400"/>
              <a:gd name="connsiteX28" fmla="*/ 857250 w 1524527"/>
              <a:gd name="connsiteY28" fmla="*/ 1247775 h 1295400"/>
              <a:gd name="connsiteX29" fmla="*/ 933450 w 1524527"/>
              <a:gd name="connsiteY29" fmla="*/ 1257300 h 1295400"/>
              <a:gd name="connsiteX30" fmla="*/ 962025 w 1524527"/>
              <a:gd name="connsiteY30" fmla="*/ 1266825 h 1295400"/>
              <a:gd name="connsiteX31" fmla="*/ 1000125 w 1524527"/>
              <a:gd name="connsiteY31" fmla="*/ 1276350 h 1295400"/>
              <a:gd name="connsiteX32" fmla="*/ 1057275 w 1524527"/>
              <a:gd name="connsiteY32" fmla="*/ 1295400 h 1295400"/>
              <a:gd name="connsiteX33" fmla="*/ 1123950 w 1524527"/>
              <a:gd name="connsiteY33" fmla="*/ 1285875 h 1295400"/>
              <a:gd name="connsiteX34" fmla="*/ 1171575 w 1524527"/>
              <a:gd name="connsiteY34" fmla="*/ 1228725 h 1295400"/>
              <a:gd name="connsiteX35" fmla="*/ 1228725 w 1524527"/>
              <a:gd name="connsiteY35" fmla="*/ 1190625 h 1295400"/>
              <a:gd name="connsiteX36" fmla="*/ 1295400 w 1524527"/>
              <a:gd name="connsiteY36" fmla="*/ 1171575 h 1295400"/>
              <a:gd name="connsiteX37" fmla="*/ 1323975 w 1524527"/>
              <a:gd name="connsiteY37" fmla="*/ 1162050 h 1295400"/>
              <a:gd name="connsiteX38" fmla="*/ 1352550 w 1524527"/>
              <a:gd name="connsiteY38" fmla="*/ 1133475 h 1295400"/>
              <a:gd name="connsiteX39" fmla="*/ 1409700 w 1524527"/>
              <a:gd name="connsiteY39" fmla="*/ 1095375 h 1295400"/>
              <a:gd name="connsiteX40" fmla="*/ 1466850 w 1524527"/>
              <a:gd name="connsiteY40" fmla="*/ 1047750 h 1295400"/>
              <a:gd name="connsiteX41" fmla="*/ 1504950 w 1524527"/>
              <a:gd name="connsiteY41" fmla="*/ 990600 h 1295400"/>
              <a:gd name="connsiteX42" fmla="*/ 1495425 w 1524527"/>
              <a:gd name="connsiteY42" fmla="*/ 904875 h 1295400"/>
              <a:gd name="connsiteX43" fmla="*/ 1485900 w 1524527"/>
              <a:gd name="connsiteY43" fmla="*/ 876300 h 1295400"/>
              <a:gd name="connsiteX44" fmla="*/ 1504950 w 1524527"/>
              <a:gd name="connsiteY44" fmla="*/ 742950 h 1295400"/>
              <a:gd name="connsiteX45" fmla="*/ 1524000 w 1524527"/>
              <a:gd name="connsiteY45" fmla="*/ 666750 h 1295400"/>
              <a:gd name="connsiteX46" fmla="*/ 1504950 w 1524527"/>
              <a:gd name="connsiteY46" fmla="*/ 561975 h 1295400"/>
              <a:gd name="connsiteX47" fmla="*/ 1485900 w 1524527"/>
              <a:gd name="connsiteY47" fmla="*/ 495300 h 1295400"/>
              <a:gd name="connsiteX48" fmla="*/ 1447800 w 1524527"/>
              <a:gd name="connsiteY48" fmla="*/ 438150 h 1295400"/>
              <a:gd name="connsiteX49" fmla="*/ 1419225 w 1524527"/>
              <a:gd name="connsiteY49" fmla="*/ 428625 h 1295400"/>
              <a:gd name="connsiteX50" fmla="*/ 1362075 w 1524527"/>
              <a:gd name="connsiteY50" fmla="*/ 400050 h 1295400"/>
              <a:gd name="connsiteX51" fmla="*/ 1104900 w 1524527"/>
              <a:gd name="connsiteY51" fmla="*/ 390525 h 1295400"/>
              <a:gd name="connsiteX52" fmla="*/ 1047750 w 1524527"/>
              <a:gd name="connsiteY52" fmla="*/ 371475 h 1295400"/>
              <a:gd name="connsiteX53" fmla="*/ 990600 w 1524527"/>
              <a:gd name="connsiteY53" fmla="*/ 342900 h 1295400"/>
              <a:gd name="connsiteX54" fmla="*/ 962025 w 1524527"/>
              <a:gd name="connsiteY54" fmla="*/ 314325 h 1295400"/>
              <a:gd name="connsiteX55" fmla="*/ 933450 w 1524527"/>
              <a:gd name="connsiteY55" fmla="*/ 304800 h 1295400"/>
              <a:gd name="connsiteX56" fmla="*/ 866775 w 1524527"/>
              <a:gd name="connsiteY56" fmla="*/ 228600 h 1295400"/>
              <a:gd name="connsiteX57" fmla="*/ 838200 w 1524527"/>
              <a:gd name="connsiteY57" fmla="*/ 219075 h 1295400"/>
              <a:gd name="connsiteX58" fmla="*/ 685800 w 1524527"/>
              <a:gd name="connsiteY58" fmla="*/ 219075 h 1295400"/>
              <a:gd name="connsiteX59" fmla="*/ 657225 w 1524527"/>
              <a:gd name="connsiteY59" fmla="*/ 200025 h 1295400"/>
              <a:gd name="connsiteX60" fmla="*/ 619125 w 1524527"/>
              <a:gd name="connsiteY60" fmla="*/ 142875 h 1295400"/>
              <a:gd name="connsiteX61" fmla="*/ 609600 w 1524527"/>
              <a:gd name="connsiteY61" fmla="*/ 114300 h 1295400"/>
              <a:gd name="connsiteX62" fmla="*/ 581025 w 1524527"/>
              <a:gd name="connsiteY62" fmla="*/ 104775 h 1295400"/>
              <a:gd name="connsiteX63" fmla="*/ 533400 w 1524527"/>
              <a:gd name="connsiteY63" fmla="*/ 66675 h 1295400"/>
              <a:gd name="connsiteX64" fmla="*/ 495300 w 1524527"/>
              <a:gd name="connsiteY64" fmla="*/ 19050 h 1295400"/>
              <a:gd name="connsiteX0" fmla="*/ 533400 w 1524527"/>
              <a:gd name="connsiteY0" fmla="*/ 0 h 1228725"/>
              <a:gd name="connsiteX1" fmla="*/ 0 w 1524527"/>
              <a:gd name="connsiteY1" fmla="*/ 114300 h 1228725"/>
              <a:gd name="connsiteX2" fmla="*/ 28575 w 1524527"/>
              <a:gd name="connsiteY2" fmla="*/ 133350 h 1228725"/>
              <a:gd name="connsiteX3" fmla="*/ 76200 w 1524527"/>
              <a:gd name="connsiteY3" fmla="*/ 171450 h 1228725"/>
              <a:gd name="connsiteX4" fmla="*/ 104775 w 1524527"/>
              <a:gd name="connsiteY4" fmla="*/ 200025 h 1228725"/>
              <a:gd name="connsiteX5" fmla="*/ 133350 w 1524527"/>
              <a:gd name="connsiteY5" fmla="*/ 219075 h 1228725"/>
              <a:gd name="connsiteX6" fmla="*/ 152400 w 1524527"/>
              <a:gd name="connsiteY6" fmla="*/ 247650 h 1228725"/>
              <a:gd name="connsiteX7" fmla="*/ 180975 w 1524527"/>
              <a:gd name="connsiteY7" fmla="*/ 304800 h 1228725"/>
              <a:gd name="connsiteX8" fmla="*/ 171450 w 1524527"/>
              <a:gd name="connsiteY8" fmla="*/ 400050 h 1228725"/>
              <a:gd name="connsiteX9" fmla="*/ 171450 w 1524527"/>
              <a:gd name="connsiteY9" fmla="*/ 466725 h 1228725"/>
              <a:gd name="connsiteX10" fmla="*/ 200025 w 1524527"/>
              <a:gd name="connsiteY10" fmla="*/ 495300 h 1228725"/>
              <a:gd name="connsiteX11" fmla="*/ 238125 w 1524527"/>
              <a:gd name="connsiteY11" fmla="*/ 552450 h 1228725"/>
              <a:gd name="connsiteX12" fmla="*/ 247650 w 1524527"/>
              <a:gd name="connsiteY12" fmla="*/ 647700 h 1228725"/>
              <a:gd name="connsiteX13" fmla="*/ 257175 w 1524527"/>
              <a:gd name="connsiteY13" fmla="*/ 676275 h 1228725"/>
              <a:gd name="connsiteX14" fmla="*/ 314325 w 1524527"/>
              <a:gd name="connsiteY14" fmla="*/ 733425 h 1228725"/>
              <a:gd name="connsiteX15" fmla="*/ 333375 w 1524527"/>
              <a:gd name="connsiteY15" fmla="*/ 809625 h 1228725"/>
              <a:gd name="connsiteX16" fmla="*/ 390525 w 1524527"/>
              <a:gd name="connsiteY16" fmla="*/ 838200 h 1228725"/>
              <a:gd name="connsiteX17" fmla="*/ 419100 w 1524527"/>
              <a:gd name="connsiteY17" fmla="*/ 866775 h 1228725"/>
              <a:gd name="connsiteX18" fmla="*/ 447675 w 1524527"/>
              <a:gd name="connsiteY18" fmla="*/ 885825 h 1228725"/>
              <a:gd name="connsiteX19" fmla="*/ 457200 w 1524527"/>
              <a:gd name="connsiteY19" fmla="*/ 914400 h 1228725"/>
              <a:gd name="connsiteX20" fmla="*/ 476250 w 1524527"/>
              <a:gd name="connsiteY20" fmla="*/ 942975 h 1228725"/>
              <a:gd name="connsiteX21" fmla="*/ 495300 w 1524527"/>
              <a:gd name="connsiteY21" fmla="*/ 1000125 h 1228725"/>
              <a:gd name="connsiteX22" fmla="*/ 504825 w 1524527"/>
              <a:gd name="connsiteY22" fmla="*/ 1028700 h 1228725"/>
              <a:gd name="connsiteX23" fmla="*/ 561975 w 1524527"/>
              <a:gd name="connsiteY23" fmla="*/ 1047750 h 1228725"/>
              <a:gd name="connsiteX24" fmla="*/ 638175 w 1524527"/>
              <a:gd name="connsiteY24" fmla="*/ 1066800 h 1228725"/>
              <a:gd name="connsiteX25" fmla="*/ 647700 w 1524527"/>
              <a:gd name="connsiteY25" fmla="*/ 1095375 h 1228725"/>
              <a:gd name="connsiteX26" fmla="*/ 733425 w 1524527"/>
              <a:gd name="connsiteY26" fmla="*/ 1143000 h 1228725"/>
              <a:gd name="connsiteX27" fmla="*/ 762000 w 1524527"/>
              <a:gd name="connsiteY27" fmla="*/ 1162050 h 1228725"/>
              <a:gd name="connsiteX28" fmla="*/ 857250 w 1524527"/>
              <a:gd name="connsiteY28" fmla="*/ 1181100 h 1228725"/>
              <a:gd name="connsiteX29" fmla="*/ 933450 w 1524527"/>
              <a:gd name="connsiteY29" fmla="*/ 1190625 h 1228725"/>
              <a:gd name="connsiteX30" fmla="*/ 962025 w 1524527"/>
              <a:gd name="connsiteY30" fmla="*/ 1200150 h 1228725"/>
              <a:gd name="connsiteX31" fmla="*/ 1000125 w 1524527"/>
              <a:gd name="connsiteY31" fmla="*/ 1209675 h 1228725"/>
              <a:gd name="connsiteX32" fmla="*/ 1057275 w 1524527"/>
              <a:gd name="connsiteY32" fmla="*/ 1228725 h 1228725"/>
              <a:gd name="connsiteX33" fmla="*/ 1123950 w 1524527"/>
              <a:gd name="connsiteY33" fmla="*/ 1219200 h 1228725"/>
              <a:gd name="connsiteX34" fmla="*/ 1171575 w 1524527"/>
              <a:gd name="connsiteY34" fmla="*/ 1162050 h 1228725"/>
              <a:gd name="connsiteX35" fmla="*/ 1228725 w 1524527"/>
              <a:gd name="connsiteY35" fmla="*/ 1123950 h 1228725"/>
              <a:gd name="connsiteX36" fmla="*/ 1295400 w 1524527"/>
              <a:gd name="connsiteY36" fmla="*/ 1104900 h 1228725"/>
              <a:gd name="connsiteX37" fmla="*/ 1323975 w 1524527"/>
              <a:gd name="connsiteY37" fmla="*/ 1095375 h 1228725"/>
              <a:gd name="connsiteX38" fmla="*/ 1352550 w 1524527"/>
              <a:gd name="connsiteY38" fmla="*/ 1066800 h 1228725"/>
              <a:gd name="connsiteX39" fmla="*/ 1409700 w 1524527"/>
              <a:gd name="connsiteY39" fmla="*/ 1028700 h 1228725"/>
              <a:gd name="connsiteX40" fmla="*/ 1466850 w 1524527"/>
              <a:gd name="connsiteY40" fmla="*/ 981075 h 1228725"/>
              <a:gd name="connsiteX41" fmla="*/ 1504950 w 1524527"/>
              <a:gd name="connsiteY41" fmla="*/ 923925 h 1228725"/>
              <a:gd name="connsiteX42" fmla="*/ 1495425 w 1524527"/>
              <a:gd name="connsiteY42" fmla="*/ 838200 h 1228725"/>
              <a:gd name="connsiteX43" fmla="*/ 1485900 w 1524527"/>
              <a:gd name="connsiteY43" fmla="*/ 809625 h 1228725"/>
              <a:gd name="connsiteX44" fmla="*/ 1504950 w 1524527"/>
              <a:gd name="connsiteY44" fmla="*/ 676275 h 1228725"/>
              <a:gd name="connsiteX45" fmla="*/ 1524000 w 1524527"/>
              <a:gd name="connsiteY45" fmla="*/ 600075 h 1228725"/>
              <a:gd name="connsiteX46" fmla="*/ 1504950 w 1524527"/>
              <a:gd name="connsiteY46" fmla="*/ 495300 h 1228725"/>
              <a:gd name="connsiteX47" fmla="*/ 1485900 w 1524527"/>
              <a:gd name="connsiteY47" fmla="*/ 428625 h 1228725"/>
              <a:gd name="connsiteX48" fmla="*/ 1447800 w 1524527"/>
              <a:gd name="connsiteY48" fmla="*/ 371475 h 1228725"/>
              <a:gd name="connsiteX49" fmla="*/ 1419225 w 1524527"/>
              <a:gd name="connsiteY49" fmla="*/ 361950 h 1228725"/>
              <a:gd name="connsiteX50" fmla="*/ 1362075 w 1524527"/>
              <a:gd name="connsiteY50" fmla="*/ 333375 h 1228725"/>
              <a:gd name="connsiteX51" fmla="*/ 1104900 w 1524527"/>
              <a:gd name="connsiteY51" fmla="*/ 323850 h 1228725"/>
              <a:gd name="connsiteX52" fmla="*/ 1047750 w 1524527"/>
              <a:gd name="connsiteY52" fmla="*/ 304800 h 1228725"/>
              <a:gd name="connsiteX53" fmla="*/ 990600 w 1524527"/>
              <a:gd name="connsiteY53" fmla="*/ 276225 h 1228725"/>
              <a:gd name="connsiteX54" fmla="*/ 962025 w 1524527"/>
              <a:gd name="connsiteY54" fmla="*/ 247650 h 1228725"/>
              <a:gd name="connsiteX55" fmla="*/ 933450 w 1524527"/>
              <a:gd name="connsiteY55" fmla="*/ 238125 h 1228725"/>
              <a:gd name="connsiteX56" fmla="*/ 866775 w 1524527"/>
              <a:gd name="connsiteY56" fmla="*/ 161925 h 1228725"/>
              <a:gd name="connsiteX57" fmla="*/ 838200 w 1524527"/>
              <a:gd name="connsiteY57" fmla="*/ 152400 h 1228725"/>
              <a:gd name="connsiteX58" fmla="*/ 685800 w 1524527"/>
              <a:gd name="connsiteY58" fmla="*/ 152400 h 1228725"/>
              <a:gd name="connsiteX59" fmla="*/ 657225 w 1524527"/>
              <a:gd name="connsiteY59" fmla="*/ 133350 h 1228725"/>
              <a:gd name="connsiteX60" fmla="*/ 619125 w 1524527"/>
              <a:gd name="connsiteY60" fmla="*/ 76200 h 1228725"/>
              <a:gd name="connsiteX61" fmla="*/ 609600 w 1524527"/>
              <a:gd name="connsiteY61" fmla="*/ 47625 h 1228725"/>
              <a:gd name="connsiteX62" fmla="*/ 581025 w 1524527"/>
              <a:gd name="connsiteY62" fmla="*/ 38100 h 1228725"/>
              <a:gd name="connsiteX63" fmla="*/ 533400 w 1524527"/>
              <a:gd name="connsiteY63" fmla="*/ 0 h 1228725"/>
              <a:gd name="connsiteX0" fmla="*/ 581025 w 1524527"/>
              <a:gd name="connsiteY0" fmla="*/ 0 h 1190625"/>
              <a:gd name="connsiteX1" fmla="*/ 0 w 1524527"/>
              <a:gd name="connsiteY1" fmla="*/ 76200 h 1190625"/>
              <a:gd name="connsiteX2" fmla="*/ 28575 w 1524527"/>
              <a:gd name="connsiteY2" fmla="*/ 95250 h 1190625"/>
              <a:gd name="connsiteX3" fmla="*/ 76200 w 1524527"/>
              <a:gd name="connsiteY3" fmla="*/ 133350 h 1190625"/>
              <a:gd name="connsiteX4" fmla="*/ 104775 w 1524527"/>
              <a:gd name="connsiteY4" fmla="*/ 161925 h 1190625"/>
              <a:gd name="connsiteX5" fmla="*/ 133350 w 1524527"/>
              <a:gd name="connsiteY5" fmla="*/ 180975 h 1190625"/>
              <a:gd name="connsiteX6" fmla="*/ 152400 w 1524527"/>
              <a:gd name="connsiteY6" fmla="*/ 209550 h 1190625"/>
              <a:gd name="connsiteX7" fmla="*/ 180975 w 1524527"/>
              <a:gd name="connsiteY7" fmla="*/ 266700 h 1190625"/>
              <a:gd name="connsiteX8" fmla="*/ 171450 w 1524527"/>
              <a:gd name="connsiteY8" fmla="*/ 361950 h 1190625"/>
              <a:gd name="connsiteX9" fmla="*/ 171450 w 1524527"/>
              <a:gd name="connsiteY9" fmla="*/ 428625 h 1190625"/>
              <a:gd name="connsiteX10" fmla="*/ 200025 w 1524527"/>
              <a:gd name="connsiteY10" fmla="*/ 457200 h 1190625"/>
              <a:gd name="connsiteX11" fmla="*/ 238125 w 1524527"/>
              <a:gd name="connsiteY11" fmla="*/ 514350 h 1190625"/>
              <a:gd name="connsiteX12" fmla="*/ 247650 w 1524527"/>
              <a:gd name="connsiteY12" fmla="*/ 609600 h 1190625"/>
              <a:gd name="connsiteX13" fmla="*/ 257175 w 1524527"/>
              <a:gd name="connsiteY13" fmla="*/ 638175 h 1190625"/>
              <a:gd name="connsiteX14" fmla="*/ 314325 w 1524527"/>
              <a:gd name="connsiteY14" fmla="*/ 695325 h 1190625"/>
              <a:gd name="connsiteX15" fmla="*/ 333375 w 1524527"/>
              <a:gd name="connsiteY15" fmla="*/ 771525 h 1190625"/>
              <a:gd name="connsiteX16" fmla="*/ 390525 w 1524527"/>
              <a:gd name="connsiteY16" fmla="*/ 800100 h 1190625"/>
              <a:gd name="connsiteX17" fmla="*/ 419100 w 1524527"/>
              <a:gd name="connsiteY17" fmla="*/ 828675 h 1190625"/>
              <a:gd name="connsiteX18" fmla="*/ 447675 w 1524527"/>
              <a:gd name="connsiteY18" fmla="*/ 847725 h 1190625"/>
              <a:gd name="connsiteX19" fmla="*/ 457200 w 1524527"/>
              <a:gd name="connsiteY19" fmla="*/ 876300 h 1190625"/>
              <a:gd name="connsiteX20" fmla="*/ 476250 w 1524527"/>
              <a:gd name="connsiteY20" fmla="*/ 904875 h 1190625"/>
              <a:gd name="connsiteX21" fmla="*/ 495300 w 1524527"/>
              <a:gd name="connsiteY21" fmla="*/ 962025 h 1190625"/>
              <a:gd name="connsiteX22" fmla="*/ 504825 w 1524527"/>
              <a:gd name="connsiteY22" fmla="*/ 990600 h 1190625"/>
              <a:gd name="connsiteX23" fmla="*/ 561975 w 1524527"/>
              <a:gd name="connsiteY23" fmla="*/ 1009650 h 1190625"/>
              <a:gd name="connsiteX24" fmla="*/ 638175 w 1524527"/>
              <a:gd name="connsiteY24" fmla="*/ 1028700 h 1190625"/>
              <a:gd name="connsiteX25" fmla="*/ 647700 w 1524527"/>
              <a:gd name="connsiteY25" fmla="*/ 1057275 h 1190625"/>
              <a:gd name="connsiteX26" fmla="*/ 733425 w 1524527"/>
              <a:gd name="connsiteY26" fmla="*/ 1104900 h 1190625"/>
              <a:gd name="connsiteX27" fmla="*/ 762000 w 1524527"/>
              <a:gd name="connsiteY27" fmla="*/ 1123950 h 1190625"/>
              <a:gd name="connsiteX28" fmla="*/ 857250 w 1524527"/>
              <a:gd name="connsiteY28" fmla="*/ 1143000 h 1190625"/>
              <a:gd name="connsiteX29" fmla="*/ 933450 w 1524527"/>
              <a:gd name="connsiteY29" fmla="*/ 1152525 h 1190625"/>
              <a:gd name="connsiteX30" fmla="*/ 962025 w 1524527"/>
              <a:gd name="connsiteY30" fmla="*/ 1162050 h 1190625"/>
              <a:gd name="connsiteX31" fmla="*/ 1000125 w 1524527"/>
              <a:gd name="connsiteY31" fmla="*/ 1171575 h 1190625"/>
              <a:gd name="connsiteX32" fmla="*/ 1057275 w 1524527"/>
              <a:gd name="connsiteY32" fmla="*/ 1190625 h 1190625"/>
              <a:gd name="connsiteX33" fmla="*/ 1123950 w 1524527"/>
              <a:gd name="connsiteY33" fmla="*/ 1181100 h 1190625"/>
              <a:gd name="connsiteX34" fmla="*/ 1171575 w 1524527"/>
              <a:gd name="connsiteY34" fmla="*/ 1123950 h 1190625"/>
              <a:gd name="connsiteX35" fmla="*/ 1228725 w 1524527"/>
              <a:gd name="connsiteY35" fmla="*/ 1085850 h 1190625"/>
              <a:gd name="connsiteX36" fmla="*/ 1295400 w 1524527"/>
              <a:gd name="connsiteY36" fmla="*/ 1066800 h 1190625"/>
              <a:gd name="connsiteX37" fmla="*/ 1323975 w 1524527"/>
              <a:gd name="connsiteY37" fmla="*/ 1057275 h 1190625"/>
              <a:gd name="connsiteX38" fmla="*/ 1352550 w 1524527"/>
              <a:gd name="connsiteY38" fmla="*/ 1028700 h 1190625"/>
              <a:gd name="connsiteX39" fmla="*/ 1409700 w 1524527"/>
              <a:gd name="connsiteY39" fmla="*/ 990600 h 1190625"/>
              <a:gd name="connsiteX40" fmla="*/ 1466850 w 1524527"/>
              <a:gd name="connsiteY40" fmla="*/ 942975 h 1190625"/>
              <a:gd name="connsiteX41" fmla="*/ 1504950 w 1524527"/>
              <a:gd name="connsiteY41" fmla="*/ 885825 h 1190625"/>
              <a:gd name="connsiteX42" fmla="*/ 1495425 w 1524527"/>
              <a:gd name="connsiteY42" fmla="*/ 800100 h 1190625"/>
              <a:gd name="connsiteX43" fmla="*/ 1485900 w 1524527"/>
              <a:gd name="connsiteY43" fmla="*/ 771525 h 1190625"/>
              <a:gd name="connsiteX44" fmla="*/ 1504950 w 1524527"/>
              <a:gd name="connsiteY44" fmla="*/ 638175 h 1190625"/>
              <a:gd name="connsiteX45" fmla="*/ 1524000 w 1524527"/>
              <a:gd name="connsiteY45" fmla="*/ 561975 h 1190625"/>
              <a:gd name="connsiteX46" fmla="*/ 1504950 w 1524527"/>
              <a:gd name="connsiteY46" fmla="*/ 457200 h 1190625"/>
              <a:gd name="connsiteX47" fmla="*/ 1485900 w 1524527"/>
              <a:gd name="connsiteY47" fmla="*/ 390525 h 1190625"/>
              <a:gd name="connsiteX48" fmla="*/ 1447800 w 1524527"/>
              <a:gd name="connsiteY48" fmla="*/ 333375 h 1190625"/>
              <a:gd name="connsiteX49" fmla="*/ 1419225 w 1524527"/>
              <a:gd name="connsiteY49" fmla="*/ 323850 h 1190625"/>
              <a:gd name="connsiteX50" fmla="*/ 1362075 w 1524527"/>
              <a:gd name="connsiteY50" fmla="*/ 295275 h 1190625"/>
              <a:gd name="connsiteX51" fmla="*/ 1104900 w 1524527"/>
              <a:gd name="connsiteY51" fmla="*/ 285750 h 1190625"/>
              <a:gd name="connsiteX52" fmla="*/ 1047750 w 1524527"/>
              <a:gd name="connsiteY52" fmla="*/ 266700 h 1190625"/>
              <a:gd name="connsiteX53" fmla="*/ 990600 w 1524527"/>
              <a:gd name="connsiteY53" fmla="*/ 238125 h 1190625"/>
              <a:gd name="connsiteX54" fmla="*/ 962025 w 1524527"/>
              <a:gd name="connsiteY54" fmla="*/ 209550 h 1190625"/>
              <a:gd name="connsiteX55" fmla="*/ 933450 w 1524527"/>
              <a:gd name="connsiteY55" fmla="*/ 200025 h 1190625"/>
              <a:gd name="connsiteX56" fmla="*/ 866775 w 1524527"/>
              <a:gd name="connsiteY56" fmla="*/ 123825 h 1190625"/>
              <a:gd name="connsiteX57" fmla="*/ 838200 w 1524527"/>
              <a:gd name="connsiteY57" fmla="*/ 114300 h 1190625"/>
              <a:gd name="connsiteX58" fmla="*/ 685800 w 1524527"/>
              <a:gd name="connsiteY58" fmla="*/ 114300 h 1190625"/>
              <a:gd name="connsiteX59" fmla="*/ 657225 w 1524527"/>
              <a:gd name="connsiteY59" fmla="*/ 95250 h 1190625"/>
              <a:gd name="connsiteX60" fmla="*/ 619125 w 1524527"/>
              <a:gd name="connsiteY60" fmla="*/ 38100 h 1190625"/>
              <a:gd name="connsiteX61" fmla="*/ 609600 w 1524527"/>
              <a:gd name="connsiteY61" fmla="*/ 9525 h 1190625"/>
              <a:gd name="connsiteX62" fmla="*/ 581025 w 1524527"/>
              <a:gd name="connsiteY62" fmla="*/ 0 h 1190625"/>
              <a:gd name="connsiteX0" fmla="*/ 609600 w 1524527"/>
              <a:gd name="connsiteY0" fmla="*/ 6350 h 1187450"/>
              <a:gd name="connsiteX1" fmla="*/ 0 w 1524527"/>
              <a:gd name="connsiteY1" fmla="*/ 73025 h 1187450"/>
              <a:gd name="connsiteX2" fmla="*/ 28575 w 1524527"/>
              <a:gd name="connsiteY2" fmla="*/ 92075 h 1187450"/>
              <a:gd name="connsiteX3" fmla="*/ 76200 w 1524527"/>
              <a:gd name="connsiteY3" fmla="*/ 130175 h 1187450"/>
              <a:gd name="connsiteX4" fmla="*/ 104775 w 1524527"/>
              <a:gd name="connsiteY4" fmla="*/ 158750 h 1187450"/>
              <a:gd name="connsiteX5" fmla="*/ 133350 w 1524527"/>
              <a:gd name="connsiteY5" fmla="*/ 177800 h 1187450"/>
              <a:gd name="connsiteX6" fmla="*/ 152400 w 1524527"/>
              <a:gd name="connsiteY6" fmla="*/ 206375 h 1187450"/>
              <a:gd name="connsiteX7" fmla="*/ 180975 w 1524527"/>
              <a:gd name="connsiteY7" fmla="*/ 263525 h 1187450"/>
              <a:gd name="connsiteX8" fmla="*/ 171450 w 1524527"/>
              <a:gd name="connsiteY8" fmla="*/ 358775 h 1187450"/>
              <a:gd name="connsiteX9" fmla="*/ 171450 w 1524527"/>
              <a:gd name="connsiteY9" fmla="*/ 425450 h 1187450"/>
              <a:gd name="connsiteX10" fmla="*/ 200025 w 1524527"/>
              <a:gd name="connsiteY10" fmla="*/ 454025 h 1187450"/>
              <a:gd name="connsiteX11" fmla="*/ 238125 w 1524527"/>
              <a:gd name="connsiteY11" fmla="*/ 511175 h 1187450"/>
              <a:gd name="connsiteX12" fmla="*/ 247650 w 1524527"/>
              <a:gd name="connsiteY12" fmla="*/ 606425 h 1187450"/>
              <a:gd name="connsiteX13" fmla="*/ 257175 w 1524527"/>
              <a:gd name="connsiteY13" fmla="*/ 635000 h 1187450"/>
              <a:gd name="connsiteX14" fmla="*/ 314325 w 1524527"/>
              <a:gd name="connsiteY14" fmla="*/ 692150 h 1187450"/>
              <a:gd name="connsiteX15" fmla="*/ 333375 w 1524527"/>
              <a:gd name="connsiteY15" fmla="*/ 768350 h 1187450"/>
              <a:gd name="connsiteX16" fmla="*/ 390525 w 1524527"/>
              <a:gd name="connsiteY16" fmla="*/ 796925 h 1187450"/>
              <a:gd name="connsiteX17" fmla="*/ 419100 w 1524527"/>
              <a:gd name="connsiteY17" fmla="*/ 825500 h 1187450"/>
              <a:gd name="connsiteX18" fmla="*/ 447675 w 1524527"/>
              <a:gd name="connsiteY18" fmla="*/ 844550 h 1187450"/>
              <a:gd name="connsiteX19" fmla="*/ 457200 w 1524527"/>
              <a:gd name="connsiteY19" fmla="*/ 873125 h 1187450"/>
              <a:gd name="connsiteX20" fmla="*/ 476250 w 1524527"/>
              <a:gd name="connsiteY20" fmla="*/ 901700 h 1187450"/>
              <a:gd name="connsiteX21" fmla="*/ 495300 w 1524527"/>
              <a:gd name="connsiteY21" fmla="*/ 958850 h 1187450"/>
              <a:gd name="connsiteX22" fmla="*/ 504825 w 1524527"/>
              <a:gd name="connsiteY22" fmla="*/ 987425 h 1187450"/>
              <a:gd name="connsiteX23" fmla="*/ 561975 w 1524527"/>
              <a:gd name="connsiteY23" fmla="*/ 1006475 h 1187450"/>
              <a:gd name="connsiteX24" fmla="*/ 638175 w 1524527"/>
              <a:gd name="connsiteY24" fmla="*/ 1025525 h 1187450"/>
              <a:gd name="connsiteX25" fmla="*/ 647700 w 1524527"/>
              <a:gd name="connsiteY25" fmla="*/ 1054100 h 1187450"/>
              <a:gd name="connsiteX26" fmla="*/ 733425 w 1524527"/>
              <a:gd name="connsiteY26" fmla="*/ 1101725 h 1187450"/>
              <a:gd name="connsiteX27" fmla="*/ 762000 w 1524527"/>
              <a:gd name="connsiteY27" fmla="*/ 1120775 h 1187450"/>
              <a:gd name="connsiteX28" fmla="*/ 857250 w 1524527"/>
              <a:gd name="connsiteY28" fmla="*/ 1139825 h 1187450"/>
              <a:gd name="connsiteX29" fmla="*/ 933450 w 1524527"/>
              <a:gd name="connsiteY29" fmla="*/ 1149350 h 1187450"/>
              <a:gd name="connsiteX30" fmla="*/ 962025 w 1524527"/>
              <a:gd name="connsiteY30" fmla="*/ 1158875 h 1187450"/>
              <a:gd name="connsiteX31" fmla="*/ 1000125 w 1524527"/>
              <a:gd name="connsiteY31" fmla="*/ 1168400 h 1187450"/>
              <a:gd name="connsiteX32" fmla="*/ 1057275 w 1524527"/>
              <a:gd name="connsiteY32" fmla="*/ 1187450 h 1187450"/>
              <a:gd name="connsiteX33" fmla="*/ 1123950 w 1524527"/>
              <a:gd name="connsiteY33" fmla="*/ 1177925 h 1187450"/>
              <a:gd name="connsiteX34" fmla="*/ 1171575 w 1524527"/>
              <a:gd name="connsiteY34" fmla="*/ 1120775 h 1187450"/>
              <a:gd name="connsiteX35" fmla="*/ 1228725 w 1524527"/>
              <a:gd name="connsiteY35" fmla="*/ 1082675 h 1187450"/>
              <a:gd name="connsiteX36" fmla="*/ 1295400 w 1524527"/>
              <a:gd name="connsiteY36" fmla="*/ 1063625 h 1187450"/>
              <a:gd name="connsiteX37" fmla="*/ 1323975 w 1524527"/>
              <a:gd name="connsiteY37" fmla="*/ 1054100 h 1187450"/>
              <a:gd name="connsiteX38" fmla="*/ 1352550 w 1524527"/>
              <a:gd name="connsiteY38" fmla="*/ 1025525 h 1187450"/>
              <a:gd name="connsiteX39" fmla="*/ 1409700 w 1524527"/>
              <a:gd name="connsiteY39" fmla="*/ 987425 h 1187450"/>
              <a:gd name="connsiteX40" fmla="*/ 1466850 w 1524527"/>
              <a:gd name="connsiteY40" fmla="*/ 939800 h 1187450"/>
              <a:gd name="connsiteX41" fmla="*/ 1504950 w 1524527"/>
              <a:gd name="connsiteY41" fmla="*/ 882650 h 1187450"/>
              <a:gd name="connsiteX42" fmla="*/ 1495425 w 1524527"/>
              <a:gd name="connsiteY42" fmla="*/ 796925 h 1187450"/>
              <a:gd name="connsiteX43" fmla="*/ 1485900 w 1524527"/>
              <a:gd name="connsiteY43" fmla="*/ 768350 h 1187450"/>
              <a:gd name="connsiteX44" fmla="*/ 1504950 w 1524527"/>
              <a:gd name="connsiteY44" fmla="*/ 635000 h 1187450"/>
              <a:gd name="connsiteX45" fmla="*/ 1524000 w 1524527"/>
              <a:gd name="connsiteY45" fmla="*/ 558800 h 1187450"/>
              <a:gd name="connsiteX46" fmla="*/ 1504950 w 1524527"/>
              <a:gd name="connsiteY46" fmla="*/ 454025 h 1187450"/>
              <a:gd name="connsiteX47" fmla="*/ 1485900 w 1524527"/>
              <a:gd name="connsiteY47" fmla="*/ 387350 h 1187450"/>
              <a:gd name="connsiteX48" fmla="*/ 1447800 w 1524527"/>
              <a:gd name="connsiteY48" fmla="*/ 330200 h 1187450"/>
              <a:gd name="connsiteX49" fmla="*/ 1419225 w 1524527"/>
              <a:gd name="connsiteY49" fmla="*/ 320675 h 1187450"/>
              <a:gd name="connsiteX50" fmla="*/ 1362075 w 1524527"/>
              <a:gd name="connsiteY50" fmla="*/ 292100 h 1187450"/>
              <a:gd name="connsiteX51" fmla="*/ 1104900 w 1524527"/>
              <a:gd name="connsiteY51" fmla="*/ 282575 h 1187450"/>
              <a:gd name="connsiteX52" fmla="*/ 1047750 w 1524527"/>
              <a:gd name="connsiteY52" fmla="*/ 263525 h 1187450"/>
              <a:gd name="connsiteX53" fmla="*/ 990600 w 1524527"/>
              <a:gd name="connsiteY53" fmla="*/ 234950 h 1187450"/>
              <a:gd name="connsiteX54" fmla="*/ 962025 w 1524527"/>
              <a:gd name="connsiteY54" fmla="*/ 206375 h 1187450"/>
              <a:gd name="connsiteX55" fmla="*/ 933450 w 1524527"/>
              <a:gd name="connsiteY55" fmla="*/ 196850 h 1187450"/>
              <a:gd name="connsiteX56" fmla="*/ 866775 w 1524527"/>
              <a:gd name="connsiteY56" fmla="*/ 120650 h 1187450"/>
              <a:gd name="connsiteX57" fmla="*/ 838200 w 1524527"/>
              <a:gd name="connsiteY57" fmla="*/ 111125 h 1187450"/>
              <a:gd name="connsiteX58" fmla="*/ 685800 w 1524527"/>
              <a:gd name="connsiteY58" fmla="*/ 111125 h 1187450"/>
              <a:gd name="connsiteX59" fmla="*/ 657225 w 1524527"/>
              <a:gd name="connsiteY59" fmla="*/ 92075 h 1187450"/>
              <a:gd name="connsiteX60" fmla="*/ 619125 w 1524527"/>
              <a:gd name="connsiteY60" fmla="*/ 34925 h 1187450"/>
              <a:gd name="connsiteX61" fmla="*/ 609600 w 1524527"/>
              <a:gd name="connsiteY61" fmla="*/ 6350 h 1187450"/>
              <a:gd name="connsiteX0" fmla="*/ 698500 w 1613427"/>
              <a:gd name="connsiteY0" fmla="*/ 6350 h 1187450"/>
              <a:gd name="connsiteX1" fmla="*/ 88900 w 1613427"/>
              <a:gd name="connsiteY1" fmla="*/ 73025 h 1187450"/>
              <a:gd name="connsiteX2" fmla="*/ 165100 w 1613427"/>
              <a:gd name="connsiteY2" fmla="*/ 130175 h 1187450"/>
              <a:gd name="connsiteX3" fmla="*/ 193675 w 1613427"/>
              <a:gd name="connsiteY3" fmla="*/ 158750 h 1187450"/>
              <a:gd name="connsiteX4" fmla="*/ 222250 w 1613427"/>
              <a:gd name="connsiteY4" fmla="*/ 177800 h 1187450"/>
              <a:gd name="connsiteX5" fmla="*/ 241300 w 1613427"/>
              <a:gd name="connsiteY5" fmla="*/ 206375 h 1187450"/>
              <a:gd name="connsiteX6" fmla="*/ 269875 w 1613427"/>
              <a:gd name="connsiteY6" fmla="*/ 263525 h 1187450"/>
              <a:gd name="connsiteX7" fmla="*/ 260350 w 1613427"/>
              <a:gd name="connsiteY7" fmla="*/ 358775 h 1187450"/>
              <a:gd name="connsiteX8" fmla="*/ 260350 w 1613427"/>
              <a:gd name="connsiteY8" fmla="*/ 425450 h 1187450"/>
              <a:gd name="connsiteX9" fmla="*/ 288925 w 1613427"/>
              <a:gd name="connsiteY9" fmla="*/ 454025 h 1187450"/>
              <a:gd name="connsiteX10" fmla="*/ 327025 w 1613427"/>
              <a:gd name="connsiteY10" fmla="*/ 511175 h 1187450"/>
              <a:gd name="connsiteX11" fmla="*/ 336550 w 1613427"/>
              <a:gd name="connsiteY11" fmla="*/ 606425 h 1187450"/>
              <a:gd name="connsiteX12" fmla="*/ 346075 w 1613427"/>
              <a:gd name="connsiteY12" fmla="*/ 635000 h 1187450"/>
              <a:gd name="connsiteX13" fmla="*/ 403225 w 1613427"/>
              <a:gd name="connsiteY13" fmla="*/ 692150 h 1187450"/>
              <a:gd name="connsiteX14" fmla="*/ 422275 w 1613427"/>
              <a:gd name="connsiteY14" fmla="*/ 768350 h 1187450"/>
              <a:gd name="connsiteX15" fmla="*/ 479425 w 1613427"/>
              <a:gd name="connsiteY15" fmla="*/ 796925 h 1187450"/>
              <a:gd name="connsiteX16" fmla="*/ 508000 w 1613427"/>
              <a:gd name="connsiteY16" fmla="*/ 825500 h 1187450"/>
              <a:gd name="connsiteX17" fmla="*/ 536575 w 1613427"/>
              <a:gd name="connsiteY17" fmla="*/ 844550 h 1187450"/>
              <a:gd name="connsiteX18" fmla="*/ 546100 w 1613427"/>
              <a:gd name="connsiteY18" fmla="*/ 873125 h 1187450"/>
              <a:gd name="connsiteX19" fmla="*/ 565150 w 1613427"/>
              <a:gd name="connsiteY19" fmla="*/ 901700 h 1187450"/>
              <a:gd name="connsiteX20" fmla="*/ 584200 w 1613427"/>
              <a:gd name="connsiteY20" fmla="*/ 958850 h 1187450"/>
              <a:gd name="connsiteX21" fmla="*/ 593725 w 1613427"/>
              <a:gd name="connsiteY21" fmla="*/ 987425 h 1187450"/>
              <a:gd name="connsiteX22" fmla="*/ 650875 w 1613427"/>
              <a:gd name="connsiteY22" fmla="*/ 1006475 h 1187450"/>
              <a:gd name="connsiteX23" fmla="*/ 727075 w 1613427"/>
              <a:gd name="connsiteY23" fmla="*/ 1025525 h 1187450"/>
              <a:gd name="connsiteX24" fmla="*/ 736600 w 1613427"/>
              <a:gd name="connsiteY24" fmla="*/ 1054100 h 1187450"/>
              <a:gd name="connsiteX25" fmla="*/ 822325 w 1613427"/>
              <a:gd name="connsiteY25" fmla="*/ 1101725 h 1187450"/>
              <a:gd name="connsiteX26" fmla="*/ 850900 w 1613427"/>
              <a:gd name="connsiteY26" fmla="*/ 1120775 h 1187450"/>
              <a:gd name="connsiteX27" fmla="*/ 946150 w 1613427"/>
              <a:gd name="connsiteY27" fmla="*/ 1139825 h 1187450"/>
              <a:gd name="connsiteX28" fmla="*/ 1022350 w 1613427"/>
              <a:gd name="connsiteY28" fmla="*/ 1149350 h 1187450"/>
              <a:gd name="connsiteX29" fmla="*/ 1050925 w 1613427"/>
              <a:gd name="connsiteY29" fmla="*/ 1158875 h 1187450"/>
              <a:gd name="connsiteX30" fmla="*/ 1089025 w 1613427"/>
              <a:gd name="connsiteY30" fmla="*/ 1168400 h 1187450"/>
              <a:gd name="connsiteX31" fmla="*/ 1146175 w 1613427"/>
              <a:gd name="connsiteY31" fmla="*/ 1187450 h 1187450"/>
              <a:gd name="connsiteX32" fmla="*/ 1212850 w 1613427"/>
              <a:gd name="connsiteY32" fmla="*/ 1177925 h 1187450"/>
              <a:gd name="connsiteX33" fmla="*/ 1260475 w 1613427"/>
              <a:gd name="connsiteY33" fmla="*/ 1120775 h 1187450"/>
              <a:gd name="connsiteX34" fmla="*/ 1317625 w 1613427"/>
              <a:gd name="connsiteY34" fmla="*/ 1082675 h 1187450"/>
              <a:gd name="connsiteX35" fmla="*/ 1384300 w 1613427"/>
              <a:gd name="connsiteY35" fmla="*/ 1063625 h 1187450"/>
              <a:gd name="connsiteX36" fmla="*/ 1412875 w 1613427"/>
              <a:gd name="connsiteY36" fmla="*/ 1054100 h 1187450"/>
              <a:gd name="connsiteX37" fmla="*/ 1441450 w 1613427"/>
              <a:gd name="connsiteY37" fmla="*/ 1025525 h 1187450"/>
              <a:gd name="connsiteX38" fmla="*/ 1498600 w 1613427"/>
              <a:gd name="connsiteY38" fmla="*/ 987425 h 1187450"/>
              <a:gd name="connsiteX39" fmla="*/ 1555750 w 1613427"/>
              <a:gd name="connsiteY39" fmla="*/ 939800 h 1187450"/>
              <a:gd name="connsiteX40" fmla="*/ 1593850 w 1613427"/>
              <a:gd name="connsiteY40" fmla="*/ 882650 h 1187450"/>
              <a:gd name="connsiteX41" fmla="*/ 1584325 w 1613427"/>
              <a:gd name="connsiteY41" fmla="*/ 796925 h 1187450"/>
              <a:gd name="connsiteX42" fmla="*/ 1574800 w 1613427"/>
              <a:gd name="connsiteY42" fmla="*/ 768350 h 1187450"/>
              <a:gd name="connsiteX43" fmla="*/ 1593850 w 1613427"/>
              <a:gd name="connsiteY43" fmla="*/ 635000 h 1187450"/>
              <a:gd name="connsiteX44" fmla="*/ 1612900 w 1613427"/>
              <a:gd name="connsiteY44" fmla="*/ 558800 h 1187450"/>
              <a:gd name="connsiteX45" fmla="*/ 1593850 w 1613427"/>
              <a:gd name="connsiteY45" fmla="*/ 454025 h 1187450"/>
              <a:gd name="connsiteX46" fmla="*/ 1574800 w 1613427"/>
              <a:gd name="connsiteY46" fmla="*/ 387350 h 1187450"/>
              <a:gd name="connsiteX47" fmla="*/ 1536700 w 1613427"/>
              <a:gd name="connsiteY47" fmla="*/ 330200 h 1187450"/>
              <a:gd name="connsiteX48" fmla="*/ 1508125 w 1613427"/>
              <a:gd name="connsiteY48" fmla="*/ 320675 h 1187450"/>
              <a:gd name="connsiteX49" fmla="*/ 1450975 w 1613427"/>
              <a:gd name="connsiteY49" fmla="*/ 292100 h 1187450"/>
              <a:gd name="connsiteX50" fmla="*/ 1193800 w 1613427"/>
              <a:gd name="connsiteY50" fmla="*/ 282575 h 1187450"/>
              <a:gd name="connsiteX51" fmla="*/ 1136650 w 1613427"/>
              <a:gd name="connsiteY51" fmla="*/ 263525 h 1187450"/>
              <a:gd name="connsiteX52" fmla="*/ 1079500 w 1613427"/>
              <a:gd name="connsiteY52" fmla="*/ 234950 h 1187450"/>
              <a:gd name="connsiteX53" fmla="*/ 1050925 w 1613427"/>
              <a:gd name="connsiteY53" fmla="*/ 206375 h 1187450"/>
              <a:gd name="connsiteX54" fmla="*/ 1022350 w 1613427"/>
              <a:gd name="connsiteY54" fmla="*/ 196850 h 1187450"/>
              <a:gd name="connsiteX55" fmla="*/ 955675 w 1613427"/>
              <a:gd name="connsiteY55" fmla="*/ 120650 h 1187450"/>
              <a:gd name="connsiteX56" fmla="*/ 927100 w 1613427"/>
              <a:gd name="connsiteY56" fmla="*/ 111125 h 1187450"/>
              <a:gd name="connsiteX57" fmla="*/ 774700 w 1613427"/>
              <a:gd name="connsiteY57" fmla="*/ 111125 h 1187450"/>
              <a:gd name="connsiteX58" fmla="*/ 746125 w 1613427"/>
              <a:gd name="connsiteY58" fmla="*/ 92075 h 1187450"/>
              <a:gd name="connsiteX59" fmla="*/ 708025 w 1613427"/>
              <a:gd name="connsiteY59" fmla="*/ 34925 h 1187450"/>
              <a:gd name="connsiteX60" fmla="*/ 698500 w 1613427"/>
              <a:gd name="connsiteY60" fmla="*/ 6350 h 1187450"/>
              <a:gd name="connsiteX0" fmla="*/ 693737 w 1608664"/>
              <a:gd name="connsiteY0" fmla="*/ 6350 h 1187450"/>
              <a:gd name="connsiteX1" fmla="*/ 84137 w 1608664"/>
              <a:gd name="connsiteY1" fmla="*/ 73025 h 1187450"/>
              <a:gd name="connsiteX2" fmla="*/ 188912 w 1608664"/>
              <a:gd name="connsiteY2" fmla="*/ 158750 h 1187450"/>
              <a:gd name="connsiteX3" fmla="*/ 217487 w 1608664"/>
              <a:gd name="connsiteY3" fmla="*/ 177800 h 1187450"/>
              <a:gd name="connsiteX4" fmla="*/ 236537 w 1608664"/>
              <a:gd name="connsiteY4" fmla="*/ 206375 h 1187450"/>
              <a:gd name="connsiteX5" fmla="*/ 265112 w 1608664"/>
              <a:gd name="connsiteY5" fmla="*/ 263525 h 1187450"/>
              <a:gd name="connsiteX6" fmla="*/ 255587 w 1608664"/>
              <a:gd name="connsiteY6" fmla="*/ 358775 h 1187450"/>
              <a:gd name="connsiteX7" fmla="*/ 255587 w 1608664"/>
              <a:gd name="connsiteY7" fmla="*/ 425450 h 1187450"/>
              <a:gd name="connsiteX8" fmla="*/ 284162 w 1608664"/>
              <a:gd name="connsiteY8" fmla="*/ 454025 h 1187450"/>
              <a:gd name="connsiteX9" fmla="*/ 322262 w 1608664"/>
              <a:gd name="connsiteY9" fmla="*/ 511175 h 1187450"/>
              <a:gd name="connsiteX10" fmla="*/ 331787 w 1608664"/>
              <a:gd name="connsiteY10" fmla="*/ 606425 h 1187450"/>
              <a:gd name="connsiteX11" fmla="*/ 341312 w 1608664"/>
              <a:gd name="connsiteY11" fmla="*/ 635000 h 1187450"/>
              <a:gd name="connsiteX12" fmla="*/ 398462 w 1608664"/>
              <a:gd name="connsiteY12" fmla="*/ 692150 h 1187450"/>
              <a:gd name="connsiteX13" fmla="*/ 417512 w 1608664"/>
              <a:gd name="connsiteY13" fmla="*/ 768350 h 1187450"/>
              <a:gd name="connsiteX14" fmla="*/ 474662 w 1608664"/>
              <a:gd name="connsiteY14" fmla="*/ 796925 h 1187450"/>
              <a:gd name="connsiteX15" fmla="*/ 503237 w 1608664"/>
              <a:gd name="connsiteY15" fmla="*/ 825500 h 1187450"/>
              <a:gd name="connsiteX16" fmla="*/ 531812 w 1608664"/>
              <a:gd name="connsiteY16" fmla="*/ 844550 h 1187450"/>
              <a:gd name="connsiteX17" fmla="*/ 541337 w 1608664"/>
              <a:gd name="connsiteY17" fmla="*/ 873125 h 1187450"/>
              <a:gd name="connsiteX18" fmla="*/ 560387 w 1608664"/>
              <a:gd name="connsiteY18" fmla="*/ 901700 h 1187450"/>
              <a:gd name="connsiteX19" fmla="*/ 579437 w 1608664"/>
              <a:gd name="connsiteY19" fmla="*/ 958850 h 1187450"/>
              <a:gd name="connsiteX20" fmla="*/ 588962 w 1608664"/>
              <a:gd name="connsiteY20" fmla="*/ 987425 h 1187450"/>
              <a:gd name="connsiteX21" fmla="*/ 646112 w 1608664"/>
              <a:gd name="connsiteY21" fmla="*/ 1006475 h 1187450"/>
              <a:gd name="connsiteX22" fmla="*/ 722312 w 1608664"/>
              <a:gd name="connsiteY22" fmla="*/ 1025525 h 1187450"/>
              <a:gd name="connsiteX23" fmla="*/ 731837 w 1608664"/>
              <a:gd name="connsiteY23" fmla="*/ 1054100 h 1187450"/>
              <a:gd name="connsiteX24" fmla="*/ 817562 w 1608664"/>
              <a:gd name="connsiteY24" fmla="*/ 1101725 h 1187450"/>
              <a:gd name="connsiteX25" fmla="*/ 846137 w 1608664"/>
              <a:gd name="connsiteY25" fmla="*/ 1120775 h 1187450"/>
              <a:gd name="connsiteX26" fmla="*/ 941387 w 1608664"/>
              <a:gd name="connsiteY26" fmla="*/ 1139825 h 1187450"/>
              <a:gd name="connsiteX27" fmla="*/ 1017587 w 1608664"/>
              <a:gd name="connsiteY27" fmla="*/ 1149350 h 1187450"/>
              <a:gd name="connsiteX28" fmla="*/ 1046162 w 1608664"/>
              <a:gd name="connsiteY28" fmla="*/ 1158875 h 1187450"/>
              <a:gd name="connsiteX29" fmla="*/ 1084262 w 1608664"/>
              <a:gd name="connsiteY29" fmla="*/ 1168400 h 1187450"/>
              <a:gd name="connsiteX30" fmla="*/ 1141412 w 1608664"/>
              <a:gd name="connsiteY30" fmla="*/ 1187450 h 1187450"/>
              <a:gd name="connsiteX31" fmla="*/ 1208087 w 1608664"/>
              <a:gd name="connsiteY31" fmla="*/ 1177925 h 1187450"/>
              <a:gd name="connsiteX32" fmla="*/ 1255712 w 1608664"/>
              <a:gd name="connsiteY32" fmla="*/ 1120775 h 1187450"/>
              <a:gd name="connsiteX33" fmla="*/ 1312862 w 1608664"/>
              <a:gd name="connsiteY33" fmla="*/ 1082675 h 1187450"/>
              <a:gd name="connsiteX34" fmla="*/ 1379537 w 1608664"/>
              <a:gd name="connsiteY34" fmla="*/ 1063625 h 1187450"/>
              <a:gd name="connsiteX35" fmla="*/ 1408112 w 1608664"/>
              <a:gd name="connsiteY35" fmla="*/ 1054100 h 1187450"/>
              <a:gd name="connsiteX36" fmla="*/ 1436687 w 1608664"/>
              <a:gd name="connsiteY36" fmla="*/ 1025525 h 1187450"/>
              <a:gd name="connsiteX37" fmla="*/ 1493837 w 1608664"/>
              <a:gd name="connsiteY37" fmla="*/ 987425 h 1187450"/>
              <a:gd name="connsiteX38" fmla="*/ 1550987 w 1608664"/>
              <a:gd name="connsiteY38" fmla="*/ 939800 h 1187450"/>
              <a:gd name="connsiteX39" fmla="*/ 1589087 w 1608664"/>
              <a:gd name="connsiteY39" fmla="*/ 882650 h 1187450"/>
              <a:gd name="connsiteX40" fmla="*/ 1579562 w 1608664"/>
              <a:gd name="connsiteY40" fmla="*/ 796925 h 1187450"/>
              <a:gd name="connsiteX41" fmla="*/ 1570037 w 1608664"/>
              <a:gd name="connsiteY41" fmla="*/ 768350 h 1187450"/>
              <a:gd name="connsiteX42" fmla="*/ 1589087 w 1608664"/>
              <a:gd name="connsiteY42" fmla="*/ 635000 h 1187450"/>
              <a:gd name="connsiteX43" fmla="*/ 1608137 w 1608664"/>
              <a:gd name="connsiteY43" fmla="*/ 558800 h 1187450"/>
              <a:gd name="connsiteX44" fmla="*/ 1589087 w 1608664"/>
              <a:gd name="connsiteY44" fmla="*/ 454025 h 1187450"/>
              <a:gd name="connsiteX45" fmla="*/ 1570037 w 1608664"/>
              <a:gd name="connsiteY45" fmla="*/ 387350 h 1187450"/>
              <a:gd name="connsiteX46" fmla="*/ 1531937 w 1608664"/>
              <a:gd name="connsiteY46" fmla="*/ 330200 h 1187450"/>
              <a:gd name="connsiteX47" fmla="*/ 1503362 w 1608664"/>
              <a:gd name="connsiteY47" fmla="*/ 320675 h 1187450"/>
              <a:gd name="connsiteX48" fmla="*/ 1446212 w 1608664"/>
              <a:gd name="connsiteY48" fmla="*/ 292100 h 1187450"/>
              <a:gd name="connsiteX49" fmla="*/ 1189037 w 1608664"/>
              <a:gd name="connsiteY49" fmla="*/ 282575 h 1187450"/>
              <a:gd name="connsiteX50" fmla="*/ 1131887 w 1608664"/>
              <a:gd name="connsiteY50" fmla="*/ 263525 h 1187450"/>
              <a:gd name="connsiteX51" fmla="*/ 1074737 w 1608664"/>
              <a:gd name="connsiteY51" fmla="*/ 234950 h 1187450"/>
              <a:gd name="connsiteX52" fmla="*/ 1046162 w 1608664"/>
              <a:gd name="connsiteY52" fmla="*/ 206375 h 1187450"/>
              <a:gd name="connsiteX53" fmla="*/ 1017587 w 1608664"/>
              <a:gd name="connsiteY53" fmla="*/ 196850 h 1187450"/>
              <a:gd name="connsiteX54" fmla="*/ 950912 w 1608664"/>
              <a:gd name="connsiteY54" fmla="*/ 120650 h 1187450"/>
              <a:gd name="connsiteX55" fmla="*/ 922337 w 1608664"/>
              <a:gd name="connsiteY55" fmla="*/ 111125 h 1187450"/>
              <a:gd name="connsiteX56" fmla="*/ 769937 w 1608664"/>
              <a:gd name="connsiteY56" fmla="*/ 111125 h 1187450"/>
              <a:gd name="connsiteX57" fmla="*/ 741362 w 1608664"/>
              <a:gd name="connsiteY57" fmla="*/ 92075 h 1187450"/>
              <a:gd name="connsiteX58" fmla="*/ 703262 w 1608664"/>
              <a:gd name="connsiteY58" fmla="*/ 34925 h 1187450"/>
              <a:gd name="connsiteX59" fmla="*/ 693737 w 1608664"/>
              <a:gd name="connsiteY59" fmla="*/ 6350 h 1187450"/>
              <a:gd name="connsiteX0" fmla="*/ 504825 w 1419752"/>
              <a:gd name="connsiteY0" fmla="*/ 20637 h 1201737"/>
              <a:gd name="connsiteX1" fmla="*/ 0 w 1419752"/>
              <a:gd name="connsiteY1" fmla="*/ 173037 h 1201737"/>
              <a:gd name="connsiteX2" fmla="*/ 28575 w 1419752"/>
              <a:gd name="connsiteY2" fmla="*/ 192087 h 1201737"/>
              <a:gd name="connsiteX3" fmla="*/ 47625 w 1419752"/>
              <a:gd name="connsiteY3" fmla="*/ 220662 h 1201737"/>
              <a:gd name="connsiteX4" fmla="*/ 76200 w 1419752"/>
              <a:gd name="connsiteY4" fmla="*/ 277812 h 1201737"/>
              <a:gd name="connsiteX5" fmla="*/ 66675 w 1419752"/>
              <a:gd name="connsiteY5" fmla="*/ 373062 h 1201737"/>
              <a:gd name="connsiteX6" fmla="*/ 66675 w 1419752"/>
              <a:gd name="connsiteY6" fmla="*/ 439737 h 1201737"/>
              <a:gd name="connsiteX7" fmla="*/ 95250 w 1419752"/>
              <a:gd name="connsiteY7" fmla="*/ 468312 h 1201737"/>
              <a:gd name="connsiteX8" fmla="*/ 133350 w 1419752"/>
              <a:gd name="connsiteY8" fmla="*/ 525462 h 1201737"/>
              <a:gd name="connsiteX9" fmla="*/ 142875 w 1419752"/>
              <a:gd name="connsiteY9" fmla="*/ 620712 h 1201737"/>
              <a:gd name="connsiteX10" fmla="*/ 152400 w 1419752"/>
              <a:gd name="connsiteY10" fmla="*/ 649287 h 1201737"/>
              <a:gd name="connsiteX11" fmla="*/ 209550 w 1419752"/>
              <a:gd name="connsiteY11" fmla="*/ 706437 h 1201737"/>
              <a:gd name="connsiteX12" fmla="*/ 228600 w 1419752"/>
              <a:gd name="connsiteY12" fmla="*/ 782637 h 1201737"/>
              <a:gd name="connsiteX13" fmla="*/ 285750 w 1419752"/>
              <a:gd name="connsiteY13" fmla="*/ 811212 h 1201737"/>
              <a:gd name="connsiteX14" fmla="*/ 314325 w 1419752"/>
              <a:gd name="connsiteY14" fmla="*/ 839787 h 1201737"/>
              <a:gd name="connsiteX15" fmla="*/ 342900 w 1419752"/>
              <a:gd name="connsiteY15" fmla="*/ 858837 h 1201737"/>
              <a:gd name="connsiteX16" fmla="*/ 352425 w 1419752"/>
              <a:gd name="connsiteY16" fmla="*/ 887412 h 1201737"/>
              <a:gd name="connsiteX17" fmla="*/ 371475 w 1419752"/>
              <a:gd name="connsiteY17" fmla="*/ 915987 h 1201737"/>
              <a:gd name="connsiteX18" fmla="*/ 390525 w 1419752"/>
              <a:gd name="connsiteY18" fmla="*/ 973137 h 1201737"/>
              <a:gd name="connsiteX19" fmla="*/ 400050 w 1419752"/>
              <a:gd name="connsiteY19" fmla="*/ 1001712 h 1201737"/>
              <a:gd name="connsiteX20" fmla="*/ 457200 w 1419752"/>
              <a:gd name="connsiteY20" fmla="*/ 1020762 h 1201737"/>
              <a:gd name="connsiteX21" fmla="*/ 533400 w 1419752"/>
              <a:gd name="connsiteY21" fmla="*/ 1039812 h 1201737"/>
              <a:gd name="connsiteX22" fmla="*/ 542925 w 1419752"/>
              <a:gd name="connsiteY22" fmla="*/ 1068387 h 1201737"/>
              <a:gd name="connsiteX23" fmla="*/ 628650 w 1419752"/>
              <a:gd name="connsiteY23" fmla="*/ 1116012 h 1201737"/>
              <a:gd name="connsiteX24" fmla="*/ 657225 w 1419752"/>
              <a:gd name="connsiteY24" fmla="*/ 1135062 h 1201737"/>
              <a:gd name="connsiteX25" fmla="*/ 752475 w 1419752"/>
              <a:gd name="connsiteY25" fmla="*/ 1154112 h 1201737"/>
              <a:gd name="connsiteX26" fmla="*/ 828675 w 1419752"/>
              <a:gd name="connsiteY26" fmla="*/ 1163637 h 1201737"/>
              <a:gd name="connsiteX27" fmla="*/ 857250 w 1419752"/>
              <a:gd name="connsiteY27" fmla="*/ 1173162 h 1201737"/>
              <a:gd name="connsiteX28" fmla="*/ 895350 w 1419752"/>
              <a:gd name="connsiteY28" fmla="*/ 1182687 h 1201737"/>
              <a:gd name="connsiteX29" fmla="*/ 952500 w 1419752"/>
              <a:gd name="connsiteY29" fmla="*/ 1201737 h 1201737"/>
              <a:gd name="connsiteX30" fmla="*/ 1019175 w 1419752"/>
              <a:gd name="connsiteY30" fmla="*/ 1192212 h 1201737"/>
              <a:gd name="connsiteX31" fmla="*/ 1066800 w 1419752"/>
              <a:gd name="connsiteY31" fmla="*/ 1135062 h 1201737"/>
              <a:gd name="connsiteX32" fmla="*/ 1123950 w 1419752"/>
              <a:gd name="connsiteY32" fmla="*/ 1096962 h 1201737"/>
              <a:gd name="connsiteX33" fmla="*/ 1190625 w 1419752"/>
              <a:gd name="connsiteY33" fmla="*/ 1077912 h 1201737"/>
              <a:gd name="connsiteX34" fmla="*/ 1219200 w 1419752"/>
              <a:gd name="connsiteY34" fmla="*/ 1068387 h 1201737"/>
              <a:gd name="connsiteX35" fmla="*/ 1247775 w 1419752"/>
              <a:gd name="connsiteY35" fmla="*/ 1039812 h 1201737"/>
              <a:gd name="connsiteX36" fmla="*/ 1304925 w 1419752"/>
              <a:gd name="connsiteY36" fmla="*/ 1001712 h 1201737"/>
              <a:gd name="connsiteX37" fmla="*/ 1362075 w 1419752"/>
              <a:gd name="connsiteY37" fmla="*/ 954087 h 1201737"/>
              <a:gd name="connsiteX38" fmla="*/ 1400175 w 1419752"/>
              <a:gd name="connsiteY38" fmla="*/ 896937 h 1201737"/>
              <a:gd name="connsiteX39" fmla="*/ 1390650 w 1419752"/>
              <a:gd name="connsiteY39" fmla="*/ 811212 h 1201737"/>
              <a:gd name="connsiteX40" fmla="*/ 1381125 w 1419752"/>
              <a:gd name="connsiteY40" fmla="*/ 782637 h 1201737"/>
              <a:gd name="connsiteX41" fmla="*/ 1400175 w 1419752"/>
              <a:gd name="connsiteY41" fmla="*/ 649287 h 1201737"/>
              <a:gd name="connsiteX42" fmla="*/ 1419225 w 1419752"/>
              <a:gd name="connsiteY42" fmla="*/ 573087 h 1201737"/>
              <a:gd name="connsiteX43" fmla="*/ 1400175 w 1419752"/>
              <a:gd name="connsiteY43" fmla="*/ 468312 h 1201737"/>
              <a:gd name="connsiteX44" fmla="*/ 1381125 w 1419752"/>
              <a:gd name="connsiteY44" fmla="*/ 401637 h 1201737"/>
              <a:gd name="connsiteX45" fmla="*/ 1343025 w 1419752"/>
              <a:gd name="connsiteY45" fmla="*/ 344487 h 1201737"/>
              <a:gd name="connsiteX46" fmla="*/ 1314450 w 1419752"/>
              <a:gd name="connsiteY46" fmla="*/ 334962 h 1201737"/>
              <a:gd name="connsiteX47" fmla="*/ 1257300 w 1419752"/>
              <a:gd name="connsiteY47" fmla="*/ 306387 h 1201737"/>
              <a:gd name="connsiteX48" fmla="*/ 1000125 w 1419752"/>
              <a:gd name="connsiteY48" fmla="*/ 296862 h 1201737"/>
              <a:gd name="connsiteX49" fmla="*/ 942975 w 1419752"/>
              <a:gd name="connsiteY49" fmla="*/ 277812 h 1201737"/>
              <a:gd name="connsiteX50" fmla="*/ 885825 w 1419752"/>
              <a:gd name="connsiteY50" fmla="*/ 249237 h 1201737"/>
              <a:gd name="connsiteX51" fmla="*/ 857250 w 1419752"/>
              <a:gd name="connsiteY51" fmla="*/ 220662 h 1201737"/>
              <a:gd name="connsiteX52" fmla="*/ 828675 w 1419752"/>
              <a:gd name="connsiteY52" fmla="*/ 211137 h 1201737"/>
              <a:gd name="connsiteX53" fmla="*/ 762000 w 1419752"/>
              <a:gd name="connsiteY53" fmla="*/ 134937 h 1201737"/>
              <a:gd name="connsiteX54" fmla="*/ 733425 w 1419752"/>
              <a:gd name="connsiteY54" fmla="*/ 125412 h 1201737"/>
              <a:gd name="connsiteX55" fmla="*/ 581025 w 1419752"/>
              <a:gd name="connsiteY55" fmla="*/ 125412 h 1201737"/>
              <a:gd name="connsiteX56" fmla="*/ 552450 w 1419752"/>
              <a:gd name="connsiteY56" fmla="*/ 106362 h 1201737"/>
              <a:gd name="connsiteX57" fmla="*/ 514350 w 1419752"/>
              <a:gd name="connsiteY57" fmla="*/ 49212 h 1201737"/>
              <a:gd name="connsiteX58" fmla="*/ 504825 w 1419752"/>
              <a:gd name="connsiteY58" fmla="*/ 20637 h 1201737"/>
              <a:gd name="connsiteX0" fmla="*/ 581025 w 1495952"/>
              <a:gd name="connsiteY0" fmla="*/ 20637 h 1201737"/>
              <a:gd name="connsiteX1" fmla="*/ 76200 w 1495952"/>
              <a:gd name="connsiteY1" fmla="*/ 173037 h 1201737"/>
              <a:gd name="connsiteX2" fmla="*/ 123825 w 1495952"/>
              <a:gd name="connsiteY2" fmla="*/ 220662 h 1201737"/>
              <a:gd name="connsiteX3" fmla="*/ 152400 w 1495952"/>
              <a:gd name="connsiteY3" fmla="*/ 277812 h 1201737"/>
              <a:gd name="connsiteX4" fmla="*/ 142875 w 1495952"/>
              <a:gd name="connsiteY4" fmla="*/ 373062 h 1201737"/>
              <a:gd name="connsiteX5" fmla="*/ 142875 w 1495952"/>
              <a:gd name="connsiteY5" fmla="*/ 439737 h 1201737"/>
              <a:gd name="connsiteX6" fmla="*/ 171450 w 1495952"/>
              <a:gd name="connsiteY6" fmla="*/ 468312 h 1201737"/>
              <a:gd name="connsiteX7" fmla="*/ 209550 w 1495952"/>
              <a:gd name="connsiteY7" fmla="*/ 525462 h 1201737"/>
              <a:gd name="connsiteX8" fmla="*/ 219075 w 1495952"/>
              <a:gd name="connsiteY8" fmla="*/ 620712 h 1201737"/>
              <a:gd name="connsiteX9" fmla="*/ 228600 w 1495952"/>
              <a:gd name="connsiteY9" fmla="*/ 649287 h 1201737"/>
              <a:gd name="connsiteX10" fmla="*/ 285750 w 1495952"/>
              <a:gd name="connsiteY10" fmla="*/ 706437 h 1201737"/>
              <a:gd name="connsiteX11" fmla="*/ 304800 w 1495952"/>
              <a:gd name="connsiteY11" fmla="*/ 782637 h 1201737"/>
              <a:gd name="connsiteX12" fmla="*/ 361950 w 1495952"/>
              <a:gd name="connsiteY12" fmla="*/ 811212 h 1201737"/>
              <a:gd name="connsiteX13" fmla="*/ 390525 w 1495952"/>
              <a:gd name="connsiteY13" fmla="*/ 839787 h 1201737"/>
              <a:gd name="connsiteX14" fmla="*/ 419100 w 1495952"/>
              <a:gd name="connsiteY14" fmla="*/ 858837 h 1201737"/>
              <a:gd name="connsiteX15" fmla="*/ 428625 w 1495952"/>
              <a:gd name="connsiteY15" fmla="*/ 887412 h 1201737"/>
              <a:gd name="connsiteX16" fmla="*/ 447675 w 1495952"/>
              <a:gd name="connsiteY16" fmla="*/ 915987 h 1201737"/>
              <a:gd name="connsiteX17" fmla="*/ 466725 w 1495952"/>
              <a:gd name="connsiteY17" fmla="*/ 973137 h 1201737"/>
              <a:gd name="connsiteX18" fmla="*/ 476250 w 1495952"/>
              <a:gd name="connsiteY18" fmla="*/ 1001712 h 1201737"/>
              <a:gd name="connsiteX19" fmla="*/ 533400 w 1495952"/>
              <a:gd name="connsiteY19" fmla="*/ 1020762 h 1201737"/>
              <a:gd name="connsiteX20" fmla="*/ 609600 w 1495952"/>
              <a:gd name="connsiteY20" fmla="*/ 1039812 h 1201737"/>
              <a:gd name="connsiteX21" fmla="*/ 619125 w 1495952"/>
              <a:gd name="connsiteY21" fmla="*/ 1068387 h 1201737"/>
              <a:gd name="connsiteX22" fmla="*/ 704850 w 1495952"/>
              <a:gd name="connsiteY22" fmla="*/ 1116012 h 1201737"/>
              <a:gd name="connsiteX23" fmla="*/ 733425 w 1495952"/>
              <a:gd name="connsiteY23" fmla="*/ 1135062 h 1201737"/>
              <a:gd name="connsiteX24" fmla="*/ 828675 w 1495952"/>
              <a:gd name="connsiteY24" fmla="*/ 1154112 h 1201737"/>
              <a:gd name="connsiteX25" fmla="*/ 904875 w 1495952"/>
              <a:gd name="connsiteY25" fmla="*/ 1163637 h 1201737"/>
              <a:gd name="connsiteX26" fmla="*/ 933450 w 1495952"/>
              <a:gd name="connsiteY26" fmla="*/ 1173162 h 1201737"/>
              <a:gd name="connsiteX27" fmla="*/ 971550 w 1495952"/>
              <a:gd name="connsiteY27" fmla="*/ 1182687 h 1201737"/>
              <a:gd name="connsiteX28" fmla="*/ 1028700 w 1495952"/>
              <a:gd name="connsiteY28" fmla="*/ 1201737 h 1201737"/>
              <a:gd name="connsiteX29" fmla="*/ 1095375 w 1495952"/>
              <a:gd name="connsiteY29" fmla="*/ 1192212 h 1201737"/>
              <a:gd name="connsiteX30" fmla="*/ 1143000 w 1495952"/>
              <a:gd name="connsiteY30" fmla="*/ 1135062 h 1201737"/>
              <a:gd name="connsiteX31" fmla="*/ 1200150 w 1495952"/>
              <a:gd name="connsiteY31" fmla="*/ 1096962 h 1201737"/>
              <a:gd name="connsiteX32" fmla="*/ 1266825 w 1495952"/>
              <a:gd name="connsiteY32" fmla="*/ 1077912 h 1201737"/>
              <a:gd name="connsiteX33" fmla="*/ 1295400 w 1495952"/>
              <a:gd name="connsiteY33" fmla="*/ 1068387 h 1201737"/>
              <a:gd name="connsiteX34" fmla="*/ 1323975 w 1495952"/>
              <a:gd name="connsiteY34" fmla="*/ 1039812 h 1201737"/>
              <a:gd name="connsiteX35" fmla="*/ 1381125 w 1495952"/>
              <a:gd name="connsiteY35" fmla="*/ 1001712 h 1201737"/>
              <a:gd name="connsiteX36" fmla="*/ 1438275 w 1495952"/>
              <a:gd name="connsiteY36" fmla="*/ 954087 h 1201737"/>
              <a:gd name="connsiteX37" fmla="*/ 1476375 w 1495952"/>
              <a:gd name="connsiteY37" fmla="*/ 896937 h 1201737"/>
              <a:gd name="connsiteX38" fmla="*/ 1466850 w 1495952"/>
              <a:gd name="connsiteY38" fmla="*/ 811212 h 1201737"/>
              <a:gd name="connsiteX39" fmla="*/ 1457325 w 1495952"/>
              <a:gd name="connsiteY39" fmla="*/ 782637 h 1201737"/>
              <a:gd name="connsiteX40" fmla="*/ 1476375 w 1495952"/>
              <a:gd name="connsiteY40" fmla="*/ 649287 h 1201737"/>
              <a:gd name="connsiteX41" fmla="*/ 1495425 w 1495952"/>
              <a:gd name="connsiteY41" fmla="*/ 573087 h 1201737"/>
              <a:gd name="connsiteX42" fmla="*/ 1476375 w 1495952"/>
              <a:gd name="connsiteY42" fmla="*/ 468312 h 1201737"/>
              <a:gd name="connsiteX43" fmla="*/ 1457325 w 1495952"/>
              <a:gd name="connsiteY43" fmla="*/ 401637 h 1201737"/>
              <a:gd name="connsiteX44" fmla="*/ 1419225 w 1495952"/>
              <a:gd name="connsiteY44" fmla="*/ 344487 h 1201737"/>
              <a:gd name="connsiteX45" fmla="*/ 1390650 w 1495952"/>
              <a:gd name="connsiteY45" fmla="*/ 334962 h 1201737"/>
              <a:gd name="connsiteX46" fmla="*/ 1333500 w 1495952"/>
              <a:gd name="connsiteY46" fmla="*/ 306387 h 1201737"/>
              <a:gd name="connsiteX47" fmla="*/ 1076325 w 1495952"/>
              <a:gd name="connsiteY47" fmla="*/ 296862 h 1201737"/>
              <a:gd name="connsiteX48" fmla="*/ 1019175 w 1495952"/>
              <a:gd name="connsiteY48" fmla="*/ 277812 h 1201737"/>
              <a:gd name="connsiteX49" fmla="*/ 962025 w 1495952"/>
              <a:gd name="connsiteY49" fmla="*/ 249237 h 1201737"/>
              <a:gd name="connsiteX50" fmla="*/ 933450 w 1495952"/>
              <a:gd name="connsiteY50" fmla="*/ 220662 h 1201737"/>
              <a:gd name="connsiteX51" fmla="*/ 904875 w 1495952"/>
              <a:gd name="connsiteY51" fmla="*/ 211137 h 1201737"/>
              <a:gd name="connsiteX52" fmla="*/ 838200 w 1495952"/>
              <a:gd name="connsiteY52" fmla="*/ 134937 h 1201737"/>
              <a:gd name="connsiteX53" fmla="*/ 809625 w 1495952"/>
              <a:gd name="connsiteY53" fmla="*/ 125412 h 1201737"/>
              <a:gd name="connsiteX54" fmla="*/ 657225 w 1495952"/>
              <a:gd name="connsiteY54" fmla="*/ 125412 h 1201737"/>
              <a:gd name="connsiteX55" fmla="*/ 628650 w 1495952"/>
              <a:gd name="connsiteY55" fmla="*/ 106362 h 1201737"/>
              <a:gd name="connsiteX56" fmla="*/ 590550 w 1495952"/>
              <a:gd name="connsiteY56" fmla="*/ 49212 h 1201737"/>
              <a:gd name="connsiteX57" fmla="*/ 581025 w 1495952"/>
              <a:gd name="connsiteY57" fmla="*/ 20637 h 1201737"/>
              <a:gd name="connsiteX0" fmla="*/ 576262 w 1491189"/>
              <a:gd name="connsiteY0" fmla="*/ 20637 h 1201737"/>
              <a:gd name="connsiteX1" fmla="*/ 71437 w 1491189"/>
              <a:gd name="connsiteY1" fmla="*/ 173037 h 1201737"/>
              <a:gd name="connsiteX2" fmla="*/ 147637 w 1491189"/>
              <a:gd name="connsiteY2" fmla="*/ 277812 h 1201737"/>
              <a:gd name="connsiteX3" fmla="*/ 138112 w 1491189"/>
              <a:gd name="connsiteY3" fmla="*/ 373062 h 1201737"/>
              <a:gd name="connsiteX4" fmla="*/ 138112 w 1491189"/>
              <a:gd name="connsiteY4" fmla="*/ 439737 h 1201737"/>
              <a:gd name="connsiteX5" fmla="*/ 166687 w 1491189"/>
              <a:gd name="connsiteY5" fmla="*/ 468312 h 1201737"/>
              <a:gd name="connsiteX6" fmla="*/ 204787 w 1491189"/>
              <a:gd name="connsiteY6" fmla="*/ 525462 h 1201737"/>
              <a:gd name="connsiteX7" fmla="*/ 214312 w 1491189"/>
              <a:gd name="connsiteY7" fmla="*/ 620712 h 1201737"/>
              <a:gd name="connsiteX8" fmla="*/ 223837 w 1491189"/>
              <a:gd name="connsiteY8" fmla="*/ 649287 h 1201737"/>
              <a:gd name="connsiteX9" fmla="*/ 280987 w 1491189"/>
              <a:gd name="connsiteY9" fmla="*/ 706437 h 1201737"/>
              <a:gd name="connsiteX10" fmla="*/ 300037 w 1491189"/>
              <a:gd name="connsiteY10" fmla="*/ 782637 h 1201737"/>
              <a:gd name="connsiteX11" fmla="*/ 357187 w 1491189"/>
              <a:gd name="connsiteY11" fmla="*/ 811212 h 1201737"/>
              <a:gd name="connsiteX12" fmla="*/ 385762 w 1491189"/>
              <a:gd name="connsiteY12" fmla="*/ 839787 h 1201737"/>
              <a:gd name="connsiteX13" fmla="*/ 414337 w 1491189"/>
              <a:gd name="connsiteY13" fmla="*/ 858837 h 1201737"/>
              <a:gd name="connsiteX14" fmla="*/ 423862 w 1491189"/>
              <a:gd name="connsiteY14" fmla="*/ 887412 h 1201737"/>
              <a:gd name="connsiteX15" fmla="*/ 442912 w 1491189"/>
              <a:gd name="connsiteY15" fmla="*/ 915987 h 1201737"/>
              <a:gd name="connsiteX16" fmla="*/ 461962 w 1491189"/>
              <a:gd name="connsiteY16" fmla="*/ 973137 h 1201737"/>
              <a:gd name="connsiteX17" fmla="*/ 471487 w 1491189"/>
              <a:gd name="connsiteY17" fmla="*/ 1001712 h 1201737"/>
              <a:gd name="connsiteX18" fmla="*/ 528637 w 1491189"/>
              <a:gd name="connsiteY18" fmla="*/ 1020762 h 1201737"/>
              <a:gd name="connsiteX19" fmla="*/ 604837 w 1491189"/>
              <a:gd name="connsiteY19" fmla="*/ 1039812 h 1201737"/>
              <a:gd name="connsiteX20" fmla="*/ 614362 w 1491189"/>
              <a:gd name="connsiteY20" fmla="*/ 1068387 h 1201737"/>
              <a:gd name="connsiteX21" fmla="*/ 700087 w 1491189"/>
              <a:gd name="connsiteY21" fmla="*/ 1116012 h 1201737"/>
              <a:gd name="connsiteX22" fmla="*/ 728662 w 1491189"/>
              <a:gd name="connsiteY22" fmla="*/ 1135062 h 1201737"/>
              <a:gd name="connsiteX23" fmla="*/ 823912 w 1491189"/>
              <a:gd name="connsiteY23" fmla="*/ 1154112 h 1201737"/>
              <a:gd name="connsiteX24" fmla="*/ 900112 w 1491189"/>
              <a:gd name="connsiteY24" fmla="*/ 1163637 h 1201737"/>
              <a:gd name="connsiteX25" fmla="*/ 928687 w 1491189"/>
              <a:gd name="connsiteY25" fmla="*/ 1173162 h 1201737"/>
              <a:gd name="connsiteX26" fmla="*/ 966787 w 1491189"/>
              <a:gd name="connsiteY26" fmla="*/ 1182687 h 1201737"/>
              <a:gd name="connsiteX27" fmla="*/ 1023937 w 1491189"/>
              <a:gd name="connsiteY27" fmla="*/ 1201737 h 1201737"/>
              <a:gd name="connsiteX28" fmla="*/ 1090612 w 1491189"/>
              <a:gd name="connsiteY28" fmla="*/ 1192212 h 1201737"/>
              <a:gd name="connsiteX29" fmla="*/ 1138237 w 1491189"/>
              <a:gd name="connsiteY29" fmla="*/ 1135062 h 1201737"/>
              <a:gd name="connsiteX30" fmla="*/ 1195387 w 1491189"/>
              <a:gd name="connsiteY30" fmla="*/ 1096962 h 1201737"/>
              <a:gd name="connsiteX31" fmla="*/ 1262062 w 1491189"/>
              <a:gd name="connsiteY31" fmla="*/ 1077912 h 1201737"/>
              <a:gd name="connsiteX32" fmla="*/ 1290637 w 1491189"/>
              <a:gd name="connsiteY32" fmla="*/ 1068387 h 1201737"/>
              <a:gd name="connsiteX33" fmla="*/ 1319212 w 1491189"/>
              <a:gd name="connsiteY33" fmla="*/ 1039812 h 1201737"/>
              <a:gd name="connsiteX34" fmla="*/ 1376362 w 1491189"/>
              <a:gd name="connsiteY34" fmla="*/ 1001712 h 1201737"/>
              <a:gd name="connsiteX35" fmla="*/ 1433512 w 1491189"/>
              <a:gd name="connsiteY35" fmla="*/ 954087 h 1201737"/>
              <a:gd name="connsiteX36" fmla="*/ 1471612 w 1491189"/>
              <a:gd name="connsiteY36" fmla="*/ 896937 h 1201737"/>
              <a:gd name="connsiteX37" fmla="*/ 1462087 w 1491189"/>
              <a:gd name="connsiteY37" fmla="*/ 811212 h 1201737"/>
              <a:gd name="connsiteX38" fmla="*/ 1452562 w 1491189"/>
              <a:gd name="connsiteY38" fmla="*/ 782637 h 1201737"/>
              <a:gd name="connsiteX39" fmla="*/ 1471612 w 1491189"/>
              <a:gd name="connsiteY39" fmla="*/ 649287 h 1201737"/>
              <a:gd name="connsiteX40" fmla="*/ 1490662 w 1491189"/>
              <a:gd name="connsiteY40" fmla="*/ 573087 h 1201737"/>
              <a:gd name="connsiteX41" fmla="*/ 1471612 w 1491189"/>
              <a:gd name="connsiteY41" fmla="*/ 468312 h 1201737"/>
              <a:gd name="connsiteX42" fmla="*/ 1452562 w 1491189"/>
              <a:gd name="connsiteY42" fmla="*/ 401637 h 1201737"/>
              <a:gd name="connsiteX43" fmla="*/ 1414462 w 1491189"/>
              <a:gd name="connsiteY43" fmla="*/ 344487 h 1201737"/>
              <a:gd name="connsiteX44" fmla="*/ 1385887 w 1491189"/>
              <a:gd name="connsiteY44" fmla="*/ 334962 h 1201737"/>
              <a:gd name="connsiteX45" fmla="*/ 1328737 w 1491189"/>
              <a:gd name="connsiteY45" fmla="*/ 306387 h 1201737"/>
              <a:gd name="connsiteX46" fmla="*/ 1071562 w 1491189"/>
              <a:gd name="connsiteY46" fmla="*/ 296862 h 1201737"/>
              <a:gd name="connsiteX47" fmla="*/ 1014412 w 1491189"/>
              <a:gd name="connsiteY47" fmla="*/ 277812 h 1201737"/>
              <a:gd name="connsiteX48" fmla="*/ 957262 w 1491189"/>
              <a:gd name="connsiteY48" fmla="*/ 249237 h 1201737"/>
              <a:gd name="connsiteX49" fmla="*/ 928687 w 1491189"/>
              <a:gd name="connsiteY49" fmla="*/ 220662 h 1201737"/>
              <a:gd name="connsiteX50" fmla="*/ 900112 w 1491189"/>
              <a:gd name="connsiteY50" fmla="*/ 211137 h 1201737"/>
              <a:gd name="connsiteX51" fmla="*/ 833437 w 1491189"/>
              <a:gd name="connsiteY51" fmla="*/ 134937 h 1201737"/>
              <a:gd name="connsiteX52" fmla="*/ 804862 w 1491189"/>
              <a:gd name="connsiteY52" fmla="*/ 125412 h 1201737"/>
              <a:gd name="connsiteX53" fmla="*/ 652462 w 1491189"/>
              <a:gd name="connsiteY53" fmla="*/ 125412 h 1201737"/>
              <a:gd name="connsiteX54" fmla="*/ 623887 w 1491189"/>
              <a:gd name="connsiteY54" fmla="*/ 106362 h 1201737"/>
              <a:gd name="connsiteX55" fmla="*/ 585787 w 1491189"/>
              <a:gd name="connsiteY55" fmla="*/ 49212 h 1201737"/>
              <a:gd name="connsiteX56" fmla="*/ 576262 w 1491189"/>
              <a:gd name="connsiteY56" fmla="*/ 20637 h 1201737"/>
              <a:gd name="connsiteX0" fmla="*/ 577850 w 1492777"/>
              <a:gd name="connsiteY0" fmla="*/ 20637 h 1201737"/>
              <a:gd name="connsiteX1" fmla="*/ 73025 w 1492777"/>
              <a:gd name="connsiteY1" fmla="*/ 173037 h 1201737"/>
              <a:gd name="connsiteX2" fmla="*/ 139700 w 1492777"/>
              <a:gd name="connsiteY2" fmla="*/ 373062 h 1201737"/>
              <a:gd name="connsiteX3" fmla="*/ 139700 w 1492777"/>
              <a:gd name="connsiteY3" fmla="*/ 439737 h 1201737"/>
              <a:gd name="connsiteX4" fmla="*/ 168275 w 1492777"/>
              <a:gd name="connsiteY4" fmla="*/ 468312 h 1201737"/>
              <a:gd name="connsiteX5" fmla="*/ 206375 w 1492777"/>
              <a:gd name="connsiteY5" fmla="*/ 525462 h 1201737"/>
              <a:gd name="connsiteX6" fmla="*/ 215900 w 1492777"/>
              <a:gd name="connsiteY6" fmla="*/ 620712 h 1201737"/>
              <a:gd name="connsiteX7" fmla="*/ 225425 w 1492777"/>
              <a:gd name="connsiteY7" fmla="*/ 649287 h 1201737"/>
              <a:gd name="connsiteX8" fmla="*/ 282575 w 1492777"/>
              <a:gd name="connsiteY8" fmla="*/ 706437 h 1201737"/>
              <a:gd name="connsiteX9" fmla="*/ 301625 w 1492777"/>
              <a:gd name="connsiteY9" fmla="*/ 782637 h 1201737"/>
              <a:gd name="connsiteX10" fmla="*/ 358775 w 1492777"/>
              <a:gd name="connsiteY10" fmla="*/ 811212 h 1201737"/>
              <a:gd name="connsiteX11" fmla="*/ 387350 w 1492777"/>
              <a:gd name="connsiteY11" fmla="*/ 839787 h 1201737"/>
              <a:gd name="connsiteX12" fmla="*/ 415925 w 1492777"/>
              <a:gd name="connsiteY12" fmla="*/ 858837 h 1201737"/>
              <a:gd name="connsiteX13" fmla="*/ 425450 w 1492777"/>
              <a:gd name="connsiteY13" fmla="*/ 887412 h 1201737"/>
              <a:gd name="connsiteX14" fmla="*/ 444500 w 1492777"/>
              <a:gd name="connsiteY14" fmla="*/ 915987 h 1201737"/>
              <a:gd name="connsiteX15" fmla="*/ 463550 w 1492777"/>
              <a:gd name="connsiteY15" fmla="*/ 973137 h 1201737"/>
              <a:gd name="connsiteX16" fmla="*/ 473075 w 1492777"/>
              <a:gd name="connsiteY16" fmla="*/ 1001712 h 1201737"/>
              <a:gd name="connsiteX17" fmla="*/ 530225 w 1492777"/>
              <a:gd name="connsiteY17" fmla="*/ 1020762 h 1201737"/>
              <a:gd name="connsiteX18" fmla="*/ 606425 w 1492777"/>
              <a:gd name="connsiteY18" fmla="*/ 1039812 h 1201737"/>
              <a:gd name="connsiteX19" fmla="*/ 615950 w 1492777"/>
              <a:gd name="connsiteY19" fmla="*/ 1068387 h 1201737"/>
              <a:gd name="connsiteX20" fmla="*/ 701675 w 1492777"/>
              <a:gd name="connsiteY20" fmla="*/ 1116012 h 1201737"/>
              <a:gd name="connsiteX21" fmla="*/ 730250 w 1492777"/>
              <a:gd name="connsiteY21" fmla="*/ 1135062 h 1201737"/>
              <a:gd name="connsiteX22" fmla="*/ 825500 w 1492777"/>
              <a:gd name="connsiteY22" fmla="*/ 1154112 h 1201737"/>
              <a:gd name="connsiteX23" fmla="*/ 901700 w 1492777"/>
              <a:gd name="connsiteY23" fmla="*/ 1163637 h 1201737"/>
              <a:gd name="connsiteX24" fmla="*/ 930275 w 1492777"/>
              <a:gd name="connsiteY24" fmla="*/ 1173162 h 1201737"/>
              <a:gd name="connsiteX25" fmla="*/ 968375 w 1492777"/>
              <a:gd name="connsiteY25" fmla="*/ 1182687 h 1201737"/>
              <a:gd name="connsiteX26" fmla="*/ 1025525 w 1492777"/>
              <a:gd name="connsiteY26" fmla="*/ 1201737 h 1201737"/>
              <a:gd name="connsiteX27" fmla="*/ 1092200 w 1492777"/>
              <a:gd name="connsiteY27" fmla="*/ 1192212 h 1201737"/>
              <a:gd name="connsiteX28" fmla="*/ 1139825 w 1492777"/>
              <a:gd name="connsiteY28" fmla="*/ 1135062 h 1201737"/>
              <a:gd name="connsiteX29" fmla="*/ 1196975 w 1492777"/>
              <a:gd name="connsiteY29" fmla="*/ 1096962 h 1201737"/>
              <a:gd name="connsiteX30" fmla="*/ 1263650 w 1492777"/>
              <a:gd name="connsiteY30" fmla="*/ 1077912 h 1201737"/>
              <a:gd name="connsiteX31" fmla="*/ 1292225 w 1492777"/>
              <a:gd name="connsiteY31" fmla="*/ 1068387 h 1201737"/>
              <a:gd name="connsiteX32" fmla="*/ 1320800 w 1492777"/>
              <a:gd name="connsiteY32" fmla="*/ 1039812 h 1201737"/>
              <a:gd name="connsiteX33" fmla="*/ 1377950 w 1492777"/>
              <a:gd name="connsiteY33" fmla="*/ 1001712 h 1201737"/>
              <a:gd name="connsiteX34" fmla="*/ 1435100 w 1492777"/>
              <a:gd name="connsiteY34" fmla="*/ 954087 h 1201737"/>
              <a:gd name="connsiteX35" fmla="*/ 1473200 w 1492777"/>
              <a:gd name="connsiteY35" fmla="*/ 896937 h 1201737"/>
              <a:gd name="connsiteX36" fmla="*/ 1463675 w 1492777"/>
              <a:gd name="connsiteY36" fmla="*/ 811212 h 1201737"/>
              <a:gd name="connsiteX37" fmla="*/ 1454150 w 1492777"/>
              <a:gd name="connsiteY37" fmla="*/ 782637 h 1201737"/>
              <a:gd name="connsiteX38" fmla="*/ 1473200 w 1492777"/>
              <a:gd name="connsiteY38" fmla="*/ 649287 h 1201737"/>
              <a:gd name="connsiteX39" fmla="*/ 1492250 w 1492777"/>
              <a:gd name="connsiteY39" fmla="*/ 573087 h 1201737"/>
              <a:gd name="connsiteX40" fmla="*/ 1473200 w 1492777"/>
              <a:gd name="connsiteY40" fmla="*/ 468312 h 1201737"/>
              <a:gd name="connsiteX41" fmla="*/ 1454150 w 1492777"/>
              <a:gd name="connsiteY41" fmla="*/ 401637 h 1201737"/>
              <a:gd name="connsiteX42" fmla="*/ 1416050 w 1492777"/>
              <a:gd name="connsiteY42" fmla="*/ 344487 h 1201737"/>
              <a:gd name="connsiteX43" fmla="*/ 1387475 w 1492777"/>
              <a:gd name="connsiteY43" fmla="*/ 334962 h 1201737"/>
              <a:gd name="connsiteX44" fmla="*/ 1330325 w 1492777"/>
              <a:gd name="connsiteY44" fmla="*/ 306387 h 1201737"/>
              <a:gd name="connsiteX45" fmla="*/ 1073150 w 1492777"/>
              <a:gd name="connsiteY45" fmla="*/ 296862 h 1201737"/>
              <a:gd name="connsiteX46" fmla="*/ 1016000 w 1492777"/>
              <a:gd name="connsiteY46" fmla="*/ 277812 h 1201737"/>
              <a:gd name="connsiteX47" fmla="*/ 958850 w 1492777"/>
              <a:gd name="connsiteY47" fmla="*/ 249237 h 1201737"/>
              <a:gd name="connsiteX48" fmla="*/ 930275 w 1492777"/>
              <a:gd name="connsiteY48" fmla="*/ 220662 h 1201737"/>
              <a:gd name="connsiteX49" fmla="*/ 901700 w 1492777"/>
              <a:gd name="connsiteY49" fmla="*/ 211137 h 1201737"/>
              <a:gd name="connsiteX50" fmla="*/ 835025 w 1492777"/>
              <a:gd name="connsiteY50" fmla="*/ 134937 h 1201737"/>
              <a:gd name="connsiteX51" fmla="*/ 806450 w 1492777"/>
              <a:gd name="connsiteY51" fmla="*/ 125412 h 1201737"/>
              <a:gd name="connsiteX52" fmla="*/ 654050 w 1492777"/>
              <a:gd name="connsiteY52" fmla="*/ 125412 h 1201737"/>
              <a:gd name="connsiteX53" fmla="*/ 625475 w 1492777"/>
              <a:gd name="connsiteY53" fmla="*/ 106362 h 1201737"/>
              <a:gd name="connsiteX54" fmla="*/ 587375 w 1492777"/>
              <a:gd name="connsiteY54" fmla="*/ 49212 h 1201737"/>
              <a:gd name="connsiteX55" fmla="*/ 577850 w 1492777"/>
              <a:gd name="connsiteY55" fmla="*/ 20637 h 1201737"/>
              <a:gd name="connsiteX0" fmla="*/ 587375 w 1492777"/>
              <a:gd name="connsiteY0" fmla="*/ 0 h 1152525"/>
              <a:gd name="connsiteX1" fmla="*/ 73025 w 1492777"/>
              <a:gd name="connsiteY1" fmla="*/ 123825 h 1152525"/>
              <a:gd name="connsiteX2" fmla="*/ 139700 w 1492777"/>
              <a:gd name="connsiteY2" fmla="*/ 323850 h 1152525"/>
              <a:gd name="connsiteX3" fmla="*/ 139700 w 1492777"/>
              <a:gd name="connsiteY3" fmla="*/ 390525 h 1152525"/>
              <a:gd name="connsiteX4" fmla="*/ 168275 w 1492777"/>
              <a:gd name="connsiteY4" fmla="*/ 419100 h 1152525"/>
              <a:gd name="connsiteX5" fmla="*/ 206375 w 1492777"/>
              <a:gd name="connsiteY5" fmla="*/ 476250 h 1152525"/>
              <a:gd name="connsiteX6" fmla="*/ 215900 w 1492777"/>
              <a:gd name="connsiteY6" fmla="*/ 571500 h 1152525"/>
              <a:gd name="connsiteX7" fmla="*/ 225425 w 1492777"/>
              <a:gd name="connsiteY7" fmla="*/ 600075 h 1152525"/>
              <a:gd name="connsiteX8" fmla="*/ 282575 w 1492777"/>
              <a:gd name="connsiteY8" fmla="*/ 657225 h 1152525"/>
              <a:gd name="connsiteX9" fmla="*/ 301625 w 1492777"/>
              <a:gd name="connsiteY9" fmla="*/ 733425 h 1152525"/>
              <a:gd name="connsiteX10" fmla="*/ 358775 w 1492777"/>
              <a:gd name="connsiteY10" fmla="*/ 762000 h 1152525"/>
              <a:gd name="connsiteX11" fmla="*/ 387350 w 1492777"/>
              <a:gd name="connsiteY11" fmla="*/ 790575 h 1152525"/>
              <a:gd name="connsiteX12" fmla="*/ 415925 w 1492777"/>
              <a:gd name="connsiteY12" fmla="*/ 809625 h 1152525"/>
              <a:gd name="connsiteX13" fmla="*/ 425450 w 1492777"/>
              <a:gd name="connsiteY13" fmla="*/ 838200 h 1152525"/>
              <a:gd name="connsiteX14" fmla="*/ 444500 w 1492777"/>
              <a:gd name="connsiteY14" fmla="*/ 866775 h 1152525"/>
              <a:gd name="connsiteX15" fmla="*/ 463550 w 1492777"/>
              <a:gd name="connsiteY15" fmla="*/ 923925 h 1152525"/>
              <a:gd name="connsiteX16" fmla="*/ 473075 w 1492777"/>
              <a:gd name="connsiteY16" fmla="*/ 952500 h 1152525"/>
              <a:gd name="connsiteX17" fmla="*/ 530225 w 1492777"/>
              <a:gd name="connsiteY17" fmla="*/ 971550 h 1152525"/>
              <a:gd name="connsiteX18" fmla="*/ 606425 w 1492777"/>
              <a:gd name="connsiteY18" fmla="*/ 990600 h 1152525"/>
              <a:gd name="connsiteX19" fmla="*/ 615950 w 1492777"/>
              <a:gd name="connsiteY19" fmla="*/ 1019175 h 1152525"/>
              <a:gd name="connsiteX20" fmla="*/ 701675 w 1492777"/>
              <a:gd name="connsiteY20" fmla="*/ 1066800 h 1152525"/>
              <a:gd name="connsiteX21" fmla="*/ 730250 w 1492777"/>
              <a:gd name="connsiteY21" fmla="*/ 1085850 h 1152525"/>
              <a:gd name="connsiteX22" fmla="*/ 825500 w 1492777"/>
              <a:gd name="connsiteY22" fmla="*/ 1104900 h 1152525"/>
              <a:gd name="connsiteX23" fmla="*/ 901700 w 1492777"/>
              <a:gd name="connsiteY23" fmla="*/ 1114425 h 1152525"/>
              <a:gd name="connsiteX24" fmla="*/ 930275 w 1492777"/>
              <a:gd name="connsiteY24" fmla="*/ 1123950 h 1152525"/>
              <a:gd name="connsiteX25" fmla="*/ 968375 w 1492777"/>
              <a:gd name="connsiteY25" fmla="*/ 1133475 h 1152525"/>
              <a:gd name="connsiteX26" fmla="*/ 1025525 w 1492777"/>
              <a:gd name="connsiteY26" fmla="*/ 1152525 h 1152525"/>
              <a:gd name="connsiteX27" fmla="*/ 1092200 w 1492777"/>
              <a:gd name="connsiteY27" fmla="*/ 1143000 h 1152525"/>
              <a:gd name="connsiteX28" fmla="*/ 1139825 w 1492777"/>
              <a:gd name="connsiteY28" fmla="*/ 1085850 h 1152525"/>
              <a:gd name="connsiteX29" fmla="*/ 1196975 w 1492777"/>
              <a:gd name="connsiteY29" fmla="*/ 1047750 h 1152525"/>
              <a:gd name="connsiteX30" fmla="*/ 1263650 w 1492777"/>
              <a:gd name="connsiteY30" fmla="*/ 1028700 h 1152525"/>
              <a:gd name="connsiteX31" fmla="*/ 1292225 w 1492777"/>
              <a:gd name="connsiteY31" fmla="*/ 1019175 h 1152525"/>
              <a:gd name="connsiteX32" fmla="*/ 1320800 w 1492777"/>
              <a:gd name="connsiteY32" fmla="*/ 990600 h 1152525"/>
              <a:gd name="connsiteX33" fmla="*/ 1377950 w 1492777"/>
              <a:gd name="connsiteY33" fmla="*/ 952500 h 1152525"/>
              <a:gd name="connsiteX34" fmla="*/ 1435100 w 1492777"/>
              <a:gd name="connsiteY34" fmla="*/ 904875 h 1152525"/>
              <a:gd name="connsiteX35" fmla="*/ 1473200 w 1492777"/>
              <a:gd name="connsiteY35" fmla="*/ 847725 h 1152525"/>
              <a:gd name="connsiteX36" fmla="*/ 1463675 w 1492777"/>
              <a:gd name="connsiteY36" fmla="*/ 762000 h 1152525"/>
              <a:gd name="connsiteX37" fmla="*/ 1454150 w 1492777"/>
              <a:gd name="connsiteY37" fmla="*/ 733425 h 1152525"/>
              <a:gd name="connsiteX38" fmla="*/ 1473200 w 1492777"/>
              <a:gd name="connsiteY38" fmla="*/ 600075 h 1152525"/>
              <a:gd name="connsiteX39" fmla="*/ 1492250 w 1492777"/>
              <a:gd name="connsiteY39" fmla="*/ 523875 h 1152525"/>
              <a:gd name="connsiteX40" fmla="*/ 1473200 w 1492777"/>
              <a:gd name="connsiteY40" fmla="*/ 419100 h 1152525"/>
              <a:gd name="connsiteX41" fmla="*/ 1454150 w 1492777"/>
              <a:gd name="connsiteY41" fmla="*/ 352425 h 1152525"/>
              <a:gd name="connsiteX42" fmla="*/ 1416050 w 1492777"/>
              <a:gd name="connsiteY42" fmla="*/ 295275 h 1152525"/>
              <a:gd name="connsiteX43" fmla="*/ 1387475 w 1492777"/>
              <a:gd name="connsiteY43" fmla="*/ 285750 h 1152525"/>
              <a:gd name="connsiteX44" fmla="*/ 1330325 w 1492777"/>
              <a:gd name="connsiteY44" fmla="*/ 257175 h 1152525"/>
              <a:gd name="connsiteX45" fmla="*/ 1073150 w 1492777"/>
              <a:gd name="connsiteY45" fmla="*/ 247650 h 1152525"/>
              <a:gd name="connsiteX46" fmla="*/ 1016000 w 1492777"/>
              <a:gd name="connsiteY46" fmla="*/ 228600 h 1152525"/>
              <a:gd name="connsiteX47" fmla="*/ 958850 w 1492777"/>
              <a:gd name="connsiteY47" fmla="*/ 200025 h 1152525"/>
              <a:gd name="connsiteX48" fmla="*/ 930275 w 1492777"/>
              <a:gd name="connsiteY48" fmla="*/ 171450 h 1152525"/>
              <a:gd name="connsiteX49" fmla="*/ 901700 w 1492777"/>
              <a:gd name="connsiteY49" fmla="*/ 161925 h 1152525"/>
              <a:gd name="connsiteX50" fmla="*/ 835025 w 1492777"/>
              <a:gd name="connsiteY50" fmla="*/ 85725 h 1152525"/>
              <a:gd name="connsiteX51" fmla="*/ 806450 w 1492777"/>
              <a:gd name="connsiteY51" fmla="*/ 76200 h 1152525"/>
              <a:gd name="connsiteX52" fmla="*/ 654050 w 1492777"/>
              <a:gd name="connsiteY52" fmla="*/ 76200 h 1152525"/>
              <a:gd name="connsiteX53" fmla="*/ 625475 w 1492777"/>
              <a:gd name="connsiteY53" fmla="*/ 57150 h 1152525"/>
              <a:gd name="connsiteX54" fmla="*/ 587375 w 1492777"/>
              <a:gd name="connsiteY54" fmla="*/ 0 h 1152525"/>
              <a:gd name="connsiteX0" fmla="*/ 625475 w 1492777"/>
              <a:gd name="connsiteY0" fmla="*/ 0 h 1095375"/>
              <a:gd name="connsiteX1" fmla="*/ 73025 w 1492777"/>
              <a:gd name="connsiteY1" fmla="*/ 66675 h 1095375"/>
              <a:gd name="connsiteX2" fmla="*/ 139700 w 1492777"/>
              <a:gd name="connsiteY2" fmla="*/ 266700 h 1095375"/>
              <a:gd name="connsiteX3" fmla="*/ 139700 w 1492777"/>
              <a:gd name="connsiteY3" fmla="*/ 333375 h 1095375"/>
              <a:gd name="connsiteX4" fmla="*/ 168275 w 1492777"/>
              <a:gd name="connsiteY4" fmla="*/ 361950 h 1095375"/>
              <a:gd name="connsiteX5" fmla="*/ 206375 w 1492777"/>
              <a:gd name="connsiteY5" fmla="*/ 419100 h 1095375"/>
              <a:gd name="connsiteX6" fmla="*/ 215900 w 1492777"/>
              <a:gd name="connsiteY6" fmla="*/ 514350 h 1095375"/>
              <a:gd name="connsiteX7" fmla="*/ 225425 w 1492777"/>
              <a:gd name="connsiteY7" fmla="*/ 542925 h 1095375"/>
              <a:gd name="connsiteX8" fmla="*/ 282575 w 1492777"/>
              <a:gd name="connsiteY8" fmla="*/ 600075 h 1095375"/>
              <a:gd name="connsiteX9" fmla="*/ 301625 w 1492777"/>
              <a:gd name="connsiteY9" fmla="*/ 676275 h 1095375"/>
              <a:gd name="connsiteX10" fmla="*/ 358775 w 1492777"/>
              <a:gd name="connsiteY10" fmla="*/ 704850 h 1095375"/>
              <a:gd name="connsiteX11" fmla="*/ 387350 w 1492777"/>
              <a:gd name="connsiteY11" fmla="*/ 733425 h 1095375"/>
              <a:gd name="connsiteX12" fmla="*/ 415925 w 1492777"/>
              <a:gd name="connsiteY12" fmla="*/ 752475 h 1095375"/>
              <a:gd name="connsiteX13" fmla="*/ 425450 w 1492777"/>
              <a:gd name="connsiteY13" fmla="*/ 781050 h 1095375"/>
              <a:gd name="connsiteX14" fmla="*/ 444500 w 1492777"/>
              <a:gd name="connsiteY14" fmla="*/ 809625 h 1095375"/>
              <a:gd name="connsiteX15" fmla="*/ 463550 w 1492777"/>
              <a:gd name="connsiteY15" fmla="*/ 866775 h 1095375"/>
              <a:gd name="connsiteX16" fmla="*/ 473075 w 1492777"/>
              <a:gd name="connsiteY16" fmla="*/ 895350 h 1095375"/>
              <a:gd name="connsiteX17" fmla="*/ 530225 w 1492777"/>
              <a:gd name="connsiteY17" fmla="*/ 914400 h 1095375"/>
              <a:gd name="connsiteX18" fmla="*/ 606425 w 1492777"/>
              <a:gd name="connsiteY18" fmla="*/ 933450 h 1095375"/>
              <a:gd name="connsiteX19" fmla="*/ 615950 w 1492777"/>
              <a:gd name="connsiteY19" fmla="*/ 962025 h 1095375"/>
              <a:gd name="connsiteX20" fmla="*/ 701675 w 1492777"/>
              <a:gd name="connsiteY20" fmla="*/ 1009650 h 1095375"/>
              <a:gd name="connsiteX21" fmla="*/ 730250 w 1492777"/>
              <a:gd name="connsiteY21" fmla="*/ 1028700 h 1095375"/>
              <a:gd name="connsiteX22" fmla="*/ 825500 w 1492777"/>
              <a:gd name="connsiteY22" fmla="*/ 1047750 h 1095375"/>
              <a:gd name="connsiteX23" fmla="*/ 901700 w 1492777"/>
              <a:gd name="connsiteY23" fmla="*/ 1057275 h 1095375"/>
              <a:gd name="connsiteX24" fmla="*/ 930275 w 1492777"/>
              <a:gd name="connsiteY24" fmla="*/ 1066800 h 1095375"/>
              <a:gd name="connsiteX25" fmla="*/ 968375 w 1492777"/>
              <a:gd name="connsiteY25" fmla="*/ 1076325 h 1095375"/>
              <a:gd name="connsiteX26" fmla="*/ 1025525 w 1492777"/>
              <a:gd name="connsiteY26" fmla="*/ 1095375 h 1095375"/>
              <a:gd name="connsiteX27" fmla="*/ 1092200 w 1492777"/>
              <a:gd name="connsiteY27" fmla="*/ 1085850 h 1095375"/>
              <a:gd name="connsiteX28" fmla="*/ 1139825 w 1492777"/>
              <a:gd name="connsiteY28" fmla="*/ 1028700 h 1095375"/>
              <a:gd name="connsiteX29" fmla="*/ 1196975 w 1492777"/>
              <a:gd name="connsiteY29" fmla="*/ 990600 h 1095375"/>
              <a:gd name="connsiteX30" fmla="*/ 1263650 w 1492777"/>
              <a:gd name="connsiteY30" fmla="*/ 971550 h 1095375"/>
              <a:gd name="connsiteX31" fmla="*/ 1292225 w 1492777"/>
              <a:gd name="connsiteY31" fmla="*/ 962025 h 1095375"/>
              <a:gd name="connsiteX32" fmla="*/ 1320800 w 1492777"/>
              <a:gd name="connsiteY32" fmla="*/ 933450 h 1095375"/>
              <a:gd name="connsiteX33" fmla="*/ 1377950 w 1492777"/>
              <a:gd name="connsiteY33" fmla="*/ 895350 h 1095375"/>
              <a:gd name="connsiteX34" fmla="*/ 1435100 w 1492777"/>
              <a:gd name="connsiteY34" fmla="*/ 847725 h 1095375"/>
              <a:gd name="connsiteX35" fmla="*/ 1473200 w 1492777"/>
              <a:gd name="connsiteY35" fmla="*/ 790575 h 1095375"/>
              <a:gd name="connsiteX36" fmla="*/ 1463675 w 1492777"/>
              <a:gd name="connsiteY36" fmla="*/ 704850 h 1095375"/>
              <a:gd name="connsiteX37" fmla="*/ 1454150 w 1492777"/>
              <a:gd name="connsiteY37" fmla="*/ 676275 h 1095375"/>
              <a:gd name="connsiteX38" fmla="*/ 1473200 w 1492777"/>
              <a:gd name="connsiteY38" fmla="*/ 542925 h 1095375"/>
              <a:gd name="connsiteX39" fmla="*/ 1492250 w 1492777"/>
              <a:gd name="connsiteY39" fmla="*/ 466725 h 1095375"/>
              <a:gd name="connsiteX40" fmla="*/ 1473200 w 1492777"/>
              <a:gd name="connsiteY40" fmla="*/ 361950 h 1095375"/>
              <a:gd name="connsiteX41" fmla="*/ 1454150 w 1492777"/>
              <a:gd name="connsiteY41" fmla="*/ 295275 h 1095375"/>
              <a:gd name="connsiteX42" fmla="*/ 1416050 w 1492777"/>
              <a:gd name="connsiteY42" fmla="*/ 238125 h 1095375"/>
              <a:gd name="connsiteX43" fmla="*/ 1387475 w 1492777"/>
              <a:gd name="connsiteY43" fmla="*/ 228600 h 1095375"/>
              <a:gd name="connsiteX44" fmla="*/ 1330325 w 1492777"/>
              <a:gd name="connsiteY44" fmla="*/ 200025 h 1095375"/>
              <a:gd name="connsiteX45" fmla="*/ 1073150 w 1492777"/>
              <a:gd name="connsiteY45" fmla="*/ 190500 h 1095375"/>
              <a:gd name="connsiteX46" fmla="*/ 1016000 w 1492777"/>
              <a:gd name="connsiteY46" fmla="*/ 171450 h 1095375"/>
              <a:gd name="connsiteX47" fmla="*/ 958850 w 1492777"/>
              <a:gd name="connsiteY47" fmla="*/ 142875 h 1095375"/>
              <a:gd name="connsiteX48" fmla="*/ 930275 w 1492777"/>
              <a:gd name="connsiteY48" fmla="*/ 114300 h 1095375"/>
              <a:gd name="connsiteX49" fmla="*/ 901700 w 1492777"/>
              <a:gd name="connsiteY49" fmla="*/ 104775 h 1095375"/>
              <a:gd name="connsiteX50" fmla="*/ 835025 w 1492777"/>
              <a:gd name="connsiteY50" fmla="*/ 28575 h 1095375"/>
              <a:gd name="connsiteX51" fmla="*/ 806450 w 1492777"/>
              <a:gd name="connsiteY51" fmla="*/ 19050 h 1095375"/>
              <a:gd name="connsiteX52" fmla="*/ 654050 w 1492777"/>
              <a:gd name="connsiteY52" fmla="*/ 19050 h 1095375"/>
              <a:gd name="connsiteX53" fmla="*/ 625475 w 1492777"/>
              <a:gd name="connsiteY53" fmla="*/ 0 h 1095375"/>
              <a:gd name="connsiteX0" fmla="*/ 508556 w 1375858"/>
              <a:gd name="connsiteY0" fmla="*/ 0 h 1095375"/>
              <a:gd name="connsiteX1" fmla="*/ 235176 w 1375858"/>
              <a:gd name="connsiteY1" fmla="*/ 161677 h 1095375"/>
              <a:gd name="connsiteX2" fmla="*/ 22781 w 1375858"/>
              <a:gd name="connsiteY2" fmla="*/ 266700 h 1095375"/>
              <a:gd name="connsiteX3" fmla="*/ 22781 w 1375858"/>
              <a:gd name="connsiteY3" fmla="*/ 333375 h 1095375"/>
              <a:gd name="connsiteX4" fmla="*/ 51356 w 1375858"/>
              <a:gd name="connsiteY4" fmla="*/ 361950 h 1095375"/>
              <a:gd name="connsiteX5" fmla="*/ 89456 w 1375858"/>
              <a:gd name="connsiteY5" fmla="*/ 419100 h 1095375"/>
              <a:gd name="connsiteX6" fmla="*/ 98981 w 1375858"/>
              <a:gd name="connsiteY6" fmla="*/ 514350 h 1095375"/>
              <a:gd name="connsiteX7" fmla="*/ 108506 w 1375858"/>
              <a:gd name="connsiteY7" fmla="*/ 542925 h 1095375"/>
              <a:gd name="connsiteX8" fmla="*/ 165656 w 1375858"/>
              <a:gd name="connsiteY8" fmla="*/ 600075 h 1095375"/>
              <a:gd name="connsiteX9" fmla="*/ 184706 w 1375858"/>
              <a:gd name="connsiteY9" fmla="*/ 676275 h 1095375"/>
              <a:gd name="connsiteX10" fmla="*/ 241856 w 1375858"/>
              <a:gd name="connsiteY10" fmla="*/ 704850 h 1095375"/>
              <a:gd name="connsiteX11" fmla="*/ 270431 w 1375858"/>
              <a:gd name="connsiteY11" fmla="*/ 733425 h 1095375"/>
              <a:gd name="connsiteX12" fmla="*/ 299006 w 1375858"/>
              <a:gd name="connsiteY12" fmla="*/ 752475 h 1095375"/>
              <a:gd name="connsiteX13" fmla="*/ 308531 w 1375858"/>
              <a:gd name="connsiteY13" fmla="*/ 781050 h 1095375"/>
              <a:gd name="connsiteX14" fmla="*/ 327581 w 1375858"/>
              <a:gd name="connsiteY14" fmla="*/ 809625 h 1095375"/>
              <a:gd name="connsiteX15" fmla="*/ 346631 w 1375858"/>
              <a:gd name="connsiteY15" fmla="*/ 866775 h 1095375"/>
              <a:gd name="connsiteX16" fmla="*/ 356156 w 1375858"/>
              <a:gd name="connsiteY16" fmla="*/ 895350 h 1095375"/>
              <a:gd name="connsiteX17" fmla="*/ 413306 w 1375858"/>
              <a:gd name="connsiteY17" fmla="*/ 914400 h 1095375"/>
              <a:gd name="connsiteX18" fmla="*/ 489506 w 1375858"/>
              <a:gd name="connsiteY18" fmla="*/ 933450 h 1095375"/>
              <a:gd name="connsiteX19" fmla="*/ 499031 w 1375858"/>
              <a:gd name="connsiteY19" fmla="*/ 962025 h 1095375"/>
              <a:gd name="connsiteX20" fmla="*/ 584756 w 1375858"/>
              <a:gd name="connsiteY20" fmla="*/ 1009650 h 1095375"/>
              <a:gd name="connsiteX21" fmla="*/ 613331 w 1375858"/>
              <a:gd name="connsiteY21" fmla="*/ 1028700 h 1095375"/>
              <a:gd name="connsiteX22" fmla="*/ 708581 w 1375858"/>
              <a:gd name="connsiteY22" fmla="*/ 1047750 h 1095375"/>
              <a:gd name="connsiteX23" fmla="*/ 784781 w 1375858"/>
              <a:gd name="connsiteY23" fmla="*/ 1057275 h 1095375"/>
              <a:gd name="connsiteX24" fmla="*/ 813356 w 1375858"/>
              <a:gd name="connsiteY24" fmla="*/ 1066800 h 1095375"/>
              <a:gd name="connsiteX25" fmla="*/ 851456 w 1375858"/>
              <a:gd name="connsiteY25" fmla="*/ 1076325 h 1095375"/>
              <a:gd name="connsiteX26" fmla="*/ 908606 w 1375858"/>
              <a:gd name="connsiteY26" fmla="*/ 1095375 h 1095375"/>
              <a:gd name="connsiteX27" fmla="*/ 975281 w 1375858"/>
              <a:gd name="connsiteY27" fmla="*/ 1085850 h 1095375"/>
              <a:gd name="connsiteX28" fmla="*/ 1022906 w 1375858"/>
              <a:gd name="connsiteY28" fmla="*/ 1028700 h 1095375"/>
              <a:gd name="connsiteX29" fmla="*/ 1080056 w 1375858"/>
              <a:gd name="connsiteY29" fmla="*/ 990600 h 1095375"/>
              <a:gd name="connsiteX30" fmla="*/ 1146731 w 1375858"/>
              <a:gd name="connsiteY30" fmla="*/ 971550 h 1095375"/>
              <a:gd name="connsiteX31" fmla="*/ 1175306 w 1375858"/>
              <a:gd name="connsiteY31" fmla="*/ 962025 h 1095375"/>
              <a:gd name="connsiteX32" fmla="*/ 1203881 w 1375858"/>
              <a:gd name="connsiteY32" fmla="*/ 933450 h 1095375"/>
              <a:gd name="connsiteX33" fmla="*/ 1261031 w 1375858"/>
              <a:gd name="connsiteY33" fmla="*/ 895350 h 1095375"/>
              <a:gd name="connsiteX34" fmla="*/ 1318181 w 1375858"/>
              <a:gd name="connsiteY34" fmla="*/ 847725 h 1095375"/>
              <a:gd name="connsiteX35" fmla="*/ 1356281 w 1375858"/>
              <a:gd name="connsiteY35" fmla="*/ 790575 h 1095375"/>
              <a:gd name="connsiteX36" fmla="*/ 1346756 w 1375858"/>
              <a:gd name="connsiteY36" fmla="*/ 704850 h 1095375"/>
              <a:gd name="connsiteX37" fmla="*/ 1337231 w 1375858"/>
              <a:gd name="connsiteY37" fmla="*/ 676275 h 1095375"/>
              <a:gd name="connsiteX38" fmla="*/ 1356281 w 1375858"/>
              <a:gd name="connsiteY38" fmla="*/ 542925 h 1095375"/>
              <a:gd name="connsiteX39" fmla="*/ 1375331 w 1375858"/>
              <a:gd name="connsiteY39" fmla="*/ 466725 h 1095375"/>
              <a:gd name="connsiteX40" fmla="*/ 1356281 w 1375858"/>
              <a:gd name="connsiteY40" fmla="*/ 361950 h 1095375"/>
              <a:gd name="connsiteX41" fmla="*/ 1337231 w 1375858"/>
              <a:gd name="connsiteY41" fmla="*/ 295275 h 1095375"/>
              <a:gd name="connsiteX42" fmla="*/ 1299131 w 1375858"/>
              <a:gd name="connsiteY42" fmla="*/ 238125 h 1095375"/>
              <a:gd name="connsiteX43" fmla="*/ 1270556 w 1375858"/>
              <a:gd name="connsiteY43" fmla="*/ 228600 h 1095375"/>
              <a:gd name="connsiteX44" fmla="*/ 1213406 w 1375858"/>
              <a:gd name="connsiteY44" fmla="*/ 200025 h 1095375"/>
              <a:gd name="connsiteX45" fmla="*/ 956231 w 1375858"/>
              <a:gd name="connsiteY45" fmla="*/ 190500 h 1095375"/>
              <a:gd name="connsiteX46" fmla="*/ 899081 w 1375858"/>
              <a:gd name="connsiteY46" fmla="*/ 171450 h 1095375"/>
              <a:gd name="connsiteX47" fmla="*/ 841931 w 1375858"/>
              <a:gd name="connsiteY47" fmla="*/ 142875 h 1095375"/>
              <a:gd name="connsiteX48" fmla="*/ 813356 w 1375858"/>
              <a:gd name="connsiteY48" fmla="*/ 114300 h 1095375"/>
              <a:gd name="connsiteX49" fmla="*/ 784781 w 1375858"/>
              <a:gd name="connsiteY49" fmla="*/ 104775 h 1095375"/>
              <a:gd name="connsiteX50" fmla="*/ 718106 w 1375858"/>
              <a:gd name="connsiteY50" fmla="*/ 28575 h 1095375"/>
              <a:gd name="connsiteX51" fmla="*/ 689531 w 1375858"/>
              <a:gd name="connsiteY51" fmla="*/ 19050 h 1095375"/>
              <a:gd name="connsiteX52" fmla="*/ 537131 w 1375858"/>
              <a:gd name="connsiteY52" fmla="*/ 19050 h 1095375"/>
              <a:gd name="connsiteX53" fmla="*/ 508556 w 1375858"/>
              <a:gd name="connsiteY53" fmla="*/ 0 h 1095375"/>
              <a:gd name="connsiteX0" fmla="*/ 485775 w 1353077"/>
              <a:gd name="connsiteY0" fmla="*/ 0 h 1095375"/>
              <a:gd name="connsiteX1" fmla="*/ 212395 w 1353077"/>
              <a:gd name="connsiteY1" fmla="*/ 161677 h 1095375"/>
              <a:gd name="connsiteX2" fmla="*/ 0 w 1353077"/>
              <a:gd name="connsiteY2" fmla="*/ 333375 h 1095375"/>
              <a:gd name="connsiteX3" fmla="*/ 28575 w 1353077"/>
              <a:gd name="connsiteY3" fmla="*/ 361950 h 1095375"/>
              <a:gd name="connsiteX4" fmla="*/ 66675 w 1353077"/>
              <a:gd name="connsiteY4" fmla="*/ 419100 h 1095375"/>
              <a:gd name="connsiteX5" fmla="*/ 76200 w 1353077"/>
              <a:gd name="connsiteY5" fmla="*/ 514350 h 1095375"/>
              <a:gd name="connsiteX6" fmla="*/ 85725 w 1353077"/>
              <a:gd name="connsiteY6" fmla="*/ 542925 h 1095375"/>
              <a:gd name="connsiteX7" fmla="*/ 142875 w 1353077"/>
              <a:gd name="connsiteY7" fmla="*/ 600075 h 1095375"/>
              <a:gd name="connsiteX8" fmla="*/ 161925 w 1353077"/>
              <a:gd name="connsiteY8" fmla="*/ 676275 h 1095375"/>
              <a:gd name="connsiteX9" fmla="*/ 219075 w 1353077"/>
              <a:gd name="connsiteY9" fmla="*/ 704850 h 1095375"/>
              <a:gd name="connsiteX10" fmla="*/ 247650 w 1353077"/>
              <a:gd name="connsiteY10" fmla="*/ 733425 h 1095375"/>
              <a:gd name="connsiteX11" fmla="*/ 276225 w 1353077"/>
              <a:gd name="connsiteY11" fmla="*/ 752475 h 1095375"/>
              <a:gd name="connsiteX12" fmla="*/ 285750 w 1353077"/>
              <a:gd name="connsiteY12" fmla="*/ 781050 h 1095375"/>
              <a:gd name="connsiteX13" fmla="*/ 304800 w 1353077"/>
              <a:gd name="connsiteY13" fmla="*/ 809625 h 1095375"/>
              <a:gd name="connsiteX14" fmla="*/ 323850 w 1353077"/>
              <a:gd name="connsiteY14" fmla="*/ 866775 h 1095375"/>
              <a:gd name="connsiteX15" fmla="*/ 333375 w 1353077"/>
              <a:gd name="connsiteY15" fmla="*/ 895350 h 1095375"/>
              <a:gd name="connsiteX16" fmla="*/ 390525 w 1353077"/>
              <a:gd name="connsiteY16" fmla="*/ 914400 h 1095375"/>
              <a:gd name="connsiteX17" fmla="*/ 466725 w 1353077"/>
              <a:gd name="connsiteY17" fmla="*/ 933450 h 1095375"/>
              <a:gd name="connsiteX18" fmla="*/ 476250 w 1353077"/>
              <a:gd name="connsiteY18" fmla="*/ 962025 h 1095375"/>
              <a:gd name="connsiteX19" fmla="*/ 561975 w 1353077"/>
              <a:gd name="connsiteY19" fmla="*/ 1009650 h 1095375"/>
              <a:gd name="connsiteX20" fmla="*/ 590550 w 1353077"/>
              <a:gd name="connsiteY20" fmla="*/ 1028700 h 1095375"/>
              <a:gd name="connsiteX21" fmla="*/ 685800 w 1353077"/>
              <a:gd name="connsiteY21" fmla="*/ 1047750 h 1095375"/>
              <a:gd name="connsiteX22" fmla="*/ 762000 w 1353077"/>
              <a:gd name="connsiteY22" fmla="*/ 1057275 h 1095375"/>
              <a:gd name="connsiteX23" fmla="*/ 790575 w 1353077"/>
              <a:gd name="connsiteY23" fmla="*/ 1066800 h 1095375"/>
              <a:gd name="connsiteX24" fmla="*/ 828675 w 1353077"/>
              <a:gd name="connsiteY24" fmla="*/ 1076325 h 1095375"/>
              <a:gd name="connsiteX25" fmla="*/ 885825 w 1353077"/>
              <a:gd name="connsiteY25" fmla="*/ 1095375 h 1095375"/>
              <a:gd name="connsiteX26" fmla="*/ 952500 w 1353077"/>
              <a:gd name="connsiteY26" fmla="*/ 1085850 h 1095375"/>
              <a:gd name="connsiteX27" fmla="*/ 1000125 w 1353077"/>
              <a:gd name="connsiteY27" fmla="*/ 1028700 h 1095375"/>
              <a:gd name="connsiteX28" fmla="*/ 1057275 w 1353077"/>
              <a:gd name="connsiteY28" fmla="*/ 990600 h 1095375"/>
              <a:gd name="connsiteX29" fmla="*/ 1123950 w 1353077"/>
              <a:gd name="connsiteY29" fmla="*/ 971550 h 1095375"/>
              <a:gd name="connsiteX30" fmla="*/ 1152525 w 1353077"/>
              <a:gd name="connsiteY30" fmla="*/ 962025 h 1095375"/>
              <a:gd name="connsiteX31" fmla="*/ 1181100 w 1353077"/>
              <a:gd name="connsiteY31" fmla="*/ 933450 h 1095375"/>
              <a:gd name="connsiteX32" fmla="*/ 1238250 w 1353077"/>
              <a:gd name="connsiteY32" fmla="*/ 895350 h 1095375"/>
              <a:gd name="connsiteX33" fmla="*/ 1295400 w 1353077"/>
              <a:gd name="connsiteY33" fmla="*/ 847725 h 1095375"/>
              <a:gd name="connsiteX34" fmla="*/ 1333500 w 1353077"/>
              <a:gd name="connsiteY34" fmla="*/ 790575 h 1095375"/>
              <a:gd name="connsiteX35" fmla="*/ 1323975 w 1353077"/>
              <a:gd name="connsiteY35" fmla="*/ 704850 h 1095375"/>
              <a:gd name="connsiteX36" fmla="*/ 1314450 w 1353077"/>
              <a:gd name="connsiteY36" fmla="*/ 676275 h 1095375"/>
              <a:gd name="connsiteX37" fmla="*/ 1333500 w 1353077"/>
              <a:gd name="connsiteY37" fmla="*/ 542925 h 1095375"/>
              <a:gd name="connsiteX38" fmla="*/ 1352550 w 1353077"/>
              <a:gd name="connsiteY38" fmla="*/ 466725 h 1095375"/>
              <a:gd name="connsiteX39" fmla="*/ 1333500 w 1353077"/>
              <a:gd name="connsiteY39" fmla="*/ 361950 h 1095375"/>
              <a:gd name="connsiteX40" fmla="*/ 1314450 w 1353077"/>
              <a:gd name="connsiteY40" fmla="*/ 295275 h 1095375"/>
              <a:gd name="connsiteX41" fmla="*/ 1276350 w 1353077"/>
              <a:gd name="connsiteY41" fmla="*/ 238125 h 1095375"/>
              <a:gd name="connsiteX42" fmla="*/ 1247775 w 1353077"/>
              <a:gd name="connsiteY42" fmla="*/ 228600 h 1095375"/>
              <a:gd name="connsiteX43" fmla="*/ 1190625 w 1353077"/>
              <a:gd name="connsiteY43" fmla="*/ 200025 h 1095375"/>
              <a:gd name="connsiteX44" fmla="*/ 933450 w 1353077"/>
              <a:gd name="connsiteY44" fmla="*/ 190500 h 1095375"/>
              <a:gd name="connsiteX45" fmla="*/ 876300 w 1353077"/>
              <a:gd name="connsiteY45" fmla="*/ 171450 h 1095375"/>
              <a:gd name="connsiteX46" fmla="*/ 819150 w 1353077"/>
              <a:gd name="connsiteY46" fmla="*/ 142875 h 1095375"/>
              <a:gd name="connsiteX47" fmla="*/ 790575 w 1353077"/>
              <a:gd name="connsiteY47" fmla="*/ 114300 h 1095375"/>
              <a:gd name="connsiteX48" fmla="*/ 762000 w 1353077"/>
              <a:gd name="connsiteY48" fmla="*/ 104775 h 1095375"/>
              <a:gd name="connsiteX49" fmla="*/ 695325 w 1353077"/>
              <a:gd name="connsiteY49" fmla="*/ 28575 h 1095375"/>
              <a:gd name="connsiteX50" fmla="*/ 666750 w 1353077"/>
              <a:gd name="connsiteY50" fmla="*/ 19050 h 1095375"/>
              <a:gd name="connsiteX51" fmla="*/ 514350 w 1353077"/>
              <a:gd name="connsiteY51" fmla="*/ 19050 h 1095375"/>
              <a:gd name="connsiteX52" fmla="*/ 485775 w 1353077"/>
              <a:gd name="connsiteY52" fmla="*/ 0 h 1095375"/>
              <a:gd name="connsiteX0" fmla="*/ 485775 w 1353077"/>
              <a:gd name="connsiteY0" fmla="*/ 0 h 1095375"/>
              <a:gd name="connsiteX1" fmla="*/ 0 w 1353077"/>
              <a:gd name="connsiteY1" fmla="*/ 333375 h 1095375"/>
              <a:gd name="connsiteX2" fmla="*/ 28575 w 1353077"/>
              <a:gd name="connsiteY2" fmla="*/ 361950 h 1095375"/>
              <a:gd name="connsiteX3" fmla="*/ 66675 w 1353077"/>
              <a:gd name="connsiteY3" fmla="*/ 419100 h 1095375"/>
              <a:gd name="connsiteX4" fmla="*/ 76200 w 1353077"/>
              <a:gd name="connsiteY4" fmla="*/ 514350 h 1095375"/>
              <a:gd name="connsiteX5" fmla="*/ 85725 w 1353077"/>
              <a:gd name="connsiteY5" fmla="*/ 542925 h 1095375"/>
              <a:gd name="connsiteX6" fmla="*/ 142875 w 1353077"/>
              <a:gd name="connsiteY6" fmla="*/ 600075 h 1095375"/>
              <a:gd name="connsiteX7" fmla="*/ 161925 w 1353077"/>
              <a:gd name="connsiteY7" fmla="*/ 676275 h 1095375"/>
              <a:gd name="connsiteX8" fmla="*/ 219075 w 1353077"/>
              <a:gd name="connsiteY8" fmla="*/ 704850 h 1095375"/>
              <a:gd name="connsiteX9" fmla="*/ 247650 w 1353077"/>
              <a:gd name="connsiteY9" fmla="*/ 733425 h 1095375"/>
              <a:gd name="connsiteX10" fmla="*/ 276225 w 1353077"/>
              <a:gd name="connsiteY10" fmla="*/ 752475 h 1095375"/>
              <a:gd name="connsiteX11" fmla="*/ 285750 w 1353077"/>
              <a:gd name="connsiteY11" fmla="*/ 781050 h 1095375"/>
              <a:gd name="connsiteX12" fmla="*/ 304800 w 1353077"/>
              <a:gd name="connsiteY12" fmla="*/ 809625 h 1095375"/>
              <a:gd name="connsiteX13" fmla="*/ 323850 w 1353077"/>
              <a:gd name="connsiteY13" fmla="*/ 866775 h 1095375"/>
              <a:gd name="connsiteX14" fmla="*/ 333375 w 1353077"/>
              <a:gd name="connsiteY14" fmla="*/ 895350 h 1095375"/>
              <a:gd name="connsiteX15" fmla="*/ 390525 w 1353077"/>
              <a:gd name="connsiteY15" fmla="*/ 914400 h 1095375"/>
              <a:gd name="connsiteX16" fmla="*/ 466725 w 1353077"/>
              <a:gd name="connsiteY16" fmla="*/ 933450 h 1095375"/>
              <a:gd name="connsiteX17" fmla="*/ 476250 w 1353077"/>
              <a:gd name="connsiteY17" fmla="*/ 962025 h 1095375"/>
              <a:gd name="connsiteX18" fmla="*/ 561975 w 1353077"/>
              <a:gd name="connsiteY18" fmla="*/ 1009650 h 1095375"/>
              <a:gd name="connsiteX19" fmla="*/ 590550 w 1353077"/>
              <a:gd name="connsiteY19" fmla="*/ 1028700 h 1095375"/>
              <a:gd name="connsiteX20" fmla="*/ 685800 w 1353077"/>
              <a:gd name="connsiteY20" fmla="*/ 1047750 h 1095375"/>
              <a:gd name="connsiteX21" fmla="*/ 762000 w 1353077"/>
              <a:gd name="connsiteY21" fmla="*/ 1057275 h 1095375"/>
              <a:gd name="connsiteX22" fmla="*/ 790575 w 1353077"/>
              <a:gd name="connsiteY22" fmla="*/ 1066800 h 1095375"/>
              <a:gd name="connsiteX23" fmla="*/ 828675 w 1353077"/>
              <a:gd name="connsiteY23" fmla="*/ 1076325 h 1095375"/>
              <a:gd name="connsiteX24" fmla="*/ 885825 w 1353077"/>
              <a:gd name="connsiteY24" fmla="*/ 1095375 h 1095375"/>
              <a:gd name="connsiteX25" fmla="*/ 952500 w 1353077"/>
              <a:gd name="connsiteY25" fmla="*/ 1085850 h 1095375"/>
              <a:gd name="connsiteX26" fmla="*/ 1000125 w 1353077"/>
              <a:gd name="connsiteY26" fmla="*/ 1028700 h 1095375"/>
              <a:gd name="connsiteX27" fmla="*/ 1057275 w 1353077"/>
              <a:gd name="connsiteY27" fmla="*/ 990600 h 1095375"/>
              <a:gd name="connsiteX28" fmla="*/ 1123950 w 1353077"/>
              <a:gd name="connsiteY28" fmla="*/ 971550 h 1095375"/>
              <a:gd name="connsiteX29" fmla="*/ 1152525 w 1353077"/>
              <a:gd name="connsiteY29" fmla="*/ 962025 h 1095375"/>
              <a:gd name="connsiteX30" fmla="*/ 1181100 w 1353077"/>
              <a:gd name="connsiteY30" fmla="*/ 933450 h 1095375"/>
              <a:gd name="connsiteX31" fmla="*/ 1238250 w 1353077"/>
              <a:gd name="connsiteY31" fmla="*/ 895350 h 1095375"/>
              <a:gd name="connsiteX32" fmla="*/ 1295400 w 1353077"/>
              <a:gd name="connsiteY32" fmla="*/ 847725 h 1095375"/>
              <a:gd name="connsiteX33" fmla="*/ 1333500 w 1353077"/>
              <a:gd name="connsiteY33" fmla="*/ 790575 h 1095375"/>
              <a:gd name="connsiteX34" fmla="*/ 1323975 w 1353077"/>
              <a:gd name="connsiteY34" fmla="*/ 704850 h 1095375"/>
              <a:gd name="connsiteX35" fmla="*/ 1314450 w 1353077"/>
              <a:gd name="connsiteY35" fmla="*/ 676275 h 1095375"/>
              <a:gd name="connsiteX36" fmla="*/ 1333500 w 1353077"/>
              <a:gd name="connsiteY36" fmla="*/ 542925 h 1095375"/>
              <a:gd name="connsiteX37" fmla="*/ 1352550 w 1353077"/>
              <a:gd name="connsiteY37" fmla="*/ 466725 h 1095375"/>
              <a:gd name="connsiteX38" fmla="*/ 1333500 w 1353077"/>
              <a:gd name="connsiteY38" fmla="*/ 361950 h 1095375"/>
              <a:gd name="connsiteX39" fmla="*/ 1314450 w 1353077"/>
              <a:gd name="connsiteY39" fmla="*/ 295275 h 1095375"/>
              <a:gd name="connsiteX40" fmla="*/ 1276350 w 1353077"/>
              <a:gd name="connsiteY40" fmla="*/ 238125 h 1095375"/>
              <a:gd name="connsiteX41" fmla="*/ 1247775 w 1353077"/>
              <a:gd name="connsiteY41" fmla="*/ 228600 h 1095375"/>
              <a:gd name="connsiteX42" fmla="*/ 1190625 w 1353077"/>
              <a:gd name="connsiteY42" fmla="*/ 200025 h 1095375"/>
              <a:gd name="connsiteX43" fmla="*/ 933450 w 1353077"/>
              <a:gd name="connsiteY43" fmla="*/ 190500 h 1095375"/>
              <a:gd name="connsiteX44" fmla="*/ 876300 w 1353077"/>
              <a:gd name="connsiteY44" fmla="*/ 171450 h 1095375"/>
              <a:gd name="connsiteX45" fmla="*/ 819150 w 1353077"/>
              <a:gd name="connsiteY45" fmla="*/ 142875 h 1095375"/>
              <a:gd name="connsiteX46" fmla="*/ 790575 w 1353077"/>
              <a:gd name="connsiteY46" fmla="*/ 114300 h 1095375"/>
              <a:gd name="connsiteX47" fmla="*/ 762000 w 1353077"/>
              <a:gd name="connsiteY47" fmla="*/ 104775 h 1095375"/>
              <a:gd name="connsiteX48" fmla="*/ 695325 w 1353077"/>
              <a:gd name="connsiteY48" fmla="*/ 28575 h 1095375"/>
              <a:gd name="connsiteX49" fmla="*/ 666750 w 1353077"/>
              <a:gd name="connsiteY49" fmla="*/ 19050 h 1095375"/>
              <a:gd name="connsiteX50" fmla="*/ 514350 w 1353077"/>
              <a:gd name="connsiteY50" fmla="*/ 19050 h 1095375"/>
              <a:gd name="connsiteX51" fmla="*/ 485775 w 1353077"/>
              <a:gd name="connsiteY51" fmla="*/ 0 h 1095375"/>
              <a:gd name="connsiteX0" fmla="*/ 514350 w 1353077"/>
              <a:gd name="connsiteY0" fmla="*/ 0 h 1076325"/>
              <a:gd name="connsiteX1" fmla="*/ 0 w 1353077"/>
              <a:gd name="connsiteY1" fmla="*/ 314325 h 1076325"/>
              <a:gd name="connsiteX2" fmla="*/ 28575 w 1353077"/>
              <a:gd name="connsiteY2" fmla="*/ 342900 h 1076325"/>
              <a:gd name="connsiteX3" fmla="*/ 66675 w 1353077"/>
              <a:gd name="connsiteY3" fmla="*/ 400050 h 1076325"/>
              <a:gd name="connsiteX4" fmla="*/ 76200 w 1353077"/>
              <a:gd name="connsiteY4" fmla="*/ 495300 h 1076325"/>
              <a:gd name="connsiteX5" fmla="*/ 85725 w 1353077"/>
              <a:gd name="connsiteY5" fmla="*/ 523875 h 1076325"/>
              <a:gd name="connsiteX6" fmla="*/ 142875 w 1353077"/>
              <a:gd name="connsiteY6" fmla="*/ 581025 h 1076325"/>
              <a:gd name="connsiteX7" fmla="*/ 161925 w 1353077"/>
              <a:gd name="connsiteY7" fmla="*/ 657225 h 1076325"/>
              <a:gd name="connsiteX8" fmla="*/ 219075 w 1353077"/>
              <a:gd name="connsiteY8" fmla="*/ 685800 h 1076325"/>
              <a:gd name="connsiteX9" fmla="*/ 247650 w 1353077"/>
              <a:gd name="connsiteY9" fmla="*/ 714375 h 1076325"/>
              <a:gd name="connsiteX10" fmla="*/ 276225 w 1353077"/>
              <a:gd name="connsiteY10" fmla="*/ 733425 h 1076325"/>
              <a:gd name="connsiteX11" fmla="*/ 285750 w 1353077"/>
              <a:gd name="connsiteY11" fmla="*/ 762000 h 1076325"/>
              <a:gd name="connsiteX12" fmla="*/ 304800 w 1353077"/>
              <a:gd name="connsiteY12" fmla="*/ 790575 h 1076325"/>
              <a:gd name="connsiteX13" fmla="*/ 323850 w 1353077"/>
              <a:gd name="connsiteY13" fmla="*/ 847725 h 1076325"/>
              <a:gd name="connsiteX14" fmla="*/ 333375 w 1353077"/>
              <a:gd name="connsiteY14" fmla="*/ 876300 h 1076325"/>
              <a:gd name="connsiteX15" fmla="*/ 390525 w 1353077"/>
              <a:gd name="connsiteY15" fmla="*/ 895350 h 1076325"/>
              <a:gd name="connsiteX16" fmla="*/ 466725 w 1353077"/>
              <a:gd name="connsiteY16" fmla="*/ 914400 h 1076325"/>
              <a:gd name="connsiteX17" fmla="*/ 476250 w 1353077"/>
              <a:gd name="connsiteY17" fmla="*/ 942975 h 1076325"/>
              <a:gd name="connsiteX18" fmla="*/ 561975 w 1353077"/>
              <a:gd name="connsiteY18" fmla="*/ 990600 h 1076325"/>
              <a:gd name="connsiteX19" fmla="*/ 590550 w 1353077"/>
              <a:gd name="connsiteY19" fmla="*/ 1009650 h 1076325"/>
              <a:gd name="connsiteX20" fmla="*/ 685800 w 1353077"/>
              <a:gd name="connsiteY20" fmla="*/ 1028700 h 1076325"/>
              <a:gd name="connsiteX21" fmla="*/ 762000 w 1353077"/>
              <a:gd name="connsiteY21" fmla="*/ 1038225 h 1076325"/>
              <a:gd name="connsiteX22" fmla="*/ 790575 w 1353077"/>
              <a:gd name="connsiteY22" fmla="*/ 1047750 h 1076325"/>
              <a:gd name="connsiteX23" fmla="*/ 828675 w 1353077"/>
              <a:gd name="connsiteY23" fmla="*/ 1057275 h 1076325"/>
              <a:gd name="connsiteX24" fmla="*/ 885825 w 1353077"/>
              <a:gd name="connsiteY24" fmla="*/ 1076325 h 1076325"/>
              <a:gd name="connsiteX25" fmla="*/ 952500 w 1353077"/>
              <a:gd name="connsiteY25" fmla="*/ 1066800 h 1076325"/>
              <a:gd name="connsiteX26" fmla="*/ 1000125 w 1353077"/>
              <a:gd name="connsiteY26" fmla="*/ 1009650 h 1076325"/>
              <a:gd name="connsiteX27" fmla="*/ 1057275 w 1353077"/>
              <a:gd name="connsiteY27" fmla="*/ 971550 h 1076325"/>
              <a:gd name="connsiteX28" fmla="*/ 1123950 w 1353077"/>
              <a:gd name="connsiteY28" fmla="*/ 952500 h 1076325"/>
              <a:gd name="connsiteX29" fmla="*/ 1152525 w 1353077"/>
              <a:gd name="connsiteY29" fmla="*/ 942975 h 1076325"/>
              <a:gd name="connsiteX30" fmla="*/ 1181100 w 1353077"/>
              <a:gd name="connsiteY30" fmla="*/ 914400 h 1076325"/>
              <a:gd name="connsiteX31" fmla="*/ 1238250 w 1353077"/>
              <a:gd name="connsiteY31" fmla="*/ 876300 h 1076325"/>
              <a:gd name="connsiteX32" fmla="*/ 1295400 w 1353077"/>
              <a:gd name="connsiteY32" fmla="*/ 828675 h 1076325"/>
              <a:gd name="connsiteX33" fmla="*/ 1333500 w 1353077"/>
              <a:gd name="connsiteY33" fmla="*/ 771525 h 1076325"/>
              <a:gd name="connsiteX34" fmla="*/ 1323975 w 1353077"/>
              <a:gd name="connsiteY34" fmla="*/ 685800 h 1076325"/>
              <a:gd name="connsiteX35" fmla="*/ 1314450 w 1353077"/>
              <a:gd name="connsiteY35" fmla="*/ 657225 h 1076325"/>
              <a:gd name="connsiteX36" fmla="*/ 1333500 w 1353077"/>
              <a:gd name="connsiteY36" fmla="*/ 523875 h 1076325"/>
              <a:gd name="connsiteX37" fmla="*/ 1352550 w 1353077"/>
              <a:gd name="connsiteY37" fmla="*/ 447675 h 1076325"/>
              <a:gd name="connsiteX38" fmla="*/ 1333500 w 1353077"/>
              <a:gd name="connsiteY38" fmla="*/ 342900 h 1076325"/>
              <a:gd name="connsiteX39" fmla="*/ 1314450 w 1353077"/>
              <a:gd name="connsiteY39" fmla="*/ 276225 h 1076325"/>
              <a:gd name="connsiteX40" fmla="*/ 1276350 w 1353077"/>
              <a:gd name="connsiteY40" fmla="*/ 219075 h 1076325"/>
              <a:gd name="connsiteX41" fmla="*/ 1247775 w 1353077"/>
              <a:gd name="connsiteY41" fmla="*/ 209550 h 1076325"/>
              <a:gd name="connsiteX42" fmla="*/ 1190625 w 1353077"/>
              <a:gd name="connsiteY42" fmla="*/ 180975 h 1076325"/>
              <a:gd name="connsiteX43" fmla="*/ 933450 w 1353077"/>
              <a:gd name="connsiteY43" fmla="*/ 171450 h 1076325"/>
              <a:gd name="connsiteX44" fmla="*/ 876300 w 1353077"/>
              <a:gd name="connsiteY44" fmla="*/ 152400 h 1076325"/>
              <a:gd name="connsiteX45" fmla="*/ 819150 w 1353077"/>
              <a:gd name="connsiteY45" fmla="*/ 123825 h 1076325"/>
              <a:gd name="connsiteX46" fmla="*/ 790575 w 1353077"/>
              <a:gd name="connsiteY46" fmla="*/ 95250 h 1076325"/>
              <a:gd name="connsiteX47" fmla="*/ 762000 w 1353077"/>
              <a:gd name="connsiteY47" fmla="*/ 85725 h 1076325"/>
              <a:gd name="connsiteX48" fmla="*/ 695325 w 1353077"/>
              <a:gd name="connsiteY48" fmla="*/ 9525 h 1076325"/>
              <a:gd name="connsiteX49" fmla="*/ 666750 w 1353077"/>
              <a:gd name="connsiteY49" fmla="*/ 0 h 1076325"/>
              <a:gd name="connsiteX50" fmla="*/ 514350 w 1353077"/>
              <a:gd name="connsiteY50" fmla="*/ 0 h 1076325"/>
              <a:gd name="connsiteX0" fmla="*/ 666750 w 1353077"/>
              <a:gd name="connsiteY0" fmla="*/ 0 h 1076325"/>
              <a:gd name="connsiteX1" fmla="*/ 0 w 1353077"/>
              <a:gd name="connsiteY1" fmla="*/ 314325 h 1076325"/>
              <a:gd name="connsiteX2" fmla="*/ 28575 w 1353077"/>
              <a:gd name="connsiteY2" fmla="*/ 342900 h 1076325"/>
              <a:gd name="connsiteX3" fmla="*/ 66675 w 1353077"/>
              <a:gd name="connsiteY3" fmla="*/ 400050 h 1076325"/>
              <a:gd name="connsiteX4" fmla="*/ 76200 w 1353077"/>
              <a:gd name="connsiteY4" fmla="*/ 495300 h 1076325"/>
              <a:gd name="connsiteX5" fmla="*/ 85725 w 1353077"/>
              <a:gd name="connsiteY5" fmla="*/ 523875 h 1076325"/>
              <a:gd name="connsiteX6" fmla="*/ 142875 w 1353077"/>
              <a:gd name="connsiteY6" fmla="*/ 581025 h 1076325"/>
              <a:gd name="connsiteX7" fmla="*/ 161925 w 1353077"/>
              <a:gd name="connsiteY7" fmla="*/ 657225 h 1076325"/>
              <a:gd name="connsiteX8" fmla="*/ 219075 w 1353077"/>
              <a:gd name="connsiteY8" fmla="*/ 685800 h 1076325"/>
              <a:gd name="connsiteX9" fmla="*/ 247650 w 1353077"/>
              <a:gd name="connsiteY9" fmla="*/ 714375 h 1076325"/>
              <a:gd name="connsiteX10" fmla="*/ 276225 w 1353077"/>
              <a:gd name="connsiteY10" fmla="*/ 733425 h 1076325"/>
              <a:gd name="connsiteX11" fmla="*/ 285750 w 1353077"/>
              <a:gd name="connsiteY11" fmla="*/ 762000 h 1076325"/>
              <a:gd name="connsiteX12" fmla="*/ 304800 w 1353077"/>
              <a:gd name="connsiteY12" fmla="*/ 790575 h 1076325"/>
              <a:gd name="connsiteX13" fmla="*/ 323850 w 1353077"/>
              <a:gd name="connsiteY13" fmla="*/ 847725 h 1076325"/>
              <a:gd name="connsiteX14" fmla="*/ 333375 w 1353077"/>
              <a:gd name="connsiteY14" fmla="*/ 876300 h 1076325"/>
              <a:gd name="connsiteX15" fmla="*/ 390525 w 1353077"/>
              <a:gd name="connsiteY15" fmla="*/ 895350 h 1076325"/>
              <a:gd name="connsiteX16" fmla="*/ 466725 w 1353077"/>
              <a:gd name="connsiteY16" fmla="*/ 914400 h 1076325"/>
              <a:gd name="connsiteX17" fmla="*/ 476250 w 1353077"/>
              <a:gd name="connsiteY17" fmla="*/ 942975 h 1076325"/>
              <a:gd name="connsiteX18" fmla="*/ 561975 w 1353077"/>
              <a:gd name="connsiteY18" fmla="*/ 990600 h 1076325"/>
              <a:gd name="connsiteX19" fmla="*/ 590550 w 1353077"/>
              <a:gd name="connsiteY19" fmla="*/ 1009650 h 1076325"/>
              <a:gd name="connsiteX20" fmla="*/ 685800 w 1353077"/>
              <a:gd name="connsiteY20" fmla="*/ 1028700 h 1076325"/>
              <a:gd name="connsiteX21" fmla="*/ 762000 w 1353077"/>
              <a:gd name="connsiteY21" fmla="*/ 1038225 h 1076325"/>
              <a:gd name="connsiteX22" fmla="*/ 790575 w 1353077"/>
              <a:gd name="connsiteY22" fmla="*/ 1047750 h 1076325"/>
              <a:gd name="connsiteX23" fmla="*/ 828675 w 1353077"/>
              <a:gd name="connsiteY23" fmla="*/ 1057275 h 1076325"/>
              <a:gd name="connsiteX24" fmla="*/ 885825 w 1353077"/>
              <a:gd name="connsiteY24" fmla="*/ 1076325 h 1076325"/>
              <a:gd name="connsiteX25" fmla="*/ 952500 w 1353077"/>
              <a:gd name="connsiteY25" fmla="*/ 1066800 h 1076325"/>
              <a:gd name="connsiteX26" fmla="*/ 1000125 w 1353077"/>
              <a:gd name="connsiteY26" fmla="*/ 1009650 h 1076325"/>
              <a:gd name="connsiteX27" fmla="*/ 1057275 w 1353077"/>
              <a:gd name="connsiteY27" fmla="*/ 971550 h 1076325"/>
              <a:gd name="connsiteX28" fmla="*/ 1123950 w 1353077"/>
              <a:gd name="connsiteY28" fmla="*/ 952500 h 1076325"/>
              <a:gd name="connsiteX29" fmla="*/ 1152525 w 1353077"/>
              <a:gd name="connsiteY29" fmla="*/ 942975 h 1076325"/>
              <a:gd name="connsiteX30" fmla="*/ 1181100 w 1353077"/>
              <a:gd name="connsiteY30" fmla="*/ 914400 h 1076325"/>
              <a:gd name="connsiteX31" fmla="*/ 1238250 w 1353077"/>
              <a:gd name="connsiteY31" fmla="*/ 876300 h 1076325"/>
              <a:gd name="connsiteX32" fmla="*/ 1295400 w 1353077"/>
              <a:gd name="connsiteY32" fmla="*/ 828675 h 1076325"/>
              <a:gd name="connsiteX33" fmla="*/ 1333500 w 1353077"/>
              <a:gd name="connsiteY33" fmla="*/ 771525 h 1076325"/>
              <a:gd name="connsiteX34" fmla="*/ 1323975 w 1353077"/>
              <a:gd name="connsiteY34" fmla="*/ 685800 h 1076325"/>
              <a:gd name="connsiteX35" fmla="*/ 1314450 w 1353077"/>
              <a:gd name="connsiteY35" fmla="*/ 657225 h 1076325"/>
              <a:gd name="connsiteX36" fmla="*/ 1333500 w 1353077"/>
              <a:gd name="connsiteY36" fmla="*/ 523875 h 1076325"/>
              <a:gd name="connsiteX37" fmla="*/ 1352550 w 1353077"/>
              <a:gd name="connsiteY37" fmla="*/ 447675 h 1076325"/>
              <a:gd name="connsiteX38" fmla="*/ 1333500 w 1353077"/>
              <a:gd name="connsiteY38" fmla="*/ 342900 h 1076325"/>
              <a:gd name="connsiteX39" fmla="*/ 1314450 w 1353077"/>
              <a:gd name="connsiteY39" fmla="*/ 276225 h 1076325"/>
              <a:gd name="connsiteX40" fmla="*/ 1276350 w 1353077"/>
              <a:gd name="connsiteY40" fmla="*/ 219075 h 1076325"/>
              <a:gd name="connsiteX41" fmla="*/ 1247775 w 1353077"/>
              <a:gd name="connsiteY41" fmla="*/ 209550 h 1076325"/>
              <a:gd name="connsiteX42" fmla="*/ 1190625 w 1353077"/>
              <a:gd name="connsiteY42" fmla="*/ 180975 h 1076325"/>
              <a:gd name="connsiteX43" fmla="*/ 933450 w 1353077"/>
              <a:gd name="connsiteY43" fmla="*/ 171450 h 1076325"/>
              <a:gd name="connsiteX44" fmla="*/ 876300 w 1353077"/>
              <a:gd name="connsiteY44" fmla="*/ 152400 h 1076325"/>
              <a:gd name="connsiteX45" fmla="*/ 819150 w 1353077"/>
              <a:gd name="connsiteY45" fmla="*/ 123825 h 1076325"/>
              <a:gd name="connsiteX46" fmla="*/ 790575 w 1353077"/>
              <a:gd name="connsiteY46" fmla="*/ 95250 h 1076325"/>
              <a:gd name="connsiteX47" fmla="*/ 762000 w 1353077"/>
              <a:gd name="connsiteY47" fmla="*/ 85725 h 1076325"/>
              <a:gd name="connsiteX48" fmla="*/ 695325 w 1353077"/>
              <a:gd name="connsiteY48" fmla="*/ 9525 h 1076325"/>
              <a:gd name="connsiteX49" fmla="*/ 666750 w 1353077"/>
              <a:gd name="connsiteY49" fmla="*/ 0 h 1076325"/>
              <a:gd name="connsiteX0" fmla="*/ 638175 w 1324502"/>
              <a:gd name="connsiteY0" fmla="*/ 0 h 1076325"/>
              <a:gd name="connsiteX1" fmla="*/ 0 w 1324502"/>
              <a:gd name="connsiteY1" fmla="*/ 342900 h 1076325"/>
              <a:gd name="connsiteX2" fmla="*/ 38100 w 1324502"/>
              <a:gd name="connsiteY2" fmla="*/ 400050 h 1076325"/>
              <a:gd name="connsiteX3" fmla="*/ 47625 w 1324502"/>
              <a:gd name="connsiteY3" fmla="*/ 495300 h 1076325"/>
              <a:gd name="connsiteX4" fmla="*/ 57150 w 1324502"/>
              <a:gd name="connsiteY4" fmla="*/ 523875 h 1076325"/>
              <a:gd name="connsiteX5" fmla="*/ 114300 w 1324502"/>
              <a:gd name="connsiteY5" fmla="*/ 581025 h 1076325"/>
              <a:gd name="connsiteX6" fmla="*/ 133350 w 1324502"/>
              <a:gd name="connsiteY6" fmla="*/ 657225 h 1076325"/>
              <a:gd name="connsiteX7" fmla="*/ 190500 w 1324502"/>
              <a:gd name="connsiteY7" fmla="*/ 685800 h 1076325"/>
              <a:gd name="connsiteX8" fmla="*/ 219075 w 1324502"/>
              <a:gd name="connsiteY8" fmla="*/ 714375 h 1076325"/>
              <a:gd name="connsiteX9" fmla="*/ 247650 w 1324502"/>
              <a:gd name="connsiteY9" fmla="*/ 733425 h 1076325"/>
              <a:gd name="connsiteX10" fmla="*/ 257175 w 1324502"/>
              <a:gd name="connsiteY10" fmla="*/ 762000 h 1076325"/>
              <a:gd name="connsiteX11" fmla="*/ 276225 w 1324502"/>
              <a:gd name="connsiteY11" fmla="*/ 790575 h 1076325"/>
              <a:gd name="connsiteX12" fmla="*/ 295275 w 1324502"/>
              <a:gd name="connsiteY12" fmla="*/ 847725 h 1076325"/>
              <a:gd name="connsiteX13" fmla="*/ 304800 w 1324502"/>
              <a:gd name="connsiteY13" fmla="*/ 876300 h 1076325"/>
              <a:gd name="connsiteX14" fmla="*/ 361950 w 1324502"/>
              <a:gd name="connsiteY14" fmla="*/ 895350 h 1076325"/>
              <a:gd name="connsiteX15" fmla="*/ 438150 w 1324502"/>
              <a:gd name="connsiteY15" fmla="*/ 914400 h 1076325"/>
              <a:gd name="connsiteX16" fmla="*/ 447675 w 1324502"/>
              <a:gd name="connsiteY16" fmla="*/ 942975 h 1076325"/>
              <a:gd name="connsiteX17" fmla="*/ 533400 w 1324502"/>
              <a:gd name="connsiteY17" fmla="*/ 990600 h 1076325"/>
              <a:gd name="connsiteX18" fmla="*/ 561975 w 1324502"/>
              <a:gd name="connsiteY18" fmla="*/ 1009650 h 1076325"/>
              <a:gd name="connsiteX19" fmla="*/ 657225 w 1324502"/>
              <a:gd name="connsiteY19" fmla="*/ 1028700 h 1076325"/>
              <a:gd name="connsiteX20" fmla="*/ 733425 w 1324502"/>
              <a:gd name="connsiteY20" fmla="*/ 1038225 h 1076325"/>
              <a:gd name="connsiteX21" fmla="*/ 762000 w 1324502"/>
              <a:gd name="connsiteY21" fmla="*/ 1047750 h 1076325"/>
              <a:gd name="connsiteX22" fmla="*/ 800100 w 1324502"/>
              <a:gd name="connsiteY22" fmla="*/ 1057275 h 1076325"/>
              <a:gd name="connsiteX23" fmla="*/ 857250 w 1324502"/>
              <a:gd name="connsiteY23" fmla="*/ 1076325 h 1076325"/>
              <a:gd name="connsiteX24" fmla="*/ 923925 w 1324502"/>
              <a:gd name="connsiteY24" fmla="*/ 1066800 h 1076325"/>
              <a:gd name="connsiteX25" fmla="*/ 971550 w 1324502"/>
              <a:gd name="connsiteY25" fmla="*/ 1009650 h 1076325"/>
              <a:gd name="connsiteX26" fmla="*/ 1028700 w 1324502"/>
              <a:gd name="connsiteY26" fmla="*/ 971550 h 1076325"/>
              <a:gd name="connsiteX27" fmla="*/ 1095375 w 1324502"/>
              <a:gd name="connsiteY27" fmla="*/ 952500 h 1076325"/>
              <a:gd name="connsiteX28" fmla="*/ 1123950 w 1324502"/>
              <a:gd name="connsiteY28" fmla="*/ 942975 h 1076325"/>
              <a:gd name="connsiteX29" fmla="*/ 1152525 w 1324502"/>
              <a:gd name="connsiteY29" fmla="*/ 914400 h 1076325"/>
              <a:gd name="connsiteX30" fmla="*/ 1209675 w 1324502"/>
              <a:gd name="connsiteY30" fmla="*/ 876300 h 1076325"/>
              <a:gd name="connsiteX31" fmla="*/ 1266825 w 1324502"/>
              <a:gd name="connsiteY31" fmla="*/ 828675 h 1076325"/>
              <a:gd name="connsiteX32" fmla="*/ 1304925 w 1324502"/>
              <a:gd name="connsiteY32" fmla="*/ 771525 h 1076325"/>
              <a:gd name="connsiteX33" fmla="*/ 1295400 w 1324502"/>
              <a:gd name="connsiteY33" fmla="*/ 685800 h 1076325"/>
              <a:gd name="connsiteX34" fmla="*/ 1285875 w 1324502"/>
              <a:gd name="connsiteY34" fmla="*/ 657225 h 1076325"/>
              <a:gd name="connsiteX35" fmla="*/ 1304925 w 1324502"/>
              <a:gd name="connsiteY35" fmla="*/ 523875 h 1076325"/>
              <a:gd name="connsiteX36" fmla="*/ 1323975 w 1324502"/>
              <a:gd name="connsiteY36" fmla="*/ 447675 h 1076325"/>
              <a:gd name="connsiteX37" fmla="*/ 1304925 w 1324502"/>
              <a:gd name="connsiteY37" fmla="*/ 342900 h 1076325"/>
              <a:gd name="connsiteX38" fmla="*/ 1285875 w 1324502"/>
              <a:gd name="connsiteY38" fmla="*/ 276225 h 1076325"/>
              <a:gd name="connsiteX39" fmla="*/ 1247775 w 1324502"/>
              <a:gd name="connsiteY39" fmla="*/ 219075 h 1076325"/>
              <a:gd name="connsiteX40" fmla="*/ 1219200 w 1324502"/>
              <a:gd name="connsiteY40" fmla="*/ 209550 h 1076325"/>
              <a:gd name="connsiteX41" fmla="*/ 1162050 w 1324502"/>
              <a:gd name="connsiteY41" fmla="*/ 180975 h 1076325"/>
              <a:gd name="connsiteX42" fmla="*/ 904875 w 1324502"/>
              <a:gd name="connsiteY42" fmla="*/ 171450 h 1076325"/>
              <a:gd name="connsiteX43" fmla="*/ 847725 w 1324502"/>
              <a:gd name="connsiteY43" fmla="*/ 152400 h 1076325"/>
              <a:gd name="connsiteX44" fmla="*/ 790575 w 1324502"/>
              <a:gd name="connsiteY44" fmla="*/ 123825 h 1076325"/>
              <a:gd name="connsiteX45" fmla="*/ 762000 w 1324502"/>
              <a:gd name="connsiteY45" fmla="*/ 95250 h 1076325"/>
              <a:gd name="connsiteX46" fmla="*/ 733425 w 1324502"/>
              <a:gd name="connsiteY46" fmla="*/ 85725 h 1076325"/>
              <a:gd name="connsiteX47" fmla="*/ 666750 w 1324502"/>
              <a:gd name="connsiteY47" fmla="*/ 9525 h 1076325"/>
              <a:gd name="connsiteX48" fmla="*/ 638175 w 1324502"/>
              <a:gd name="connsiteY48" fmla="*/ 0 h 1076325"/>
              <a:gd name="connsiteX0" fmla="*/ 600075 w 1286402"/>
              <a:gd name="connsiteY0" fmla="*/ 0 h 1076325"/>
              <a:gd name="connsiteX1" fmla="*/ 0 w 1286402"/>
              <a:gd name="connsiteY1" fmla="*/ 400050 h 1076325"/>
              <a:gd name="connsiteX2" fmla="*/ 9525 w 1286402"/>
              <a:gd name="connsiteY2" fmla="*/ 495300 h 1076325"/>
              <a:gd name="connsiteX3" fmla="*/ 19050 w 1286402"/>
              <a:gd name="connsiteY3" fmla="*/ 523875 h 1076325"/>
              <a:gd name="connsiteX4" fmla="*/ 76200 w 1286402"/>
              <a:gd name="connsiteY4" fmla="*/ 581025 h 1076325"/>
              <a:gd name="connsiteX5" fmla="*/ 95250 w 1286402"/>
              <a:gd name="connsiteY5" fmla="*/ 657225 h 1076325"/>
              <a:gd name="connsiteX6" fmla="*/ 152400 w 1286402"/>
              <a:gd name="connsiteY6" fmla="*/ 685800 h 1076325"/>
              <a:gd name="connsiteX7" fmla="*/ 180975 w 1286402"/>
              <a:gd name="connsiteY7" fmla="*/ 714375 h 1076325"/>
              <a:gd name="connsiteX8" fmla="*/ 209550 w 1286402"/>
              <a:gd name="connsiteY8" fmla="*/ 733425 h 1076325"/>
              <a:gd name="connsiteX9" fmla="*/ 219075 w 1286402"/>
              <a:gd name="connsiteY9" fmla="*/ 762000 h 1076325"/>
              <a:gd name="connsiteX10" fmla="*/ 238125 w 1286402"/>
              <a:gd name="connsiteY10" fmla="*/ 790575 h 1076325"/>
              <a:gd name="connsiteX11" fmla="*/ 257175 w 1286402"/>
              <a:gd name="connsiteY11" fmla="*/ 847725 h 1076325"/>
              <a:gd name="connsiteX12" fmla="*/ 266700 w 1286402"/>
              <a:gd name="connsiteY12" fmla="*/ 876300 h 1076325"/>
              <a:gd name="connsiteX13" fmla="*/ 323850 w 1286402"/>
              <a:gd name="connsiteY13" fmla="*/ 895350 h 1076325"/>
              <a:gd name="connsiteX14" fmla="*/ 400050 w 1286402"/>
              <a:gd name="connsiteY14" fmla="*/ 914400 h 1076325"/>
              <a:gd name="connsiteX15" fmla="*/ 409575 w 1286402"/>
              <a:gd name="connsiteY15" fmla="*/ 942975 h 1076325"/>
              <a:gd name="connsiteX16" fmla="*/ 495300 w 1286402"/>
              <a:gd name="connsiteY16" fmla="*/ 990600 h 1076325"/>
              <a:gd name="connsiteX17" fmla="*/ 523875 w 1286402"/>
              <a:gd name="connsiteY17" fmla="*/ 1009650 h 1076325"/>
              <a:gd name="connsiteX18" fmla="*/ 619125 w 1286402"/>
              <a:gd name="connsiteY18" fmla="*/ 1028700 h 1076325"/>
              <a:gd name="connsiteX19" fmla="*/ 695325 w 1286402"/>
              <a:gd name="connsiteY19" fmla="*/ 1038225 h 1076325"/>
              <a:gd name="connsiteX20" fmla="*/ 723900 w 1286402"/>
              <a:gd name="connsiteY20" fmla="*/ 1047750 h 1076325"/>
              <a:gd name="connsiteX21" fmla="*/ 762000 w 1286402"/>
              <a:gd name="connsiteY21" fmla="*/ 1057275 h 1076325"/>
              <a:gd name="connsiteX22" fmla="*/ 819150 w 1286402"/>
              <a:gd name="connsiteY22" fmla="*/ 1076325 h 1076325"/>
              <a:gd name="connsiteX23" fmla="*/ 885825 w 1286402"/>
              <a:gd name="connsiteY23" fmla="*/ 1066800 h 1076325"/>
              <a:gd name="connsiteX24" fmla="*/ 933450 w 1286402"/>
              <a:gd name="connsiteY24" fmla="*/ 1009650 h 1076325"/>
              <a:gd name="connsiteX25" fmla="*/ 990600 w 1286402"/>
              <a:gd name="connsiteY25" fmla="*/ 971550 h 1076325"/>
              <a:gd name="connsiteX26" fmla="*/ 1057275 w 1286402"/>
              <a:gd name="connsiteY26" fmla="*/ 952500 h 1076325"/>
              <a:gd name="connsiteX27" fmla="*/ 1085850 w 1286402"/>
              <a:gd name="connsiteY27" fmla="*/ 942975 h 1076325"/>
              <a:gd name="connsiteX28" fmla="*/ 1114425 w 1286402"/>
              <a:gd name="connsiteY28" fmla="*/ 914400 h 1076325"/>
              <a:gd name="connsiteX29" fmla="*/ 1171575 w 1286402"/>
              <a:gd name="connsiteY29" fmla="*/ 876300 h 1076325"/>
              <a:gd name="connsiteX30" fmla="*/ 1228725 w 1286402"/>
              <a:gd name="connsiteY30" fmla="*/ 828675 h 1076325"/>
              <a:gd name="connsiteX31" fmla="*/ 1266825 w 1286402"/>
              <a:gd name="connsiteY31" fmla="*/ 771525 h 1076325"/>
              <a:gd name="connsiteX32" fmla="*/ 1257300 w 1286402"/>
              <a:gd name="connsiteY32" fmla="*/ 685800 h 1076325"/>
              <a:gd name="connsiteX33" fmla="*/ 1247775 w 1286402"/>
              <a:gd name="connsiteY33" fmla="*/ 657225 h 1076325"/>
              <a:gd name="connsiteX34" fmla="*/ 1266825 w 1286402"/>
              <a:gd name="connsiteY34" fmla="*/ 523875 h 1076325"/>
              <a:gd name="connsiteX35" fmla="*/ 1285875 w 1286402"/>
              <a:gd name="connsiteY35" fmla="*/ 447675 h 1076325"/>
              <a:gd name="connsiteX36" fmla="*/ 1266825 w 1286402"/>
              <a:gd name="connsiteY36" fmla="*/ 342900 h 1076325"/>
              <a:gd name="connsiteX37" fmla="*/ 1247775 w 1286402"/>
              <a:gd name="connsiteY37" fmla="*/ 276225 h 1076325"/>
              <a:gd name="connsiteX38" fmla="*/ 1209675 w 1286402"/>
              <a:gd name="connsiteY38" fmla="*/ 219075 h 1076325"/>
              <a:gd name="connsiteX39" fmla="*/ 1181100 w 1286402"/>
              <a:gd name="connsiteY39" fmla="*/ 209550 h 1076325"/>
              <a:gd name="connsiteX40" fmla="*/ 1123950 w 1286402"/>
              <a:gd name="connsiteY40" fmla="*/ 180975 h 1076325"/>
              <a:gd name="connsiteX41" fmla="*/ 866775 w 1286402"/>
              <a:gd name="connsiteY41" fmla="*/ 171450 h 1076325"/>
              <a:gd name="connsiteX42" fmla="*/ 809625 w 1286402"/>
              <a:gd name="connsiteY42" fmla="*/ 152400 h 1076325"/>
              <a:gd name="connsiteX43" fmla="*/ 752475 w 1286402"/>
              <a:gd name="connsiteY43" fmla="*/ 123825 h 1076325"/>
              <a:gd name="connsiteX44" fmla="*/ 723900 w 1286402"/>
              <a:gd name="connsiteY44" fmla="*/ 95250 h 1076325"/>
              <a:gd name="connsiteX45" fmla="*/ 695325 w 1286402"/>
              <a:gd name="connsiteY45" fmla="*/ 85725 h 1076325"/>
              <a:gd name="connsiteX46" fmla="*/ 628650 w 1286402"/>
              <a:gd name="connsiteY46" fmla="*/ 9525 h 1076325"/>
              <a:gd name="connsiteX47" fmla="*/ 600075 w 1286402"/>
              <a:gd name="connsiteY47" fmla="*/ 0 h 1076325"/>
              <a:gd name="connsiteX0" fmla="*/ 600075 w 1286402"/>
              <a:gd name="connsiteY0" fmla="*/ 0 h 1076325"/>
              <a:gd name="connsiteX1" fmla="*/ 137057 w 1286402"/>
              <a:gd name="connsiteY1" fmla="*/ 299352 h 1076325"/>
              <a:gd name="connsiteX2" fmla="*/ 0 w 1286402"/>
              <a:gd name="connsiteY2" fmla="*/ 400050 h 1076325"/>
              <a:gd name="connsiteX3" fmla="*/ 9525 w 1286402"/>
              <a:gd name="connsiteY3" fmla="*/ 495300 h 1076325"/>
              <a:gd name="connsiteX4" fmla="*/ 19050 w 1286402"/>
              <a:gd name="connsiteY4" fmla="*/ 523875 h 1076325"/>
              <a:gd name="connsiteX5" fmla="*/ 76200 w 1286402"/>
              <a:gd name="connsiteY5" fmla="*/ 581025 h 1076325"/>
              <a:gd name="connsiteX6" fmla="*/ 95250 w 1286402"/>
              <a:gd name="connsiteY6" fmla="*/ 657225 h 1076325"/>
              <a:gd name="connsiteX7" fmla="*/ 152400 w 1286402"/>
              <a:gd name="connsiteY7" fmla="*/ 685800 h 1076325"/>
              <a:gd name="connsiteX8" fmla="*/ 180975 w 1286402"/>
              <a:gd name="connsiteY8" fmla="*/ 714375 h 1076325"/>
              <a:gd name="connsiteX9" fmla="*/ 209550 w 1286402"/>
              <a:gd name="connsiteY9" fmla="*/ 733425 h 1076325"/>
              <a:gd name="connsiteX10" fmla="*/ 219075 w 1286402"/>
              <a:gd name="connsiteY10" fmla="*/ 762000 h 1076325"/>
              <a:gd name="connsiteX11" fmla="*/ 238125 w 1286402"/>
              <a:gd name="connsiteY11" fmla="*/ 790575 h 1076325"/>
              <a:gd name="connsiteX12" fmla="*/ 257175 w 1286402"/>
              <a:gd name="connsiteY12" fmla="*/ 847725 h 1076325"/>
              <a:gd name="connsiteX13" fmla="*/ 266700 w 1286402"/>
              <a:gd name="connsiteY13" fmla="*/ 876300 h 1076325"/>
              <a:gd name="connsiteX14" fmla="*/ 323850 w 1286402"/>
              <a:gd name="connsiteY14" fmla="*/ 895350 h 1076325"/>
              <a:gd name="connsiteX15" fmla="*/ 400050 w 1286402"/>
              <a:gd name="connsiteY15" fmla="*/ 914400 h 1076325"/>
              <a:gd name="connsiteX16" fmla="*/ 409575 w 1286402"/>
              <a:gd name="connsiteY16" fmla="*/ 942975 h 1076325"/>
              <a:gd name="connsiteX17" fmla="*/ 495300 w 1286402"/>
              <a:gd name="connsiteY17" fmla="*/ 990600 h 1076325"/>
              <a:gd name="connsiteX18" fmla="*/ 523875 w 1286402"/>
              <a:gd name="connsiteY18" fmla="*/ 1009650 h 1076325"/>
              <a:gd name="connsiteX19" fmla="*/ 619125 w 1286402"/>
              <a:gd name="connsiteY19" fmla="*/ 1028700 h 1076325"/>
              <a:gd name="connsiteX20" fmla="*/ 695325 w 1286402"/>
              <a:gd name="connsiteY20" fmla="*/ 1038225 h 1076325"/>
              <a:gd name="connsiteX21" fmla="*/ 723900 w 1286402"/>
              <a:gd name="connsiteY21" fmla="*/ 1047750 h 1076325"/>
              <a:gd name="connsiteX22" fmla="*/ 762000 w 1286402"/>
              <a:gd name="connsiteY22" fmla="*/ 1057275 h 1076325"/>
              <a:gd name="connsiteX23" fmla="*/ 819150 w 1286402"/>
              <a:gd name="connsiteY23" fmla="*/ 1076325 h 1076325"/>
              <a:gd name="connsiteX24" fmla="*/ 885825 w 1286402"/>
              <a:gd name="connsiteY24" fmla="*/ 1066800 h 1076325"/>
              <a:gd name="connsiteX25" fmla="*/ 933450 w 1286402"/>
              <a:gd name="connsiteY25" fmla="*/ 1009650 h 1076325"/>
              <a:gd name="connsiteX26" fmla="*/ 990600 w 1286402"/>
              <a:gd name="connsiteY26" fmla="*/ 971550 h 1076325"/>
              <a:gd name="connsiteX27" fmla="*/ 1057275 w 1286402"/>
              <a:gd name="connsiteY27" fmla="*/ 952500 h 1076325"/>
              <a:gd name="connsiteX28" fmla="*/ 1085850 w 1286402"/>
              <a:gd name="connsiteY28" fmla="*/ 942975 h 1076325"/>
              <a:gd name="connsiteX29" fmla="*/ 1114425 w 1286402"/>
              <a:gd name="connsiteY29" fmla="*/ 914400 h 1076325"/>
              <a:gd name="connsiteX30" fmla="*/ 1171575 w 1286402"/>
              <a:gd name="connsiteY30" fmla="*/ 876300 h 1076325"/>
              <a:gd name="connsiteX31" fmla="*/ 1228725 w 1286402"/>
              <a:gd name="connsiteY31" fmla="*/ 828675 h 1076325"/>
              <a:gd name="connsiteX32" fmla="*/ 1266825 w 1286402"/>
              <a:gd name="connsiteY32" fmla="*/ 771525 h 1076325"/>
              <a:gd name="connsiteX33" fmla="*/ 1257300 w 1286402"/>
              <a:gd name="connsiteY33" fmla="*/ 685800 h 1076325"/>
              <a:gd name="connsiteX34" fmla="*/ 1247775 w 1286402"/>
              <a:gd name="connsiteY34" fmla="*/ 657225 h 1076325"/>
              <a:gd name="connsiteX35" fmla="*/ 1266825 w 1286402"/>
              <a:gd name="connsiteY35" fmla="*/ 523875 h 1076325"/>
              <a:gd name="connsiteX36" fmla="*/ 1285875 w 1286402"/>
              <a:gd name="connsiteY36" fmla="*/ 447675 h 1076325"/>
              <a:gd name="connsiteX37" fmla="*/ 1266825 w 1286402"/>
              <a:gd name="connsiteY37" fmla="*/ 342900 h 1076325"/>
              <a:gd name="connsiteX38" fmla="*/ 1247775 w 1286402"/>
              <a:gd name="connsiteY38" fmla="*/ 276225 h 1076325"/>
              <a:gd name="connsiteX39" fmla="*/ 1209675 w 1286402"/>
              <a:gd name="connsiteY39" fmla="*/ 219075 h 1076325"/>
              <a:gd name="connsiteX40" fmla="*/ 1181100 w 1286402"/>
              <a:gd name="connsiteY40" fmla="*/ 209550 h 1076325"/>
              <a:gd name="connsiteX41" fmla="*/ 1123950 w 1286402"/>
              <a:gd name="connsiteY41" fmla="*/ 180975 h 1076325"/>
              <a:gd name="connsiteX42" fmla="*/ 866775 w 1286402"/>
              <a:gd name="connsiteY42" fmla="*/ 171450 h 1076325"/>
              <a:gd name="connsiteX43" fmla="*/ 809625 w 1286402"/>
              <a:gd name="connsiteY43" fmla="*/ 152400 h 1076325"/>
              <a:gd name="connsiteX44" fmla="*/ 752475 w 1286402"/>
              <a:gd name="connsiteY44" fmla="*/ 123825 h 1076325"/>
              <a:gd name="connsiteX45" fmla="*/ 723900 w 1286402"/>
              <a:gd name="connsiteY45" fmla="*/ 95250 h 1076325"/>
              <a:gd name="connsiteX46" fmla="*/ 695325 w 1286402"/>
              <a:gd name="connsiteY46" fmla="*/ 85725 h 1076325"/>
              <a:gd name="connsiteX47" fmla="*/ 628650 w 1286402"/>
              <a:gd name="connsiteY47" fmla="*/ 9525 h 1076325"/>
              <a:gd name="connsiteX48" fmla="*/ 600075 w 1286402"/>
              <a:gd name="connsiteY48" fmla="*/ 0 h 1076325"/>
              <a:gd name="connsiteX0" fmla="*/ 600075 w 1286402"/>
              <a:gd name="connsiteY0" fmla="*/ 0 h 1076325"/>
              <a:gd name="connsiteX1" fmla="*/ 303312 w 1286402"/>
              <a:gd name="connsiteY1" fmla="*/ 174661 h 1076325"/>
              <a:gd name="connsiteX2" fmla="*/ 137057 w 1286402"/>
              <a:gd name="connsiteY2" fmla="*/ 299352 h 1076325"/>
              <a:gd name="connsiteX3" fmla="*/ 0 w 1286402"/>
              <a:gd name="connsiteY3" fmla="*/ 400050 h 1076325"/>
              <a:gd name="connsiteX4" fmla="*/ 9525 w 1286402"/>
              <a:gd name="connsiteY4" fmla="*/ 495300 h 1076325"/>
              <a:gd name="connsiteX5" fmla="*/ 19050 w 1286402"/>
              <a:gd name="connsiteY5" fmla="*/ 523875 h 1076325"/>
              <a:gd name="connsiteX6" fmla="*/ 76200 w 1286402"/>
              <a:gd name="connsiteY6" fmla="*/ 581025 h 1076325"/>
              <a:gd name="connsiteX7" fmla="*/ 95250 w 1286402"/>
              <a:gd name="connsiteY7" fmla="*/ 657225 h 1076325"/>
              <a:gd name="connsiteX8" fmla="*/ 152400 w 1286402"/>
              <a:gd name="connsiteY8" fmla="*/ 685800 h 1076325"/>
              <a:gd name="connsiteX9" fmla="*/ 180975 w 1286402"/>
              <a:gd name="connsiteY9" fmla="*/ 714375 h 1076325"/>
              <a:gd name="connsiteX10" fmla="*/ 209550 w 1286402"/>
              <a:gd name="connsiteY10" fmla="*/ 733425 h 1076325"/>
              <a:gd name="connsiteX11" fmla="*/ 219075 w 1286402"/>
              <a:gd name="connsiteY11" fmla="*/ 762000 h 1076325"/>
              <a:gd name="connsiteX12" fmla="*/ 238125 w 1286402"/>
              <a:gd name="connsiteY12" fmla="*/ 790575 h 1076325"/>
              <a:gd name="connsiteX13" fmla="*/ 257175 w 1286402"/>
              <a:gd name="connsiteY13" fmla="*/ 847725 h 1076325"/>
              <a:gd name="connsiteX14" fmla="*/ 266700 w 1286402"/>
              <a:gd name="connsiteY14" fmla="*/ 876300 h 1076325"/>
              <a:gd name="connsiteX15" fmla="*/ 323850 w 1286402"/>
              <a:gd name="connsiteY15" fmla="*/ 895350 h 1076325"/>
              <a:gd name="connsiteX16" fmla="*/ 400050 w 1286402"/>
              <a:gd name="connsiteY16" fmla="*/ 914400 h 1076325"/>
              <a:gd name="connsiteX17" fmla="*/ 409575 w 1286402"/>
              <a:gd name="connsiteY17" fmla="*/ 942975 h 1076325"/>
              <a:gd name="connsiteX18" fmla="*/ 495300 w 1286402"/>
              <a:gd name="connsiteY18" fmla="*/ 990600 h 1076325"/>
              <a:gd name="connsiteX19" fmla="*/ 523875 w 1286402"/>
              <a:gd name="connsiteY19" fmla="*/ 1009650 h 1076325"/>
              <a:gd name="connsiteX20" fmla="*/ 619125 w 1286402"/>
              <a:gd name="connsiteY20" fmla="*/ 1028700 h 1076325"/>
              <a:gd name="connsiteX21" fmla="*/ 695325 w 1286402"/>
              <a:gd name="connsiteY21" fmla="*/ 1038225 h 1076325"/>
              <a:gd name="connsiteX22" fmla="*/ 723900 w 1286402"/>
              <a:gd name="connsiteY22" fmla="*/ 1047750 h 1076325"/>
              <a:gd name="connsiteX23" fmla="*/ 762000 w 1286402"/>
              <a:gd name="connsiteY23" fmla="*/ 1057275 h 1076325"/>
              <a:gd name="connsiteX24" fmla="*/ 819150 w 1286402"/>
              <a:gd name="connsiteY24" fmla="*/ 1076325 h 1076325"/>
              <a:gd name="connsiteX25" fmla="*/ 885825 w 1286402"/>
              <a:gd name="connsiteY25" fmla="*/ 1066800 h 1076325"/>
              <a:gd name="connsiteX26" fmla="*/ 933450 w 1286402"/>
              <a:gd name="connsiteY26" fmla="*/ 1009650 h 1076325"/>
              <a:gd name="connsiteX27" fmla="*/ 990600 w 1286402"/>
              <a:gd name="connsiteY27" fmla="*/ 971550 h 1076325"/>
              <a:gd name="connsiteX28" fmla="*/ 1057275 w 1286402"/>
              <a:gd name="connsiteY28" fmla="*/ 952500 h 1076325"/>
              <a:gd name="connsiteX29" fmla="*/ 1085850 w 1286402"/>
              <a:gd name="connsiteY29" fmla="*/ 942975 h 1076325"/>
              <a:gd name="connsiteX30" fmla="*/ 1114425 w 1286402"/>
              <a:gd name="connsiteY30" fmla="*/ 914400 h 1076325"/>
              <a:gd name="connsiteX31" fmla="*/ 1171575 w 1286402"/>
              <a:gd name="connsiteY31" fmla="*/ 876300 h 1076325"/>
              <a:gd name="connsiteX32" fmla="*/ 1228725 w 1286402"/>
              <a:gd name="connsiteY32" fmla="*/ 828675 h 1076325"/>
              <a:gd name="connsiteX33" fmla="*/ 1266825 w 1286402"/>
              <a:gd name="connsiteY33" fmla="*/ 771525 h 1076325"/>
              <a:gd name="connsiteX34" fmla="*/ 1257300 w 1286402"/>
              <a:gd name="connsiteY34" fmla="*/ 685800 h 1076325"/>
              <a:gd name="connsiteX35" fmla="*/ 1247775 w 1286402"/>
              <a:gd name="connsiteY35" fmla="*/ 657225 h 1076325"/>
              <a:gd name="connsiteX36" fmla="*/ 1266825 w 1286402"/>
              <a:gd name="connsiteY36" fmla="*/ 523875 h 1076325"/>
              <a:gd name="connsiteX37" fmla="*/ 1285875 w 1286402"/>
              <a:gd name="connsiteY37" fmla="*/ 447675 h 1076325"/>
              <a:gd name="connsiteX38" fmla="*/ 1266825 w 1286402"/>
              <a:gd name="connsiteY38" fmla="*/ 342900 h 1076325"/>
              <a:gd name="connsiteX39" fmla="*/ 1247775 w 1286402"/>
              <a:gd name="connsiteY39" fmla="*/ 276225 h 1076325"/>
              <a:gd name="connsiteX40" fmla="*/ 1209675 w 1286402"/>
              <a:gd name="connsiteY40" fmla="*/ 219075 h 1076325"/>
              <a:gd name="connsiteX41" fmla="*/ 1181100 w 1286402"/>
              <a:gd name="connsiteY41" fmla="*/ 209550 h 1076325"/>
              <a:gd name="connsiteX42" fmla="*/ 1123950 w 1286402"/>
              <a:gd name="connsiteY42" fmla="*/ 180975 h 1076325"/>
              <a:gd name="connsiteX43" fmla="*/ 866775 w 1286402"/>
              <a:gd name="connsiteY43" fmla="*/ 171450 h 1076325"/>
              <a:gd name="connsiteX44" fmla="*/ 809625 w 1286402"/>
              <a:gd name="connsiteY44" fmla="*/ 152400 h 1076325"/>
              <a:gd name="connsiteX45" fmla="*/ 752475 w 1286402"/>
              <a:gd name="connsiteY45" fmla="*/ 123825 h 1076325"/>
              <a:gd name="connsiteX46" fmla="*/ 723900 w 1286402"/>
              <a:gd name="connsiteY46" fmla="*/ 95250 h 1076325"/>
              <a:gd name="connsiteX47" fmla="*/ 695325 w 1286402"/>
              <a:gd name="connsiteY47" fmla="*/ 85725 h 1076325"/>
              <a:gd name="connsiteX48" fmla="*/ 628650 w 1286402"/>
              <a:gd name="connsiteY48" fmla="*/ 9525 h 1076325"/>
              <a:gd name="connsiteX49" fmla="*/ 600075 w 1286402"/>
              <a:gd name="connsiteY49" fmla="*/ 0 h 1076325"/>
              <a:gd name="connsiteX0" fmla="*/ 600075 w 1286402"/>
              <a:gd name="connsiteY0" fmla="*/ 0 h 1076325"/>
              <a:gd name="connsiteX1" fmla="*/ 433940 w 1286402"/>
              <a:gd name="connsiteY1" fmla="*/ 103409 h 1076325"/>
              <a:gd name="connsiteX2" fmla="*/ 303312 w 1286402"/>
              <a:gd name="connsiteY2" fmla="*/ 174661 h 1076325"/>
              <a:gd name="connsiteX3" fmla="*/ 137057 w 1286402"/>
              <a:gd name="connsiteY3" fmla="*/ 299352 h 1076325"/>
              <a:gd name="connsiteX4" fmla="*/ 0 w 1286402"/>
              <a:gd name="connsiteY4" fmla="*/ 400050 h 1076325"/>
              <a:gd name="connsiteX5" fmla="*/ 9525 w 1286402"/>
              <a:gd name="connsiteY5" fmla="*/ 495300 h 1076325"/>
              <a:gd name="connsiteX6" fmla="*/ 19050 w 1286402"/>
              <a:gd name="connsiteY6" fmla="*/ 523875 h 1076325"/>
              <a:gd name="connsiteX7" fmla="*/ 76200 w 1286402"/>
              <a:gd name="connsiteY7" fmla="*/ 581025 h 1076325"/>
              <a:gd name="connsiteX8" fmla="*/ 95250 w 1286402"/>
              <a:gd name="connsiteY8" fmla="*/ 657225 h 1076325"/>
              <a:gd name="connsiteX9" fmla="*/ 152400 w 1286402"/>
              <a:gd name="connsiteY9" fmla="*/ 685800 h 1076325"/>
              <a:gd name="connsiteX10" fmla="*/ 180975 w 1286402"/>
              <a:gd name="connsiteY10" fmla="*/ 714375 h 1076325"/>
              <a:gd name="connsiteX11" fmla="*/ 209550 w 1286402"/>
              <a:gd name="connsiteY11" fmla="*/ 733425 h 1076325"/>
              <a:gd name="connsiteX12" fmla="*/ 219075 w 1286402"/>
              <a:gd name="connsiteY12" fmla="*/ 762000 h 1076325"/>
              <a:gd name="connsiteX13" fmla="*/ 238125 w 1286402"/>
              <a:gd name="connsiteY13" fmla="*/ 790575 h 1076325"/>
              <a:gd name="connsiteX14" fmla="*/ 257175 w 1286402"/>
              <a:gd name="connsiteY14" fmla="*/ 847725 h 1076325"/>
              <a:gd name="connsiteX15" fmla="*/ 266700 w 1286402"/>
              <a:gd name="connsiteY15" fmla="*/ 876300 h 1076325"/>
              <a:gd name="connsiteX16" fmla="*/ 323850 w 1286402"/>
              <a:gd name="connsiteY16" fmla="*/ 895350 h 1076325"/>
              <a:gd name="connsiteX17" fmla="*/ 400050 w 1286402"/>
              <a:gd name="connsiteY17" fmla="*/ 914400 h 1076325"/>
              <a:gd name="connsiteX18" fmla="*/ 409575 w 1286402"/>
              <a:gd name="connsiteY18" fmla="*/ 942975 h 1076325"/>
              <a:gd name="connsiteX19" fmla="*/ 495300 w 1286402"/>
              <a:gd name="connsiteY19" fmla="*/ 990600 h 1076325"/>
              <a:gd name="connsiteX20" fmla="*/ 523875 w 1286402"/>
              <a:gd name="connsiteY20" fmla="*/ 1009650 h 1076325"/>
              <a:gd name="connsiteX21" fmla="*/ 619125 w 1286402"/>
              <a:gd name="connsiteY21" fmla="*/ 1028700 h 1076325"/>
              <a:gd name="connsiteX22" fmla="*/ 695325 w 1286402"/>
              <a:gd name="connsiteY22" fmla="*/ 1038225 h 1076325"/>
              <a:gd name="connsiteX23" fmla="*/ 723900 w 1286402"/>
              <a:gd name="connsiteY23" fmla="*/ 1047750 h 1076325"/>
              <a:gd name="connsiteX24" fmla="*/ 762000 w 1286402"/>
              <a:gd name="connsiteY24" fmla="*/ 1057275 h 1076325"/>
              <a:gd name="connsiteX25" fmla="*/ 819150 w 1286402"/>
              <a:gd name="connsiteY25" fmla="*/ 1076325 h 1076325"/>
              <a:gd name="connsiteX26" fmla="*/ 885825 w 1286402"/>
              <a:gd name="connsiteY26" fmla="*/ 1066800 h 1076325"/>
              <a:gd name="connsiteX27" fmla="*/ 933450 w 1286402"/>
              <a:gd name="connsiteY27" fmla="*/ 1009650 h 1076325"/>
              <a:gd name="connsiteX28" fmla="*/ 990600 w 1286402"/>
              <a:gd name="connsiteY28" fmla="*/ 971550 h 1076325"/>
              <a:gd name="connsiteX29" fmla="*/ 1057275 w 1286402"/>
              <a:gd name="connsiteY29" fmla="*/ 952500 h 1076325"/>
              <a:gd name="connsiteX30" fmla="*/ 1085850 w 1286402"/>
              <a:gd name="connsiteY30" fmla="*/ 942975 h 1076325"/>
              <a:gd name="connsiteX31" fmla="*/ 1114425 w 1286402"/>
              <a:gd name="connsiteY31" fmla="*/ 914400 h 1076325"/>
              <a:gd name="connsiteX32" fmla="*/ 1171575 w 1286402"/>
              <a:gd name="connsiteY32" fmla="*/ 876300 h 1076325"/>
              <a:gd name="connsiteX33" fmla="*/ 1228725 w 1286402"/>
              <a:gd name="connsiteY33" fmla="*/ 828675 h 1076325"/>
              <a:gd name="connsiteX34" fmla="*/ 1266825 w 1286402"/>
              <a:gd name="connsiteY34" fmla="*/ 771525 h 1076325"/>
              <a:gd name="connsiteX35" fmla="*/ 1257300 w 1286402"/>
              <a:gd name="connsiteY35" fmla="*/ 685800 h 1076325"/>
              <a:gd name="connsiteX36" fmla="*/ 1247775 w 1286402"/>
              <a:gd name="connsiteY36" fmla="*/ 657225 h 1076325"/>
              <a:gd name="connsiteX37" fmla="*/ 1266825 w 1286402"/>
              <a:gd name="connsiteY37" fmla="*/ 523875 h 1076325"/>
              <a:gd name="connsiteX38" fmla="*/ 1285875 w 1286402"/>
              <a:gd name="connsiteY38" fmla="*/ 447675 h 1076325"/>
              <a:gd name="connsiteX39" fmla="*/ 1266825 w 1286402"/>
              <a:gd name="connsiteY39" fmla="*/ 342900 h 1076325"/>
              <a:gd name="connsiteX40" fmla="*/ 1247775 w 1286402"/>
              <a:gd name="connsiteY40" fmla="*/ 276225 h 1076325"/>
              <a:gd name="connsiteX41" fmla="*/ 1209675 w 1286402"/>
              <a:gd name="connsiteY41" fmla="*/ 219075 h 1076325"/>
              <a:gd name="connsiteX42" fmla="*/ 1181100 w 1286402"/>
              <a:gd name="connsiteY42" fmla="*/ 209550 h 1076325"/>
              <a:gd name="connsiteX43" fmla="*/ 1123950 w 1286402"/>
              <a:gd name="connsiteY43" fmla="*/ 180975 h 1076325"/>
              <a:gd name="connsiteX44" fmla="*/ 866775 w 1286402"/>
              <a:gd name="connsiteY44" fmla="*/ 171450 h 1076325"/>
              <a:gd name="connsiteX45" fmla="*/ 809625 w 1286402"/>
              <a:gd name="connsiteY45" fmla="*/ 152400 h 1076325"/>
              <a:gd name="connsiteX46" fmla="*/ 752475 w 1286402"/>
              <a:gd name="connsiteY46" fmla="*/ 123825 h 1076325"/>
              <a:gd name="connsiteX47" fmla="*/ 723900 w 1286402"/>
              <a:gd name="connsiteY47" fmla="*/ 95250 h 1076325"/>
              <a:gd name="connsiteX48" fmla="*/ 695325 w 1286402"/>
              <a:gd name="connsiteY48" fmla="*/ 85725 h 1076325"/>
              <a:gd name="connsiteX49" fmla="*/ 628650 w 1286402"/>
              <a:gd name="connsiteY49" fmla="*/ 9525 h 1076325"/>
              <a:gd name="connsiteX50" fmla="*/ 600075 w 1286402"/>
              <a:gd name="connsiteY50" fmla="*/ 0 h 1076325"/>
              <a:gd name="connsiteX0" fmla="*/ 600075 w 1286402"/>
              <a:gd name="connsiteY0" fmla="*/ 0 h 1076325"/>
              <a:gd name="connsiteX1" fmla="*/ 433940 w 1286402"/>
              <a:gd name="connsiteY1" fmla="*/ 103409 h 1076325"/>
              <a:gd name="connsiteX2" fmla="*/ 303312 w 1286402"/>
              <a:gd name="connsiteY2" fmla="*/ 174661 h 1076325"/>
              <a:gd name="connsiteX3" fmla="*/ 107369 w 1286402"/>
              <a:gd name="connsiteY3" fmla="*/ 263726 h 1076325"/>
              <a:gd name="connsiteX4" fmla="*/ 0 w 1286402"/>
              <a:gd name="connsiteY4" fmla="*/ 400050 h 1076325"/>
              <a:gd name="connsiteX5" fmla="*/ 9525 w 1286402"/>
              <a:gd name="connsiteY5" fmla="*/ 495300 h 1076325"/>
              <a:gd name="connsiteX6" fmla="*/ 19050 w 1286402"/>
              <a:gd name="connsiteY6" fmla="*/ 523875 h 1076325"/>
              <a:gd name="connsiteX7" fmla="*/ 76200 w 1286402"/>
              <a:gd name="connsiteY7" fmla="*/ 581025 h 1076325"/>
              <a:gd name="connsiteX8" fmla="*/ 95250 w 1286402"/>
              <a:gd name="connsiteY8" fmla="*/ 657225 h 1076325"/>
              <a:gd name="connsiteX9" fmla="*/ 152400 w 1286402"/>
              <a:gd name="connsiteY9" fmla="*/ 685800 h 1076325"/>
              <a:gd name="connsiteX10" fmla="*/ 180975 w 1286402"/>
              <a:gd name="connsiteY10" fmla="*/ 714375 h 1076325"/>
              <a:gd name="connsiteX11" fmla="*/ 209550 w 1286402"/>
              <a:gd name="connsiteY11" fmla="*/ 733425 h 1076325"/>
              <a:gd name="connsiteX12" fmla="*/ 219075 w 1286402"/>
              <a:gd name="connsiteY12" fmla="*/ 762000 h 1076325"/>
              <a:gd name="connsiteX13" fmla="*/ 238125 w 1286402"/>
              <a:gd name="connsiteY13" fmla="*/ 790575 h 1076325"/>
              <a:gd name="connsiteX14" fmla="*/ 257175 w 1286402"/>
              <a:gd name="connsiteY14" fmla="*/ 847725 h 1076325"/>
              <a:gd name="connsiteX15" fmla="*/ 266700 w 1286402"/>
              <a:gd name="connsiteY15" fmla="*/ 876300 h 1076325"/>
              <a:gd name="connsiteX16" fmla="*/ 323850 w 1286402"/>
              <a:gd name="connsiteY16" fmla="*/ 895350 h 1076325"/>
              <a:gd name="connsiteX17" fmla="*/ 400050 w 1286402"/>
              <a:gd name="connsiteY17" fmla="*/ 914400 h 1076325"/>
              <a:gd name="connsiteX18" fmla="*/ 409575 w 1286402"/>
              <a:gd name="connsiteY18" fmla="*/ 942975 h 1076325"/>
              <a:gd name="connsiteX19" fmla="*/ 495300 w 1286402"/>
              <a:gd name="connsiteY19" fmla="*/ 990600 h 1076325"/>
              <a:gd name="connsiteX20" fmla="*/ 523875 w 1286402"/>
              <a:gd name="connsiteY20" fmla="*/ 1009650 h 1076325"/>
              <a:gd name="connsiteX21" fmla="*/ 619125 w 1286402"/>
              <a:gd name="connsiteY21" fmla="*/ 1028700 h 1076325"/>
              <a:gd name="connsiteX22" fmla="*/ 695325 w 1286402"/>
              <a:gd name="connsiteY22" fmla="*/ 1038225 h 1076325"/>
              <a:gd name="connsiteX23" fmla="*/ 723900 w 1286402"/>
              <a:gd name="connsiteY23" fmla="*/ 1047750 h 1076325"/>
              <a:gd name="connsiteX24" fmla="*/ 762000 w 1286402"/>
              <a:gd name="connsiteY24" fmla="*/ 1057275 h 1076325"/>
              <a:gd name="connsiteX25" fmla="*/ 819150 w 1286402"/>
              <a:gd name="connsiteY25" fmla="*/ 1076325 h 1076325"/>
              <a:gd name="connsiteX26" fmla="*/ 885825 w 1286402"/>
              <a:gd name="connsiteY26" fmla="*/ 1066800 h 1076325"/>
              <a:gd name="connsiteX27" fmla="*/ 933450 w 1286402"/>
              <a:gd name="connsiteY27" fmla="*/ 1009650 h 1076325"/>
              <a:gd name="connsiteX28" fmla="*/ 990600 w 1286402"/>
              <a:gd name="connsiteY28" fmla="*/ 971550 h 1076325"/>
              <a:gd name="connsiteX29" fmla="*/ 1057275 w 1286402"/>
              <a:gd name="connsiteY29" fmla="*/ 952500 h 1076325"/>
              <a:gd name="connsiteX30" fmla="*/ 1085850 w 1286402"/>
              <a:gd name="connsiteY30" fmla="*/ 942975 h 1076325"/>
              <a:gd name="connsiteX31" fmla="*/ 1114425 w 1286402"/>
              <a:gd name="connsiteY31" fmla="*/ 914400 h 1076325"/>
              <a:gd name="connsiteX32" fmla="*/ 1171575 w 1286402"/>
              <a:gd name="connsiteY32" fmla="*/ 876300 h 1076325"/>
              <a:gd name="connsiteX33" fmla="*/ 1228725 w 1286402"/>
              <a:gd name="connsiteY33" fmla="*/ 828675 h 1076325"/>
              <a:gd name="connsiteX34" fmla="*/ 1266825 w 1286402"/>
              <a:gd name="connsiteY34" fmla="*/ 771525 h 1076325"/>
              <a:gd name="connsiteX35" fmla="*/ 1257300 w 1286402"/>
              <a:gd name="connsiteY35" fmla="*/ 685800 h 1076325"/>
              <a:gd name="connsiteX36" fmla="*/ 1247775 w 1286402"/>
              <a:gd name="connsiteY36" fmla="*/ 657225 h 1076325"/>
              <a:gd name="connsiteX37" fmla="*/ 1266825 w 1286402"/>
              <a:gd name="connsiteY37" fmla="*/ 523875 h 1076325"/>
              <a:gd name="connsiteX38" fmla="*/ 1285875 w 1286402"/>
              <a:gd name="connsiteY38" fmla="*/ 447675 h 1076325"/>
              <a:gd name="connsiteX39" fmla="*/ 1266825 w 1286402"/>
              <a:gd name="connsiteY39" fmla="*/ 342900 h 1076325"/>
              <a:gd name="connsiteX40" fmla="*/ 1247775 w 1286402"/>
              <a:gd name="connsiteY40" fmla="*/ 276225 h 1076325"/>
              <a:gd name="connsiteX41" fmla="*/ 1209675 w 1286402"/>
              <a:gd name="connsiteY41" fmla="*/ 219075 h 1076325"/>
              <a:gd name="connsiteX42" fmla="*/ 1181100 w 1286402"/>
              <a:gd name="connsiteY42" fmla="*/ 209550 h 1076325"/>
              <a:gd name="connsiteX43" fmla="*/ 1123950 w 1286402"/>
              <a:gd name="connsiteY43" fmla="*/ 180975 h 1076325"/>
              <a:gd name="connsiteX44" fmla="*/ 866775 w 1286402"/>
              <a:gd name="connsiteY44" fmla="*/ 171450 h 1076325"/>
              <a:gd name="connsiteX45" fmla="*/ 809625 w 1286402"/>
              <a:gd name="connsiteY45" fmla="*/ 152400 h 1076325"/>
              <a:gd name="connsiteX46" fmla="*/ 752475 w 1286402"/>
              <a:gd name="connsiteY46" fmla="*/ 123825 h 1076325"/>
              <a:gd name="connsiteX47" fmla="*/ 723900 w 1286402"/>
              <a:gd name="connsiteY47" fmla="*/ 95250 h 1076325"/>
              <a:gd name="connsiteX48" fmla="*/ 695325 w 1286402"/>
              <a:gd name="connsiteY48" fmla="*/ 85725 h 1076325"/>
              <a:gd name="connsiteX49" fmla="*/ 628650 w 1286402"/>
              <a:gd name="connsiteY49" fmla="*/ 9525 h 1076325"/>
              <a:gd name="connsiteX50" fmla="*/ 600075 w 1286402"/>
              <a:gd name="connsiteY50" fmla="*/ 0 h 1076325"/>
              <a:gd name="connsiteX0" fmla="*/ 600075 w 1286402"/>
              <a:gd name="connsiteY0" fmla="*/ 0 h 1076325"/>
              <a:gd name="connsiteX1" fmla="*/ 433940 w 1286402"/>
              <a:gd name="connsiteY1" fmla="*/ 103409 h 1076325"/>
              <a:gd name="connsiteX2" fmla="*/ 261749 w 1286402"/>
              <a:gd name="connsiteY2" fmla="*/ 156848 h 1076325"/>
              <a:gd name="connsiteX3" fmla="*/ 107369 w 1286402"/>
              <a:gd name="connsiteY3" fmla="*/ 263726 h 1076325"/>
              <a:gd name="connsiteX4" fmla="*/ 0 w 1286402"/>
              <a:gd name="connsiteY4" fmla="*/ 400050 h 1076325"/>
              <a:gd name="connsiteX5" fmla="*/ 9525 w 1286402"/>
              <a:gd name="connsiteY5" fmla="*/ 495300 h 1076325"/>
              <a:gd name="connsiteX6" fmla="*/ 19050 w 1286402"/>
              <a:gd name="connsiteY6" fmla="*/ 523875 h 1076325"/>
              <a:gd name="connsiteX7" fmla="*/ 76200 w 1286402"/>
              <a:gd name="connsiteY7" fmla="*/ 581025 h 1076325"/>
              <a:gd name="connsiteX8" fmla="*/ 95250 w 1286402"/>
              <a:gd name="connsiteY8" fmla="*/ 657225 h 1076325"/>
              <a:gd name="connsiteX9" fmla="*/ 152400 w 1286402"/>
              <a:gd name="connsiteY9" fmla="*/ 685800 h 1076325"/>
              <a:gd name="connsiteX10" fmla="*/ 180975 w 1286402"/>
              <a:gd name="connsiteY10" fmla="*/ 714375 h 1076325"/>
              <a:gd name="connsiteX11" fmla="*/ 209550 w 1286402"/>
              <a:gd name="connsiteY11" fmla="*/ 733425 h 1076325"/>
              <a:gd name="connsiteX12" fmla="*/ 219075 w 1286402"/>
              <a:gd name="connsiteY12" fmla="*/ 762000 h 1076325"/>
              <a:gd name="connsiteX13" fmla="*/ 238125 w 1286402"/>
              <a:gd name="connsiteY13" fmla="*/ 790575 h 1076325"/>
              <a:gd name="connsiteX14" fmla="*/ 257175 w 1286402"/>
              <a:gd name="connsiteY14" fmla="*/ 847725 h 1076325"/>
              <a:gd name="connsiteX15" fmla="*/ 266700 w 1286402"/>
              <a:gd name="connsiteY15" fmla="*/ 876300 h 1076325"/>
              <a:gd name="connsiteX16" fmla="*/ 323850 w 1286402"/>
              <a:gd name="connsiteY16" fmla="*/ 895350 h 1076325"/>
              <a:gd name="connsiteX17" fmla="*/ 400050 w 1286402"/>
              <a:gd name="connsiteY17" fmla="*/ 914400 h 1076325"/>
              <a:gd name="connsiteX18" fmla="*/ 409575 w 1286402"/>
              <a:gd name="connsiteY18" fmla="*/ 942975 h 1076325"/>
              <a:gd name="connsiteX19" fmla="*/ 495300 w 1286402"/>
              <a:gd name="connsiteY19" fmla="*/ 990600 h 1076325"/>
              <a:gd name="connsiteX20" fmla="*/ 523875 w 1286402"/>
              <a:gd name="connsiteY20" fmla="*/ 1009650 h 1076325"/>
              <a:gd name="connsiteX21" fmla="*/ 619125 w 1286402"/>
              <a:gd name="connsiteY21" fmla="*/ 1028700 h 1076325"/>
              <a:gd name="connsiteX22" fmla="*/ 695325 w 1286402"/>
              <a:gd name="connsiteY22" fmla="*/ 1038225 h 1076325"/>
              <a:gd name="connsiteX23" fmla="*/ 723900 w 1286402"/>
              <a:gd name="connsiteY23" fmla="*/ 1047750 h 1076325"/>
              <a:gd name="connsiteX24" fmla="*/ 762000 w 1286402"/>
              <a:gd name="connsiteY24" fmla="*/ 1057275 h 1076325"/>
              <a:gd name="connsiteX25" fmla="*/ 819150 w 1286402"/>
              <a:gd name="connsiteY25" fmla="*/ 1076325 h 1076325"/>
              <a:gd name="connsiteX26" fmla="*/ 885825 w 1286402"/>
              <a:gd name="connsiteY26" fmla="*/ 1066800 h 1076325"/>
              <a:gd name="connsiteX27" fmla="*/ 933450 w 1286402"/>
              <a:gd name="connsiteY27" fmla="*/ 1009650 h 1076325"/>
              <a:gd name="connsiteX28" fmla="*/ 990600 w 1286402"/>
              <a:gd name="connsiteY28" fmla="*/ 971550 h 1076325"/>
              <a:gd name="connsiteX29" fmla="*/ 1057275 w 1286402"/>
              <a:gd name="connsiteY29" fmla="*/ 952500 h 1076325"/>
              <a:gd name="connsiteX30" fmla="*/ 1085850 w 1286402"/>
              <a:gd name="connsiteY30" fmla="*/ 942975 h 1076325"/>
              <a:gd name="connsiteX31" fmla="*/ 1114425 w 1286402"/>
              <a:gd name="connsiteY31" fmla="*/ 914400 h 1076325"/>
              <a:gd name="connsiteX32" fmla="*/ 1171575 w 1286402"/>
              <a:gd name="connsiteY32" fmla="*/ 876300 h 1076325"/>
              <a:gd name="connsiteX33" fmla="*/ 1228725 w 1286402"/>
              <a:gd name="connsiteY33" fmla="*/ 828675 h 1076325"/>
              <a:gd name="connsiteX34" fmla="*/ 1266825 w 1286402"/>
              <a:gd name="connsiteY34" fmla="*/ 771525 h 1076325"/>
              <a:gd name="connsiteX35" fmla="*/ 1257300 w 1286402"/>
              <a:gd name="connsiteY35" fmla="*/ 685800 h 1076325"/>
              <a:gd name="connsiteX36" fmla="*/ 1247775 w 1286402"/>
              <a:gd name="connsiteY36" fmla="*/ 657225 h 1076325"/>
              <a:gd name="connsiteX37" fmla="*/ 1266825 w 1286402"/>
              <a:gd name="connsiteY37" fmla="*/ 523875 h 1076325"/>
              <a:gd name="connsiteX38" fmla="*/ 1285875 w 1286402"/>
              <a:gd name="connsiteY38" fmla="*/ 447675 h 1076325"/>
              <a:gd name="connsiteX39" fmla="*/ 1266825 w 1286402"/>
              <a:gd name="connsiteY39" fmla="*/ 342900 h 1076325"/>
              <a:gd name="connsiteX40" fmla="*/ 1247775 w 1286402"/>
              <a:gd name="connsiteY40" fmla="*/ 276225 h 1076325"/>
              <a:gd name="connsiteX41" fmla="*/ 1209675 w 1286402"/>
              <a:gd name="connsiteY41" fmla="*/ 219075 h 1076325"/>
              <a:gd name="connsiteX42" fmla="*/ 1181100 w 1286402"/>
              <a:gd name="connsiteY42" fmla="*/ 209550 h 1076325"/>
              <a:gd name="connsiteX43" fmla="*/ 1123950 w 1286402"/>
              <a:gd name="connsiteY43" fmla="*/ 180975 h 1076325"/>
              <a:gd name="connsiteX44" fmla="*/ 866775 w 1286402"/>
              <a:gd name="connsiteY44" fmla="*/ 171450 h 1076325"/>
              <a:gd name="connsiteX45" fmla="*/ 809625 w 1286402"/>
              <a:gd name="connsiteY45" fmla="*/ 152400 h 1076325"/>
              <a:gd name="connsiteX46" fmla="*/ 752475 w 1286402"/>
              <a:gd name="connsiteY46" fmla="*/ 123825 h 1076325"/>
              <a:gd name="connsiteX47" fmla="*/ 723900 w 1286402"/>
              <a:gd name="connsiteY47" fmla="*/ 95250 h 1076325"/>
              <a:gd name="connsiteX48" fmla="*/ 695325 w 1286402"/>
              <a:gd name="connsiteY48" fmla="*/ 85725 h 1076325"/>
              <a:gd name="connsiteX49" fmla="*/ 628650 w 1286402"/>
              <a:gd name="connsiteY49" fmla="*/ 9525 h 1076325"/>
              <a:gd name="connsiteX50" fmla="*/ 600075 w 1286402"/>
              <a:gd name="connsiteY50" fmla="*/ 0 h 1076325"/>
              <a:gd name="connsiteX0" fmla="*/ 600075 w 1286402"/>
              <a:gd name="connsiteY0" fmla="*/ 0 h 1076325"/>
              <a:gd name="connsiteX1" fmla="*/ 463629 w 1286402"/>
              <a:gd name="connsiteY1" fmla="*/ 79659 h 1076325"/>
              <a:gd name="connsiteX2" fmla="*/ 261749 w 1286402"/>
              <a:gd name="connsiteY2" fmla="*/ 156848 h 1076325"/>
              <a:gd name="connsiteX3" fmla="*/ 107369 w 1286402"/>
              <a:gd name="connsiteY3" fmla="*/ 263726 h 1076325"/>
              <a:gd name="connsiteX4" fmla="*/ 0 w 1286402"/>
              <a:gd name="connsiteY4" fmla="*/ 400050 h 1076325"/>
              <a:gd name="connsiteX5" fmla="*/ 9525 w 1286402"/>
              <a:gd name="connsiteY5" fmla="*/ 495300 h 1076325"/>
              <a:gd name="connsiteX6" fmla="*/ 19050 w 1286402"/>
              <a:gd name="connsiteY6" fmla="*/ 523875 h 1076325"/>
              <a:gd name="connsiteX7" fmla="*/ 76200 w 1286402"/>
              <a:gd name="connsiteY7" fmla="*/ 581025 h 1076325"/>
              <a:gd name="connsiteX8" fmla="*/ 95250 w 1286402"/>
              <a:gd name="connsiteY8" fmla="*/ 657225 h 1076325"/>
              <a:gd name="connsiteX9" fmla="*/ 152400 w 1286402"/>
              <a:gd name="connsiteY9" fmla="*/ 685800 h 1076325"/>
              <a:gd name="connsiteX10" fmla="*/ 180975 w 1286402"/>
              <a:gd name="connsiteY10" fmla="*/ 714375 h 1076325"/>
              <a:gd name="connsiteX11" fmla="*/ 209550 w 1286402"/>
              <a:gd name="connsiteY11" fmla="*/ 733425 h 1076325"/>
              <a:gd name="connsiteX12" fmla="*/ 219075 w 1286402"/>
              <a:gd name="connsiteY12" fmla="*/ 762000 h 1076325"/>
              <a:gd name="connsiteX13" fmla="*/ 238125 w 1286402"/>
              <a:gd name="connsiteY13" fmla="*/ 790575 h 1076325"/>
              <a:gd name="connsiteX14" fmla="*/ 257175 w 1286402"/>
              <a:gd name="connsiteY14" fmla="*/ 847725 h 1076325"/>
              <a:gd name="connsiteX15" fmla="*/ 266700 w 1286402"/>
              <a:gd name="connsiteY15" fmla="*/ 876300 h 1076325"/>
              <a:gd name="connsiteX16" fmla="*/ 323850 w 1286402"/>
              <a:gd name="connsiteY16" fmla="*/ 895350 h 1076325"/>
              <a:gd name="connsiteX17" fmla="*/ 400050 w 1286402"/>
              <a:gd name="connsiteY17" fmla="*/ 914400 h 1076325"/>
              <a:gd name="connsiteX18" fmla="*/ 409575 w 1286402"/>
              <a:gd name="connsiteY18" fmla="*/ 942975 h 1076325"/>
              <a:gd name="connsiteX19" fmla="*/ 495300 w 1286402"/>
              <a:gd name="connsiteY19" fmla="*/ 990600 h 1076325"/>
              <a:gd name="connsiteX20" fmla="*/ 523875 w 1286402"/>
              <a:gd name="connsiteY20" fmla="*/ 1009650 h 1076325"/>
              <a:gd name="connsiteX21" fmla="*/ 619125 w 1286402"/>
              <a:gd name="connsiteY21" fmla="*/ 1028700 h 1076325"/>
              <a:gd name="connsiteX22" fmla="*/ 695325 w 1286402"/>
              <a:gd name="connsiteY22" fmla="*/ 1038225 h 1076325"/>
              <a:gd name="connsiteX23" fmla="*/ 723900 w 1286402"/>
              <a:gd name="connsiteY23" fmla="*/ 1047750 h 1076325"/>
              <a:gd name="connsiteX24" fmla="*/ 762000 w 1286402"/>
              <a:gd name="connsiteY24" fmla="*/ 1057275 h 1076325"/>
              <a:gd name="connsiteX25" fmla="*/ 819150 w 1286402"/>
              <a:gd name="connsiteY25" fmla="*/ 1076325 h 1076325"/>
              <a:gd name="connsiteX26" fmla="*/ 885825 w 1286402"/>
              <a:gd name="connsiteY26" fmla="*/ 1066800 h 1076325"/>
              <a:gd name="connsiteX27" fmla="*/ 933450 w 1286402"/>
              <a:gd name="connsiteY27" fmla="*/ 1009650 h 1076325"/>
              <a:gd name="connsiteX28" fmla="*/ 990600 w 1286402"/>
              <a:gd name="connsiteY28" fmla="*/ 971550 h 1076325"/>
              <a:gd name="connsiteX29" fmla="*/ 1057275 w 1286402"/>
              <a:gd name="connsiteY29" fmla="*/ 952500 h 1076325"/>
              <a:gd name="connsiteX30" fmla="*/ 1085850 w 1286402"/>
              <a:gd name="connsiteY30" fmla="*/ 942975 h 1076325"/>
              <a:gd name="connsiteX31" fmla="*/ 1114425 w 1286402"/>
              <a:gd name="connsiteY31" fmla="*/ 914400 h 1076325"/>
              <a:gd name="connsiteX32" fmla="*/ 1171575 w 1286402"/>
              <a:gd name="connsiteY32" fmla="*/ 876300 h 1076325"/>
              <a:gd name="connsiteX33" fmla="*/ 1228725 w 1286402"/>
              <a:gd name="connsiteY33" fmla="*/ 828675 h 1076325"/>
              <a:gd name="connsiteX34" fmla="*/ 1266825 w 1286402"/>
              <a:gd name="connsiteY34" fmla="*/ 771525 h 1076325"/>
              <a:gd name="connsiteX35" fmla="*/ 1257300 w 1286402"/>
              <a:gd name="connsiteY35" fmla="*/ 685800 h 1076325"/>
              <a:gd name="connsiteX36" fmla="*/ 1247775 w 1286402"/>
              <a:gd name="connsiteY36" fmla="*/ 657225 h 1076325"/>
              <a:gd name="connsiteX37" fmla="*/ 1266825 w 1286402"/>
              <a:gd name="connsiteY37" fmla="*/ 523875 h 1076325"/>
              <a:gd name="connsiteX38" fmla="*/ 1285875 w 1286402"/>
              <a:gd name="connsiteY38" fmla="*/ 447675 h 1076325"/>
              <a:gd name="connsiteX39" fmla="*/ 1266825 w 1286402"/>
              <a:gd name="connsiteY39" fmla="*/ 342900 h 1076325"/>
              <a:gd name="connsiteX40" fmla="*/ 1247775 w 1286402"/>
              <a:gd name="connsiteY40" fmla="*/ 276225 h 1076325"/>
              <a:gd name="connsiteX41" fmla="*/ 1209675 w 1286402"/>
              <a:gd name="connsiteY41" fmla="*/ 219075 h 1076325"/>
              <a:gd name="connsiteX42" fmla="*/ 1181100 w 1286402"/>
              <a:gd name="connsiteY42" fmla="*/ 209550 h 1076325"/>
              <a:gd name="connsiteX43" fmla="*/ 1123950 w 1286402"/>
              <a:gd name="connsiteY43" fmla="*/ 180975 h 1076325"/>
              <a:gd name="connsiteX44" fmla="*/ 866775 w 1286402"/>
              <a:gd name="connsiteY44" fmla="*/ 171450 h 1076325"/>
              <a:gd name="connsiteX45" fmla="*/ 809625 w 1286402"/>
              <a:gd name="connsiteY45" fmla="*/ 152400 h 1076325"/>
              <a:gd name="connsiteX46" fmla="*/ 752475 w 1286402"/>
              <a:gd name="connsiteY46" fmla="*/ 123825 h 1076325"/>
              <a:gd name="connsiteX47" fmla="*/ 723900 w 1286402"/>
              <a:gd name="connsiteY47" fmla="*/ 95250 h 1076325"/>
              <a:gd name="connsiteX48" fmla="*/ 695325 w 1286402"/>
              <a:gd name="connsiteY48" fmla="*/ 85725 h 1076325"/>
              <a:gd name="connsiteX49" fmla="*/ 628650 w 1286402"/>
              <a:gd name="connsiteY49" fmla="*/ 9525 h 1076325"/>
              <a:gd name="connsiteX50" fmla="*/ 600075 w 1286402"/>
              <a:gd name="connsiteY50" fmla="*/ 0 h 1076325"/>
              <a:gd name="connsiteX0" fmla="*/ 600075 w 1286402"/>
              <a:gd name="connsiteY0" fmla="*/ 0 h 1076325"/>
              <a:gd name="connsiteX1" fmla="*/ 463629 w 1286402"/>
              <a:gd name="connsiteY1" fmla="*/ 79659 h 1076325"/>
              <a:gd name="connsiteX2" fmla="*/ 261749 w 1286402"/>
              <a:gd name="connsiteY2" fmla="*/ 156848 h 1076325"/>
              <a:gd name="connsiteX3" fmla="*/ 107369 w 1286402"/>
              <a:gd name="connsiteY3" fmla="*/ 263726 h 1076325"/>
              <a:gd name="connsiteX4" fmla="*/ 66137 w 1286402"/>
              <a:gd name="connsiteY4" fmla="*/ 314910 h 1076325"/>
              <a:gd name="connsiteX5" fmla="*/ 0 w 1286402"/>
              <a:gd name="connsiteY5" fmla="*/ 400050 h 1076325"/>
              <a:gd name="connsiteX6" fmla="*/ 9525 w 1286402"/>
              <a:gd name="connsiteY6" fmla="*/ 495300 h 1076325"/>
              <a:gd name="connsiteX7" fmla="*/ 19050 w 1286402"/>
              <a:gd name="connsiteY7" fmla="*/ 523875 h 1076325"/>
              <a:gd name="connsiteX8" fmla="*/ 76200 w 1286402"/>
              <a:gd name="connsiteY8" fmla="*/ 581025 h 1076325"/>
              <a:gd name="connsiteX9" fmla="*/ 95250 w 1286402"/>
              <a:gd name="connsiteY9" fmla="*/ 657225 h 1076325"/>
              <a:gd name="connsiteX10" fmla="*/ 152400 w 1286402"/>
              <a:gd name="connsiteY10" fmla="*/ 685800 h 1076325"/>
              <a:gd name="connsiteX11" fmla="*/ 180975 w 1286402"/>
              <a:gd name="connsiteY11" fmla="*/ 714375 h 1076325"/>
              <a:gd name="connsiteX12" fmla="*/ 209550 w 1286402"/>
              <a:gd name="connsiteY12" fmla="*/ 733425 h 1076325"/>
              <a:gd name="connsiteX13" fmla="*/ 219075 w 1286402"/>
              <a:gd name="connsiteY13" fmla="*/ 762000 h 1076325"/>
              <a:gd name="connsiteX14" fmla="*/ 238125 w 1286402"/>
              <a:gd name="connsiteY14" fmla="*/ 790575 h 1076325"/>
              <a:gd name="connsiteX15" fmla="*/ 257175 w 1286402"/>
              <a:gd name="connsiteY15" fmla="*/ 847725 h 1076325"/>
              <a:gd name="connsiteX16" fmla="*/ 266700 w 1286402"/>
              <a:gd name="connsiteY16" fmla="*/ 876300 h 1076325"/>
              <a:gd name="connsiteX17" fmla="*/ 323850 w 1286402"/>
              <a:gd name="connsiteY17" fmla="*/ 895350 h 1076325"/>
              <a:gd name="connsiteX18" fmla="*/ 400050 w 1286402"/>
              <a:gd name="connsiteY18" fmla="*/ 914400 h 1076325"/>
              <a:gd name="connsiteX19" fmla="*/ 409575 w 1286402"/>
              <a:gd name="connsiteY19" fmla="*/ 942975 h 1076325"/>
              <a:gd name="connsiteX20" fmla="*/ 495300 w 1286402"/>
              <a:gd name="connsiteY20" fmla="*/ 990600 h 1076325"/>
              <a:gd name="connsiteX21" fmla="*/ 523875 w 1286402"/>
              <a:gd name="connsiteY21" fmla="*/ 1009650 h 1076325"/>
              <a:gd name="connsiteX22" fmla="*/ 619125 w 1286402"/>
              <a:gd name="connsiteY22" fmla="*/ 1028700 h 1076325"/>
              <a:gd name="connsiteX23" fmla="*/ 695325 w 1286402"/>
              <a:gd name="connsiteY23" fmla="*/ 1038225 h 1076325"/>
              <a:gd name="connsiteX24" fmla="*/ 723900 w 1286402"/>
              <a:gd name="connsiteY24" fmla="*/ 1047750 h 1076325"/>
              <a:gd name="connsiteX25" fmla="*/ 762000 w 1286402"/>
              <a:gd name="connsiteY25" fmla="*/ 1057275 h 1076325"/>
              <a:gd name="connsiteX26" fmla="*/ 819150 w 1286402"/>
              <a:gd name="connsiteY26" fmla="*/ 1076325 h 1076325"/>
              <a:gd name="connsiteX27" fmla="*/ 885825 w 1286402"/>
              <a:gd name="connsiteY27" fmla="*/ 1066800 h 1076325"/>
              <a:gd name="connsiteX28" fmla="*/ 933450 w 1286402"/>
              <a:gd name="connsiteY28" fmla="*/ 1009650 h 1076325"/>
              <a:gd name="connsiteX29" fmla="*/ 990600 w 1286402"/>
              <a:gd name="connsiteY29" fmla="*/ 971550 h 1076325"/>
              <a:gd name="connsiteX30" fmla="*/ 1057275 w 1286402"/>
              <a:gd name="connsiteY30" fmla="*/ 952500 h 1076325"/>
              <a:gd name="connsiteX31" fmla="*/ 1085850 w 1286402"/>
              <a:gd name="connsiteY31" fmla="*/ 942975 h 1076325"/>
              <a:gd name="connsiteX32" fmla="*/ 1114425 w 1286402"/>
              <a:gd name="connsiteY32" fmla="*/ 914400 h 1076325"/>
              <a:gd name="connsiteX33" fmla="*/ 1171575 w 1286402"/>
              <a:gd name="connsiteY33" fmla="*/ 876300 h 1076325"/>
              <a:gd name="connsiteX34" fmla="*/ 1228725 w 1286402"/>
              <a:gd name="connsiteY34" fmla="*/ 828675 h 1076325"/>
              <a:gd name="connsiteX35" fmla="*/ 1266825 w 1286402"/>
              <a:gd name="connsiteY35" fmla="*/ 771525 h 1076325"/>
              <a:gd name="connsiteX36" fmla="*/ 1257300 w 1286402"/>
              <a:gd name="connsiteY36" fmla="*/ 685800 h 1076325"/>
              <a:gd name="connsiteX37" fmla="*/ 1247775 w 1286402"/>
              <a:gd name="connsiteY37" fmla="*/ 657225 h 1076325"/>
              <a:gd name="connsiteX38" fmla="*/ 1266825 w 1286402"/>
              <a:gd name="connsiteY38" fmla="*/ 523875 h 1076325"/>
              <a:gd name="connsiteX39" fmla="*/ 1285875 w 1286402"/>
              <a:gd name="connsiteY39" fmla="*/ 447675 h 1076325"/>
              <a:gd name="connsiteX40" fmla="*/ 1266825 w 1286402"/>
              <a:gd name="connsiteY40" fmla="*/ 342900 h 1076325"/>
              <a:gd name="connsiteX41" fmla="*/ 1247775 w 1286402"/>
              <a:gd name="connsiteY41" fmla="*/ 276225 h 1076325"/>
              <a:gd name="connsiteX42" fmla="*/ 1209675 w 1286402"/>
              <a:gd name="connsiteY42" fmla="*/ 219075 h 1076325"/>
              <a:gd name="connsiteX43" fmla="*/ 1181100 w 1286402"/>
              <a:gd name="connsiteY43" fmla="*/ 209550 h 1076325"/>
              <a:gd name="connsiteX44" fmla="*/ 1123950 w 1286402"/>
              <a:gd name="connsiteY44" fmla="*/ 180975 h 1076325"/>
              <a:gd name="connsiteX45" fmla="*/ 866775 w 1286402"/>
              <a:gd name="connsiteY45" fmla="*/ 171450 h 1076325"/>
              <a:gd name="connsiteX46" fmla="*/ 809625 w 1286402"/>
              <a:gd name="connsiteY46" fmla="*/ 152400 h 1076325"/>
              <a:gd name="connsiteX47" fmla="*/ 752475 w 1286402"/>
              <a:gd name="connsiteY47" fmla="*/ 123825 h 1076325"/>
              <a:gd name="connsiteX48" fmla="*/ 723900 w 1286402"/>
              <a:gd name="connsiteY48" fmla="*/ 95250 h 1076325"/>
              <a:gd name="connsiteX49" fmla="*/ 695325 w 1286402"/>
              <a:gd name="connsiteY49" fmla="*/ 85725 h 1076325"/>
              <a:gd name="connsiteX50" fmla="*/ 628650 w 1286402"/>
              <a:gd name="connsiteY50" fmla="*/ 9525 h 1076325"/>
              <a:gd name="connsiteX51" fmla="*/ 600075 w 1286402"/>
              <a:gd name="connsiteY51" fmla="*/ 0 h 1076325"/>
              <a:gd name="connsiteX0" fmla="*/ 600075 w 1286402"/>
              <a:gd name="connsiteY0" fmla="*/ 0 h 1076325"/>
              <a:gd name="connsiteX1" fmla="*/ 463629 w 1286402"/>
              <a:gd name="connsiteY1" fmla="*/ 79659 h 1076325"/>
              <a:gd name="connsiteX2" fmla="*/ 261749 w 1286402"/>
              <a:gd name="connsiteY2" fmla="*/ 156848 h 1076325"/>
              <a:gd name="connsiteX3" fmla="*/ 169504 w 1286402"/>
              <a:gd name="connsiteY3" fmla="*/ 211543 h 1076325"/>
              <a:gd name="connsiteX4" fmla="*/ 107369 w 1286402"/>
              <a:gd name="connsiteY4" fmla="*/ 263726 h 1076325"/>
              <a:gd name="connsiteX5" fmla="*/ 66137 w 1286402"/>
              <a:gd name="connsiteY5" fmla="*/ 314910 h 1076325"/>
              <a:gd name="connsiteX6" fmla="*/ 0 w 1286402"/>
              <a:gd name="connsiteY6" fmla="*/ 400050 h 1076325"/>
              <a:gd name="connsiteX7" fmla="*/ 9525 w 1286402"/>
              <a:gd name="connsiteY7" fmla="*/ 495300 h 1076325"/>
              <a:gd name="connsiteX8" fmla="*/ 19050 w 1286402"/>
              <a:gd name="connsiteY8" fmla="*/ 523875 h 1076325"/>
              <a:gd name="connsiteX9" fmla="*/ 76200 w 1286402"/>
              <a:gd name="connsiteY9" fmla="*/ 581025 h 1076325"/>
              <a:gd name="connsiteX10" fmla="*/ 95250 w 1286402"/>
              <a:gd name="connsiteY10" fmla="*/ 657225 h 1076325"/>
              <a:gd name="connsiteX11" fmla="*/ 152400 w 1286402"/>
              <a:gd name="connsiteY11" fmla="*/ 685800 h 1076325"/>
              <a:gd name="connsiteX12" fmla="*/ 180975 w 1286402"/>
              <a:gd name="connsiteY12" fmla="*/ 714375 h 1076325"/>
              <a:gd name="connsiteX13" fmla="*/ 209550 w 1286402"/>
              <a:gd name="connsiteY13" fmla="*/ 733425 h 1076325"/>
              <a:gd name="connsiteX14" fmla="*/ 219075 w 1286402"/>
              <a:gd name="connsiteY14" fmla="*/ 762000 h 1076325"/>
              <a:gd name="connsiteX15" fmla="*/ 238125 w 1286402"/>
              <a:gd name="connsiteY15" fmla="*/ 790575 h 1076325"/>
              <a:gd name="connsiteX16" fmla="*/ 257175 w 1286402"/>
              <a:gd name="connsiteY16" fmla="*/ 847725 h 1076325"/>
              <a:gd name="connsiteX17" fmla="*/ 266700 w 1286402"/>
              <a:gd name="connsiteY17" fmla="*/ 876300 h 1076325"/>
              <a:gd name="connsiteX18" fmla="*/ 323850 w 1286402"/>
              <a:gd name="connsiteY18" fmla="*/ 895350 h 1076325"/>
              <a:gd name="connsiteX19" fmla="*/ 400050 w 1286402"/>
              <a:gd name="connsiteY19" fmla="*/ 914400 h 1076325"/>
              <a:gd name="connsiteX20" fmla="*/ 409575 w 1286402"/>
              <a:gd name="connsiteY20" fmla="*/ 942975 h 1076325"/>
              <a:gd name="connsiteX21" fmla="*/ 495300 w 1286402"/>
              <a:gd name="connsiteY21" fmla="*/ 990600 h 1076325"/>
              <a:gd name="connsiteX22" fmla="*/ 523875 w 1286402"/>
              <a:gd name="connsiteY22" fmla="*/ 1009650 h 1076325"/>
              <a:gd name="connsiteX23" fmla="*/ 619125 w 1286402"/>
              <a:gd name="connsiteY23" fmla="*/ 1028700 h 1076325"/>
              <a:gd name="connsiteX24" fmla="*/ 695325 w 1286402"/>
              <a:gd name="connsiteY24" fmla="*/ 1038225 h 1076325"/>
              <a:gd name="connsiteX25" fmla="*/ 723900 w 1286402"/>
              <a:gd name="connsiteY25" fmla="*/ 1047750 h 1076325"/>
              <a:gd name="connsiteX26" fmla="*/ 762000 w 1286402"/>
              <a:gd name="connsiteY26" fmla="*/ 1057275 h 1076325"/>
              <a:gd name="connsiteX27" fmla="*/ 819150 w 1286402"/>
              <a:gd name="connsiteY27" fmla="*/ 1076325 h 1076325"/>
              <a:gd name="connsiteX28" fmla="*/ 885825 w 1286402"/>
              <a:gd name="connsiteY28" fmla="*/ 1066800 h 1076325"/>
              <a:gd name="connsiteX29" fmla="*/ 933450 w 1286402"/>
              <a:gd name="connsiteY29" fmla="*/ 1009650 h 1076325"/>
              <a:gd name="connsiteX30" fmla="*/ 990600 w 1286402"/>
              <a:gd name="connsiteY30" fmla="*/ 971550 h 1076325"/>
              <a:gd name="connsiteX31" fmla="*/ 1057275 w 1286402"/>
              <a:gd name="connsiteY31" fmla="*/ 952500 h 1076325"/>
              <a:gd name="connsiteX32" fmla="*/ 1085850 w 1286402"/>
              <a:gd name="connsiteY32" fmla="*/ 942975 h 1076325"/>
              <a:gd name="connsiteX33" fmla="*/ 1114425 w 1286402"/>
              <a:gd name="connsiteY33" fmla="*/ 914400 h 1076325"/>
              <a:gd name="connsiteX34" fmla="*/ 1171575 w 1286402"/>
              <a:gd name="connsiteY34" fmla="*/ 876300 h 1076325"/>
              <a:gd name="connsiteX35" fmla="*/ 1228725 w 1286402"/>
              <a:gd name="connsiteY35" fmla="*/ 828675 h 1076325"/>
              <a:gd name="connsiteX36" fmla="*/ 1266825 w 1286402"/>
              <a:gd name="connsiteY36" fmla="*/ 771525 h 1076325"/>
              <a:gd name="connsiteX37" fmla="*/ 1257300 w 1286402"/>
              <a:gd name="connsiteY37" fmla="*/ 685800 h 1076325"/>
              <a:gd name="connsiteX38" fmla="*/ 1247775 w 1286402"/>
              <a:gd name="connsiteY38" fmla="*/ 657225 h 1076325"/>
              <a:gd name="connsiteX39" fmla="*/ 1266825 w 1286402"/>
              <a:gd name="connsiteY39" fmla="*/ 523875 h 1076325"/>
              <a:gd name="connsiteX40" fmla="*/ 1285875 w 1286402"/>
              <a:gd name="connsiteY40" fmla="*/ 447675 h 1076325"/>
              <a:gd name="connsiteX41" fmla="*/ 1266825 w 1286402"/>
              <a:gd name="connsiteY41" fmla="*/ 342900 h 1076325"/>
              <a:gd name="connsiteX42" fmla="*/ 1247775 w 1286402"/>
              <a:gd name="connsiteY42" fmla="*/ 276225 h 1076325"/>
              <a:gd name="connsiteX43" fmla="*/ 1209675 w 1286402"/>
              <a:gd name="connsiteY43" fmla="*/ 219075 h 1076325"/>
              <a:gd name="connsiteX44" fmla="*/ 1181100 w 1286402"/>
              <a:gd name="connsiteY44" fmla="*/ 209550 h 1076325"/>
              <a:gd name="connsiteX45" fmla="*/ 1123950 w 1286402"/>
              <a:gd name="connsiteY45" fmla="*/ 180975 h 1076325"/>
              <a:gd name="connsiteX46" fmla="*/ 866775 w 1286402"/>
              <a:gd name="connsiteY46" fmla="*/ 171450 h 1076325"/>
              <a:gd name="connsiteX47" fmla="*/ 809625 w 1286402"/>
              <a:gd name="connsiteY47" fmla="*/ 152400 h 1076325"/>
              <a:gd name="connsiteX48" fmla="*/ 752475 w 1286402"/>
              <a:gd name="connsiteY48" fmla="*/ 123825 h 1076325"/>
              <a:gd name="connsiteX49" fmla="*/ 723900 w 1286402"/>
              <a:gd name="connsiteY49" fmla="*/ 95250 h 1076325"/>
              <a:gd name="connsiteX50" fmla="*/ 695325 w 1286402"/>
              <a:gd name="connsiteY50" fmla="*/ 85725 h 1076325"/>
              <a:gd name="connsiteX51" fmla="*/ 628650 w 1286402"/>
              <a:gd name="connsiteY51" fmla="*/ 9525 h 1076325"/>
              <a:gd name="connsiteX52" fmla="*/ 600075 w 1286402"/>
              <a:gd name="connsiteY52" fmla="*/ 0 h 1076325"/>
              <a:gd name="connsiteX0" fmla="*/ 600075 w 1286402"/>
              <a:gd name="connsiteY0" fmla="*/ 0 h 1076325"/>
              <a:gd name="connsiteX1" fmla="*/ 463629 w 1286402"/>
              <a:gd name="connsiteY1" fmla="*/ 79659 h 1076325"/>
              <a:gd name="connsiteX2" fmla="*/ 352384 w 1286402"/>
              <a:gd name="connsiteY2" fmla="*/ 124078 h 1076325"/>
              <a:gd name="connsiteX3" fmla="*/ 261749 w 1286402"/>
              <a:gd name="connsiteY3" fmla="*/ 156848 h 1076325"/>
              <a:gd name="connsiteX4" fmla="*/ 169504 w 1286402"/>
              <a:gd name="connsiteY4" fmla="*/ 211543 h 1076325"/>
              <a:gd name="connsiteX5" fmla="*/ 107369 w 1286402"/>
              <a:gd name="connsiteY5" fmla="*/ 263726 h 1076325"/>
              <a:gd name="connsiteX6" fmla="*/ 66137 w 1286402"/>
              <a:gd name="connsiteY6" fmla="*/ 314910 h 1076325"/>
              <a:gd name="connsiteX7" fmla="*/ 0 w 1286402"/>
              <a:gd name="connsiteY7" fmla="*/ 400050 h 1076325"/>
              <a:gd name="connsiteX8" fmla="*/ 9525 w 1286402"/>
              <a:gd name="connsiteY8" fmla="*/ 495300 h 1076325"/>
              <a:gd name="connsiteX9" fmla="*/ 19050 w 1286402"/>
              <a:gd name="connsiteY9" fmla="*/ 523875 h 1076325"/>
              <a:gd name="connsiteX10" fmla="*/ 76200 w 1286402"/>
              <a:gd name="connsiteY10" fmla="*/ 581025 h 1076325"/>
              <a:gd name="connsiteX11" fmla="*/ 95250 w 1286402"/>
              <a:gd name="connsiteY11" fmla="*/ 657225 h 1076325"/>
              <a:gd name="connsiteX12" fmla="*/ 152400 w 1286402"/>
              <a:gd name="connsiteY12" fmla="*/ 685800 h 1076325"/>
              <a:gd name="connsiteX13" fmla="*/ 180975 w 1286402"/>
              <a:gd name="connsiteY13" fmla="*/ 714375 h 1076325"/>
              <a:gd name="connsiteX14" fmla="*/ 209550 w 1286402"/>
              <a:gd name="connsiteY14" fmla="*/ 733425 h 1076325"/>
              <a:gd name="connsiteX15" fmla="*/ 219075 w 1286402"/>
              <a:gd name="connsiteY15" fmla="*/ 762000 h 1076325"/>
              <a:gd name="connsiteX16" fmla="*/ 238125 w 1286402"/>
              <a:gd name="connsiteY16" fmla="*/ 790575 h 1076325"/>
              <a:gd name="connsiteX17" fmla="*/ 257175 w 1286402"/>
              <a:gd name="connsiteY17" fmla="*/ 847725 h 1076325"/>
              <a:gd name="connsiteX18" fmla="*/ 266700 w 1286402"/>
              <a:gd name="connsiteY18" fmla="*/ 876300 h 1076325"/>
              <a:gd name="connsiteX19" fmla="*/ 323850 w 1286402"/>
              <a:gd name="connsiteY19" fmla="*/ 895350 h 1076325"/>
              <a:gd name="connsiteX20" fmla="*/ 400050 w 1286402"/>
              <a:gd name="connsiteY20" fmla="*/ 914400 h 1076325"/>
              <a:gd name="connsiteX21" fmla="*/ 409575 w 1286402"/>
              <a:gd name="connsiteY21" fmla="*/ 942975 h 1076325"/>
              <a:gd name="connsiteX22" fmla="*/ 495300 w 1286402"/>
              <a:gd name="connsiteY22" fmla="*/ 990600 h 1076325"/>
              <a:gd name="connsiteX23" fmla="*/ 523875 w 1286402"/>
              <a:gd name="connsiteY23" fmla="*/ 1009650 h 1076325"/>
              <a:gd name="connsiteX24" fmla="*/ 619125 w 1286402"/>
              <a:gd name="connsiteY24" fmla="*/ 1028700 h 1076325"/>
              <a:gd name="connsiteX25" fmla="*/ 695325 w 1286402"/>
              <a:gd name="connsiteY25" fmla="*/ 1038225 h 1076325"/>
              <a:gd name="connsiteX26" fmla="*/ 723900 w 1286402"/>
              <a:gd name="connsiteY26" fmla="*/ 1047750 h 1076325"/>
              <a:gd name="connsiteX27" fmla="*/ 762000 w 1286402"/>
              <a:gd name="connsiteY27" fmla="*/ 1057275 h 1076325"/>
              <a:gd name="connsiteX28" fmla="*/ 819150 w 1286402"/>
              <a:gd name="connsiteY28" fmla="*/ 1076325 h 1076325"/>
              <a:gd name="connsiteX29" fmla="*/ 885825 w 1286402"/>
              <a:gd name="connsiteY29" fmla="*/ 1066800 h 1076325"/>
              <a:gd name="connsiteX30" fmla="*/ 933450 w 1286402"/>
              <a:gd name="connsiteY30" fmla="*/ 1009650 h 1076325"/>
              <a:gd name="connsiteX31" fmla="*/ 990600 w 1286402"/>
              <a:gd name="connsiteY31" fmla="*/ 971550 h 1076325"/>
              <a:gd name="connsiteX32" fmla="*/ 1057275 w 1286402"/>
              <a:gd name="connsiteY32" fmla="*/ 952500 h 1076325"/>
              <a:gd name="connsiteX33" fmla="*/ 1085850 w 1286402"/>
              <a:gd name="connsiteY33" fmla="*/ 942975 h 1076325"/>
              <a:gd name="connsiteX34" fmla="*/ 1114425 w 1286402"/>
              <a:gd name="connsiteY34" fmla="*/ 914400 h 1076325"/>
              <a:gd name="connsiteX35" fmla="*/ 1171575 w 1286402"/>
              <a:gd name="connsiteY35" fmla="*/ 876300 h 1076325"/>
              <a:gd name="connsiteX36" fmla="*/ 1228725 w 1286402"/>
              <a:gd name="connsiteY36" fmla="*/ 828675 h 1076325"/>
              <a:gd name="connsiteX37" fmla="*/ 1266825 w 1286402"/>
              <a:gd name="connsiteY37" fmla="*/ 771525 h 1076325"/>
              <a:gd name="connsiteX38" fmla="*/ 1257300 w 1286402"/>
              <a:gd name="connsiteY38" fmla="*/ 685800 h 1076325"/>
              <a:gd name="connsiteX39" fmla="*/ 1247775 w 1286402"/>
              <a:gd name="connsiteY39" fmla="*/ 657225 h 1076325"/>
              <a:gd name="connsiteX40" fmla="*/ 1266825 w 1286402"/>
              <a:gd name="connsiteY40" fmla="*/ 523875 h 1076325"/>
              <a:gd name="connsiteX41" fmla="*/ 1285875 w 1286402"/>
              <a:gd name="connsiteY41" fmla="*/ 447675 h 1076325"/>
              <a:gd name="connsiteX42" fmla="*/ 1266825 w 1286402"/>
              <a:gd name="connsiteY42" fmla="*/ 342900 h 1076325"/>
              <a:gd name="connsiteX43" fmla="*/ 1247775 w 1286402"/>
              <a:gd name="connsiteY43" fmla="*/ 276225 h 1076325"/>
              <a:gd name="connsiteX44" fmla="*/ 1209675 w 1286402"/>
              <a:gd name="connsiteY44" fmla="*/ 219075 h 1076325"/>
              <a:gd name="connsiteX45" fmla="*/ 1181100 w 1286402"/>
              <a:gd name="connsiteY45" fmla="*/ 209550 h 1076325"/>
              <a:gd name="connsiteX46" fmla="*/ 1123950 w 1286402"/>
              <a:gd name="connsiteY46" fmla="*/ 180975 h 1076325"/>
              <a:gd name="connsiteX47" fmla="*/ 866775 w 1286402"/>
              <a:gd name="connsiteY47" fmla="*/ 171450 h 1076325"/>
              <a:gd name="connsiteX48" fmla="*/ 809625 w 1286402"/>
              <a:gd name="connsiteY48" fmla="*/ 152400 h 1076325"/>
              <a:gd name="connsiteX49" fmla="*/ 752475 w 1286402"/>
              <a:gd name="connsiteY49" fmla="*/ 123825 h 1076325"/>
              <a:gd name="connsiteX50" fmla="*/ 723900 w 1286402"/>
              <a:gd name="connsiteY50" fmla="*/ 95250 h 1076325"/>
              <a:gd name="connsiteX51" fmla="*/ 695325 w 1286402"/>
              <a:gd name="connsiteY51" fmla="*/ 85725 h 1076325"/>
              <a:gd name="connsiteX52" fmla="*/ 628650 w 1286402"/>
              <a:gd name="connsiteY52" fmla="*/ 9525 h 1076325"/>
              <a:gd name="connsiteX53" fmla="*/ 600075 w 1286402"/>
              <a:gd name="connsiteY53" fmla="*/ 0 h 1076325"/>
              <a:gd name="connsiteX0" fmla="*/ 600075 w 1286402"/>
              <a:gd name="connsiteY0" fmla="*/ 0 h 1076325"/>
              <a:gd name="connsiteX1" fmla="*/ 519362 w 1286402"/>
              <a:gd name="connsiteY1" fmla="*/ 48541 h 1076325"/>
              <a:gd name="connsiteX2" fmla="*/ 463629 w 1286402"/>
              <a:gd name="connsiteY2" fmla="*/ 79659 h 1076325"/>
              <a:gd name="connsiteX3" fmla="*/ 352384 w 1286402"/>
              <a:gd name="connsiteY3" fmla="*/ 124078 h 1076325"/>
              <a:gd name="connsiteX4" fmla="*/ 261749 w 1286402"/>
              <a:gd name="connsiteY4" fmla="*/ 156848 h 1076325"/>
              <a:gd name="connsiteX5" fmla="*/ 169504 w 1286402"/>
              <a:gd name="connsiteY5" fmla="*/ 211543 h 1076325"/>
              <a:gd name="connsiteX6" fmla="*/ 107369 w 1286402"/>
              <a:gd name="connsiteY6" fmla="*/ 263726 h 1076325"/>
              <a:gd name="connsiteX7" fmla="*/ 66137 w 1286402"/>
              <a:gd name="connsiteY7" fmla="*/ 314910 h 1076325"/>
              <a:gd name="connsiteX8" fmla="*/ 0 w 1286402"/>
              <a:gd name="connsiteY8" fmla="*/ 400050 h 1076325"/>
              <a:gd name="connsiteX9" fmla="*/ 9525 w 1286402"/>
              <a:gd name="connsiteY9" fmla="*/ 495300 h 1076325"/>
              <a:gd name="connsiteX10" fmla="*/ 19050 w 1286402"/>
              <a:gd name="connsiteY10" fmla="*/ 523875 h 1076325"/>
              <a:gd name="connsiteX11" fmla="*/ 76200 w 1286402"/>
              <a:gd name="connsiteY11" fmla="*/ 581025 h 1076325"/>
              <a:gd name="connsiteX12" fmla="*/ 95250 w 1286402"/>
              <a:gd name="connsiteY12" fmla="*/ 657225 h 1076325"/>
              <a:gd name="connsiteX13" fmla="*/ 152400 w 1286402"/>
              <a:gd name="connsiteY13" fmla="*/ 685800 h 1076325"/>
              <a:gd name="connsiteX14" fmla="*/ 180975 w 1286402"/>
              <a:gd name="connsiteY14" fmla="*/ 714375 h 1076325"/>
              <a:gd name="connsiteX15" fmla="*/ 209550 w 1286402"/>
              <a:gd name="connsiteY15" fmla="*/ 733425 h 1076325"/>
              <a:gd name="connsiteX16" fmla="*/ 219075 w 1286402"/>
              <a:gd name="connsiteY16" fmla="*/ 762000 h 1076325"/>
              <a:gd name="connsiteX17" fmla="*/ 238125 w 1286402"/>
              <a:gd name="connsiteY17" fmla="*/ 790575 h 1076325"/>
              <a:gd name="connsiteX18" fmla="*/ 257175 w 1286402"/>
              <a:gd name="connsiteY18" fmla="*/ 847725 h 1076325"/>
              <a:gd name="connsiteX19" fmla="*/ 266700 w 1286402"/>
              <a:gd name="connsiteY19" fmla="*/ 876300 h 1076325"/>
              <a:gd name="connsiteX20" fmla="*/ 323850 w 1286402"/>
              <a:gd name="connsiteY20" fmla="*/ 895350 h 1076325"/>
              <a:gd name="connsiteX21" fmla="*/ 400050 w 1286402"/>
              <a:gd name="connsiteY21" fmla="*/ 914400 h 1076325"/>
              <a:gd name="connsiteX22" fmla="*/ 409575 w 1286402"/>
              <a:gd name="connsiteY22" fmla="*/ 942975 h 1076325"/>
              <a:gd name="connsiteX23" fmla="*/ 495300 w 1286402"/>
              <a:gd name="connsiteY23" fmla="*/ 990600 h 1076325"/>
              <a:gd name="connsiteX24" fmla="*/ 523875 w 1286402"/>
              <a:gd name="connsiteY24" fmla="*/ 1009650 h 1076325"/>
              <a:gd name="connsiteX25" fmla="*/ 619125 w 1286402"/>
              <a:gd name="connsiteY25" fmla="*/ 1028700 h 1076325"/>
              <a:gd name="connsiteX26" fmla="*/ 695325 w 1286402"/>
              <a:gd name="connsiteY26" fmla="*/ 1038225 h 1076325"/>
              <a:gd name="connsiteX27" fmla="*/ 723900 w 1286402"/>
              <a:gd name="connsiteY27" fmla="*/ 1047750 h 1076325"/>
              <a:gd name="connsiteX28" fmla="*/ 762000 w 1286402"/>
              <a:gd name="connsiteY28" fmla="*/ 1057275 h 1076325"/>
              <a:gd name="connsiteX29" fmla="*/ 819150 w 1286402"/>
              <a:gd name="connsiteY29" fmla="*/ 1076325 h 1076325"/>
              <a:gd name="connsiteX30" fmla="*/ 885825 w 1286402"/>
              <a:gd name="connsiteY30" fmla="*/ 1066800 h 1076325"/>
              <a:gd name="connsiteX31" fmla="*/ 933450 w 1286402"/>
              <a:gd name="connsiteY31" fmla="*/ 1009650 h 1076325"/>
              <a:gd name="connsiteX32" fmla="*/ 990600 w 1286402"/>
              <a:gd name="connsiteY32" fmla="*/ 971550 h 1076325"/>
              <a:gd name="connsiteX33" fmla="*/ 1057275 w 1286402"/>
              <a:gd name="connsiteY33" fmla="*/ 952500 h 1076325"/>
              <a:gd name="connsiteX34" fmla="*/ 1085850 w 1286402"/>
              <a:gd name="connsiteY34" fmla="*/ 942975 h 1076325"/>
              <a:gd name="connsiteX35" fmla="*/ 1114425 w 1286402"/>
              <a:gd name="connsiteY35" fmla="*/ 914400 h 1076325"/>
              <a:gd name="connsiteX36" fmla="*/ 1171575 w 1286402"/>
              <a:gd name="connsiteY36" fmla="*/ 876300 h 1076325"/>
              <a:gd name="connsiteX37" fmla="*/ 1228725 w 1286402"/>
              <a:gd name="connsiteY37" fmla="*/ 828675 h 1076325"/>
              <a:gd name="connsiteX38" fmla="*/ 1266825 w 1286402"/>
              <a:gd name="connsiteY38" fmla="*/ 771525 h 1076325"/>
              <a:gd name="connsiteX39" fmla="*/ 1257300 w 1286402"/>
              <a:gd name="connsiteY39" fmla="*/ 685800 h 1076325"/>
              <a:gd name="connsiteX40" fmla="*/ 1247775 w 1286402"/>
              <a:gd name="connsiteY40" fmla="*/ 657225 h 1076325"/>
              <a:gd name="connsiteX41" fmla="*/ 1266825 w 1286402"/>
              <a:gd name="connsiteY41" fmla="*/ 523875 h 1076325"/>
              <a:gd name="connsiteX42" fmla="*/ 1285875 w 1286402"/>
              <a:gd name="connsiteY42" fmla="*/ 447675 h 1076325"/>
              <a:gd name="connsiteX43" fmla="*/ 1266825 w 1286402"/>
              <a:gd name="connsiteY43" fmla="*/ 342900 h 1076325"/>
              <a:gd name="connsiteX44" fmla="*/ 1247775 w 1286402"/>
              <a:gd name="connsiteY44" fmla="*/ 276225 h 1076325"/>
              <a:gd name="connsiteX45" fmla="*/ 1209675 w 1286402"/>
              <a:gd name="connsiteY45" fmla="*/ 219075 h 1076325"/>
              <a:gd name="connsiteX46" fmla="*/ 1181100 w 1286402"/>
              <a:gd name="connsiteY46" fmla="*/ 209550 h 1076325"/>
              <a:gd name="connsiteX47" fmla="*/ 1123950 w 1286402"/>
              <a:gd name="connsiteY47" fmla="*/ 180975 h 1076325"/>
              <a:gd name="connsiteX48" fmla="*/ 866775 w 1286402"/>
              <a:gd name="connsiteY48" fmla="*/ 171450 h 1076325"/>
              <a:gd name="connsiteX49" fmla="*/ 809625 w 1286402"/>
              <a:gd name="connsiteY49" fmla="*/ 152400 h 1076325"/>
              <a:gd name="connsiteX50" fmla="*/ 752475 w 1286402"/>
              <a:gd name="connsiteY50" fmla="*/ 123825 h 1076325"/>
              <a:gd name="connsiteX51" fmla="*/ 723900 w 1286402"/>
              <a:gd name="connsiteY51" fmla="*/ 95250 h 1076325"/>
              <a:gd name="connsiteX52" fmla="*/ 695325 w 1286402"/>
              <a:gd name="connsiteY52" fmla="*/ 85725 h 1076325"/>
              <a:gd name="connsiteX53" fmla="*/ 628650 w 1286402"/>
              <a:gd name="connsiteY53" fmla="*/ 9525 h 1076325"/>
              <a:gd name="connsiteX54" fmla="*/ 600075 w 1286402"/>
              <a:gd name="connsiteY54" fmla="*/ 0 h 1076325"/>
              <a:gd name="connsiteX0" fmla="*/ 600075 w 1286402"/>
              <a:gd name="connsiteY0" fmla="*/ 0 h 1076325"/>
              <a:gd name="connsiteX1" fmla="*/ 519362 w 1286402"/>
              <a:gd name="connsiteY1" fmla="*/ 48541 h 1076325"/>
              <a:gd name="connsiteX2" fmla="*/ 463629 w 1286402"/>
              <a:gd name="connsiteY2" fmla="*/ 79659 h 1076325"/>
              <a:gd name="connsiteX3" fmla="*/ 352384 w 1286402"/>
              <a:gd name="connsiteY3" fmla="*/ 124078 h 1076325"/>
              <a:gd name="connsiteX4" fmla="*/ 261749 w 1286402"/>
              <a:gd name="connsiteY4" fmla="*/ 156848 h 1076325"/>
              <a:gd name="connsiteX5" fmla="*/ 169504 w 1286402"/>
              <a:gd name="connsiteY5" fmla="*/ 211543 h 1076325"/>
              <a:gd name="connsiteX6" fmla="*/ 107369 w 1286402"/>
              <a:gd name="connsiteY6" fmla="*/ 263726 h 1076325"/>
              <a:gd name="connsiteX7" fmla="*/ 66137 w 1286402"/>
              <a:gd name="connsiteY7" fmla="*/ 314910 h 1076325"/>
              <a:gd name="connsiteX8" fmla="*/ 26381 w 1286402"/>
              <a:gd name="connsiteY8" fmla="*/ 350691 h 1076325"/>
              <a:gd name="connsiteX9" fmla="*/ 0 w 1286402"/>
              <a:gd name="connsiteY9" fmla="*/ 400050 h 1076325"/>
              <a:gd name="connsiteX10" fmla="*/ 9525 w 1286402"/>
              <a:gd name="connsiteY10" fmla="*/ 495300 h 1076325"/>
              <a:gd name="connsiteX11" fmla="*/ 19050 w 1286402"/>
              <a:gd name="connsiteY11" fmla="*/ 523875 h 1076325"/>
              <a:gd name="connsiteX12" fmla="*/ 76200 w 1286402"/>
              <a:gd name="connsiteY12" fmla="*/ 581025 h 1076325"/>
              <a:gd name="connsiteX13" fmla="*/ 95250 w 1286402"/>
              <a:gd name="connsiteY13" fmla="*/ 657225 h 1076325"/>
              <a:gd name="connsiteX14" fmla="*/ 152400 w 1286402"/>
              <a:gd name="connsiteY14" fmla="*/ 685800 h 1076325"/>
              <a:gd name="connsiteX15" fmla="*/ 180975 w 1286402"/>
              <a:gd name="connsiteY15" fmla="*/ 714375 h 1076325"/>
              <a:gd name="connsiteX16" fmla="*/ 209550 w 1286402"/>
              <a:gd name="connsiteY16" fmla="*/ 733425 h 1076325"/>
              <a:gd name="connsiteX17" fmla="*/ 219075 w 1286402"/>
              <a:gd name="connsiteY17" fmla="*/ 762000 h 1076325"/>
              <a:gd name="connsiteX18" fmla="*/ 238125 w 1286402"/>
              <a:gd name="connsiteY18" fmla="*/ 790575 h 1076325"/>
              <a:gd name="connsiteX19" fmla="*/ 257175 w 1286402"/>
              <a:gd name="connsiteY19" fmla="*/ 847725 h 1076325"/>
              <a:gd name="connsiteX20" fmla="*/ 266700 w 1286402"/>
              <a:gd name="connsiteY20" fmla="*/ 876300 h 1076325"/>
              <a:gd name="connsiteX21" fmla="*/ 323850 w 1286402"/>
              <a:gd name="connsiteY21" fmla="*/ 895350 h 1076325"/>
              <a:gd name="connsiteX22" fmla="*/ 400050 w 1286402"/>
              <a:gd name="connsiteY22" fmla="*/ 914400 h 1076325"/>
              <a:gd name="connsiteX23" fmla="*/ 409575 w 1286402"/>
              <a:gd name="connsiteY23" fmla="*/ 942975 h 1076325"/>
              <a:gd name="connsiteX24" fmla="*/ 495300 w 1286402"/>
              <a:gd name="connsiteY24" fmla="*/ 990600 h 1076325"/>
              <a:gd name="connsiteX25" fmla="*/ 523875 w 1286402"/>
              <a:gd name="connsiteY25" fmla="*/ 1009650 h 1076325"/>
              <a:gd name="connsiteX26" fmla="*/ 619125 w 1286402"/>
              <a:gd name="connsiteY26" fmla="*/ 1028700 h 1076325"/>
              <a:gd name="connsiteX27" fmla="*/ 695325 w 1286402"/>
              <a:gd name="connsiteY27" fmla="*/ 1038225 h 1076325"/>
              <a:gd name="connsiteX28" fmla="*/ 723900 w 1286402"/>
              <a:gd name="connsiteY28" fmla="*/ 1047750 h 1076325"/>
              <a:gd name="connsiteX29" fmla="*/ 762000 w 1286402"/>
              <a:gd name="connsiteY29" fmla="*/ 1057275 h 1076325"/>
              <a:gd name="connsiteX30" fmla="*/ 819150 w 1286402"/>
              <a:gd name="connsiteY30" fmla="*/ 1076325 h 1076325"/>
              <a:gd name="connsiteX31" fmla="*/ 885825 w 1286402"/>
              <a:gd name="connsiteY31" fmla="*/ 1066800 h 1076325"/>
              <a:gd name="connsiteX32" fmla="*/ 933450 w 1286402"/>
              <a:gd name="connsiteY32" fmla="*/ 1009650 h 1076325"/>
              <a:gd name="connsiteX33" fmla="*/ 990600 w 1286402"/>
              <a:gd name="connsiteY33" fmla="*/ 971550 h 1076325"/>
              <a:gd name="connsiteX34" fmla="*/ 1057275 w 1286402"/>
              <a:gd name="connsiteY34" fmla="*/ 952500 h 1076325"/>
              <a:gd name="connsiteX35" fmla="*/ 1085850 w 1286402"/>
              <a:gd name="connsiteY35" fmla="*/ 942975 h 1076325"/>
              <a:gd name="connsiteX36" fmla="*/ 1114425 w 1286402"/>
              <a:gd name="connsiteY36" fmla="*/ 914400 h 1076325"/>
              <a:gd name="connsiteX37" fmla="*/ 1171575 w 1286402"/>
              <a:gd name="connsiteY37" fmla="*/ 876300 h 1076325"/>
              <a:gd name="connsiteX38" fmla="*/ 1228725 w 1286402"/>
              <a:gd name="connsiteY38" fmla="*/ 828675 h 1076325"/>
              <a:gd name="connsiteX39" fmla="*/ 1266825 w 1286402"/>
              <a:gd name="connsiteY39" fmla="*/ 771525 h 1076325"/>
              <a:gd name="connsiteX40" fmla="*/ 1257300 w 1286402"/>
              <a:gd name="connsiteY40" fmla="*/ 685800 h 1076325"/>
              <a:gd name="connsiteX41" fmla="*/ 1247775 w 1286402"/>
              <a:gd name="connsiteY41" fmla="*/ 657225 h 1076325"/>
              <a:gd name="connsiteX42" fmla="*/ 1266825 w 1286402"/>
              <a:gd name="connsiteY42" fmla="*/ 523875 h 1076325"/>
              <a:gd name="connsiteX43" fmla="*/ 1285875 w 1286402"/>
              <a:gd name="connsiteY43" fmla="*/ 447675 h 1076325"/>
              <a:gd name="connsiteX44" fmla="*/ 1266825 w 1286402"/>
              <a:gd name="connsiteY44" fmla="*/ 342900 h 1076325"/>
              <a:gd name="connsiteX45" fmla="*/ 1247775 w 1286402"/>
              <a:gd name="connsiteY45" fmla="*/ 276225 h 1076325"/>
              <a:gd name="connsiteX46" fmla="*/ 1209675 w 1286402"/>
              <a:gd name="connsiteY46" fmla="*/ 219075 h 1076325"/>
              <a:gd name="connsiteX47" fmla="*/ 1181100 w 1286402"/>
              <a:gd name="connsiteY47" fmla="*/ 209550 h 1076325"/>
              <a:gd name="connsiteX48" fmla="*/ 1123950 w 1286402"/>
              <a:gd name="connsiteY48" fmla="*/ 180975 h 1076325"/>
              <a:gd name="connsiteX49" fmla="*/ 866775 w 1286402"/>
              <a:gd name="connsiteY49" fmla="*/ 171450 h 1076325"/>
              <a:gd name="connsiteX50" fmla="*/ 809625 w 1286402"/>
              <a:gd name="connsiteY50" fmla="*/ 152400 h 1076325"/>
              <a:gd name="connsiteX51" fmla="*/ 752475 w 1286402"/>
              <a:gd name="connsiteY51" fmla="*/ 123825 h 1076325"/>
              <a:gd name="connsiteX52" fmla="*/ 723900 w 1286402"/>
              <a:gd name="connsiteY52" fmla="*/ 95250 h 1076325"/>
              <a:gd name="connsiteX53" fmla="*/ 695325 w 1286402"/>
              <a:gd name="connsiteY53" fmla="*/ 85725 h 1076325"/>
              <a:gd name="connsiteX54" fmla="*/ 628650 w 1286402"/>
              <a:gd name="connsiteY54" fmla="*/ 9525 h 1076325"/>
              <a:gd name="connsiteX55" fmla="*/ 600075 w 1286402"/>
              <a:gd name="connsiteY55" fmla="*/ 0 h 1076325"/>
              <a:gd name="connsiteX0" fmla="*/ 600075 w 1286402"/>
              <a:gd name="connsiteY0" fmla="*/ 0 h 1076325"/>
              <a:gd name="connsiteX1" fmla="*/ 519362 w 1286402"/>
              <a:gd name="connsiteY1" fmla="*/ 48541 h 1076325"/>
              <a:gd name="connsiteX2" fmla="*/ 463629 w 1286402"/>
              <a:gd name="connsiteY2" fmla="*/ 79659 h 1076325"/>
              <a:gd name="connsiteX3" fmla="*/ 352384 w 1286402"/>
              <a:gd name="connsiteY3" fmla="*/ 124078 h 1076325"/>
              <a:gd name="connsiteX4" fmla="*/ 225968 w 1286402"/>
              <a:gd name="connsiteY4" fmla="*/ 140946 h 1076325"/>
              <a:gd name="connsiteX5" fmla="*/ 169504 w 1286402"/>
              <a:gd name="connsiteY5" fmla="*/ 211543 h 1076325"/>
              <a:gd name="connsiteX6" fmla="*/ 107369 w 1286402"/>
              <a:gd name="connsiteY6" fmla="*/ 263726 h 1076325"/>
              <a:gd name="connsiteX7" fmla="*/ 66137 w 1286402"/>
              <a:gd name="connsiteY7" fmla="*/ 314910 h 1076325"/>
              <a:gd name="connsiteX8" fmla="*/ 26381 w 1286402"/>
              <a:gd name="connsiteY8" fmla="*/ 350691 h 1076325"/>
              <a:gd name="connsiteX9" fmla="*/ 0 w 1286402"/>
              <a:gd name="connsiteY9" fmla="*/ 400050 h 1076325"/>
              <a:gd name="connsiteX10" fmla="*/ 9525 w 1286402"/>
              <a:gd name="connsiteY10" fmla="*/ 495300 h 1076325"/>
              <a:gd name="connsiteX11" fmla="*/ 19050 w 1286402"/>
              <a:gd name="connsiteY11" fmla="*/ 523875 h 1076325"/>
              <a:gd name="connsiteX12" fmla="*/ 76200 w 1286402"/>
              <a:gd name="connsiteY12" fmla="*/ 581025 h 1076325"/>
              <a:gd name="connsiteX13" fmla="*/ 95250 w 1286402"/>
              <a:gd name="connsiteY13" fmla="*/ 657225 h 1076325"/>
              <a:gd name="connsiteX14" fmla="*/ 152400 w 1286402"/>
              <a:gd name="connsiteY14" fmla="*/ 685800 h 1076325"/>
              <a:gd name="connsiteX15" fmla="*/ 180975 w 1286402"/>
              <a:gd name="connsiteY15" fmla="*/ 714375 h 1076325"/>
              <a:gd name="connsiteX16" fmla="*/ 209550 w 1286402"/>
              <a:gd name="connsiteY16" fmla="*/ 733425 h 1076325"/>
              <a:gd name="connsiteX17" fmla="*/ 219075 w 1286402"/>
              <a:gd name="connsiteY17" fmla="*/ 762000 h 1076325"/>
              <a:gd name="connsiteX18" fmla="*/ 238125 w 1286402"/>
              <a:gd name="connsiteY18" fmla="*/ 790575 h 1076325"/>
              <a:gd name="connsiteX19" fmla="*/ 257175 w 1286402"/>
              <a:gd name="connsiteY19" fmla="*/ 847725 h 1076325"/>
              <a:gd name="connsiteX20" fmla="*/ 266700 w 1286402"/>
              <a:gd name="connsiteY20" fmla="*/ 876300 h 1076325"/>
              <a:gd name="connsiteX21" fmla="*/ 323850 w 1286402"/>
              <a:gd name="connsiteY21" fmla="*/ 895350 h 1076325"/>
              <a:gd name="connsiteX22" fmla="*/ 400050 w 1286402"/>
              <a:gd name="connsiteY22" fmla="*/ 914400 h 1076325"/>
              <a:gd name="connsiteX23" fmla="*/ 409575 w 1286402"/>
              <a:gd name="connsiteY23" fmla="*/ 942975 h 1076325"/>
              <a:gd name="connsiteX24" fmla="*/ 495300 w 1286402"/>
              <a:gd name="connsiteY24" fmla="*/ 990600 h 1076325"/>
              <a:gd name="connsiteX25" fmla="*/ 523875 w 1286402"/>
              <a:gd name="connsiteY25" fmla="*/ 1009650 h 1076325"/>
              <a:gd name="connsiteX26" fmla="*/ 619125 w 1286402"/>
              <a:gd name="connsiteY26" fmla="*/ 1028700 h 1076325"/>
              <a:gd name="connsiteX27" fmla="*/ 695325 w 1286402"/>
              <a:gd name="connsiteY27" fmla="*/ 1038225 h 1076325"/>
              <a:gd name="connsiteX28" fmla="*/ 723900 w 1286402"/>
              <a:gd name="connsiteY28" fmla="*/ 1047750 h 1076325"/>
              <a:gd name="connsiteX29" fmla="*/ 762000 w 1286402"/>
              <a:gd name="connsiteY29" fmla="*/ 1057275 h 1076325"/>
              <a:gd name="connsiteX30" fmla="*/ 819150 w 1286402"/>
              <a:gd name="connsiteY30" fmla="*/ 1076325 h 1076325"/>
              <a:gd name="connsiteX31" fmla="*/ 885825 w 1286402"/>
              <a:gd name="connsiteY31" fmla="*/ 1066800 h 1076325"/>
              <a:gd name="connsiteX32" fmla="*/ 933450 w 1286402"/>
              <a:gd name="connsiteY32" fmla="*/ 1009650 h 1076325"/>
              <a:gd name="connsiteX33" fmla="*/ 990600 w 1286402"/>
              <a:gd name="connsiteY33" fmla="*/ 971550 h 1076325"/>
              <a:gd name="connsiteX34" fmla="*/ 1057275 w 1286402"/>
              <a:gd name="connsiteY34" fmla="*/ 952500 h 1076325"/>
              <a:gd name="connsiteX35" fmla="*/ 1085850 w 1286402"/>
              <a:gd name="connsiteY35" fmla="*/ 942975 h 1076325"/>
              <a:gd name="connsiteX36" fmla="*/ 1114425 w 1286402"/>
              <a:gd name="connsiteY36" fmla="*/ 914400 h 1076325"/>
              <a:gd name="connsiteX37" fmla="*/ 1171575 w 1286402"/>
              <a:gd name="connsiteY37" fmla="*/ 876300 h 1076325"/>
              <a:gd name="connsiteX38" fmla="*/ 1228725 w 1286402"/>
              <a:gd name="connsiteY38" fmla="*/ 828675 h 1076325"/>
              <a:gd name="connsiteX39" fmla="*/ 1266825 w 1286402"/>
              <a:gd name="connsiteY39" fmla="*/ 771525 h 1076325"/>
              <a:gd name="connsiteX40" fmla="*/ 1257300 w 1286402"/>
              <a:gd name="connsiteY40" fmla="*/ 685800 h 1076325"/>
              <a:gd name="connsiteX41" fmla="*/ 1247775 w 1286402"/>
              <a:gd name="connsiteY41" fmla="*/ 657225 h 1076325"/>
              <a:gd name="connsiteX42" fmla="*/ 1266825 w 1286402"/>
              <a:gd name="connsiteY42" fmla="*/ 523875 h 1076325"/>
              <a:gd name="connsiteX43" fmla="*/ 1285875 w 1286402"/>
              <a:gd name="connsiteY43" fmla="*/ 447675 h 1076325"/>
              <a:gd name="connsiteX44" fmla="*/ 1266825 w 1286402"/>
              <a:gd name="connsiteY44" fmla="*/ 342900 h 1076325"/>
              <a:gd name="connsiteX45" fmla="*/ 1247775 w 1286402"/>
              <a:gd name="connsiteY45" fmla="*/ 276225 h 1076325"/>
              <a:gd name="connsiteX46" fmla="*/ 1209675 w 1286402"/>
              <a:gd name="connsiteY46" fmla="*/ 219075 h 1076325"/>
              <a:gd name="connsiteX47" fmla="*/ 1181100 w 1286402"/>
              <a:gd name="connsiteY47" fmla="*/ 209550 h 1076325"/>
              <a:gd name="connsiteX48" fmla="*/ 1123950 w 1286402"/>
              <a:gd name="connsiteY48" fmla="*/ 180975 h 1076325"/>
              <a:gd name="connsiteX49" fmla="*/ 866775 w 1286402"/>
              <a:gd name="connsiteY49" fmla="*/ 171450 h 1076325"/>
              <a:gd name="connsiteX50" fmla="*/ 809625 w 1286402"/>
              <a:gd name="connsiteY50" fmla="*/ 152400 h 1076325"/>
              <a:gd name="connsiteX51" fmla="*/ 752475 w 1286402"/>
              <a:gd name="connsiteY51" fmla="*/ 123825 h 1076325"/>
              <a:gd name="connsiteX52" fmla="*/ 723900 w 1286402"/>
              <a:gd name="connsiteY52" fmla="*/ 95250 h 1076325"/>
              <a:gd name="connsiteX53" fmla="*/ 695325 w 1286402"/>
              <a:gd name="connsiteY53" fmla="*/ 85725 h 1076325"/>
              <a:gd name="connsiteX54" fmla="*/ 628650 w 1286402"/>
              <a:gd name="connsiteY54" fmla="*/ 9525 h 1076325"/>
              <a:gd name="connsiteX55" fmla="*/ 600075 w 1286402"/>
              <a:gd name="connsiteY55" fmla="*/ 0 h 1076325"/>
              <a:gd name="connsiteX0" fmla="*/ 600075 w 1286402"/>
              <a:gd name="connsiteY0" fmla="*/ 0 h 1076325"/>
              <a:gd name="connsiteX1" fmla="*/ 519362 w 1286402"/>
              <a:gd name="connsiteY1" fmla="*/ 48541 h 1076325"/>
              <a:gd name="connsiteX2" fmla="*/ 463629 w 1286402"/>
              <a:gd name="connsiteY2" fmla="*/ 79659 h 1076325"/>
              <a:gd name="connsiteX3" fmla="*/ 352384 w 1286402"/>
              <a:gd name="connsiteY3" fmla="*/ 124078 h 1076325"/>
              <a:gd name="connsiteX4" fmla="*/ 225968 w 1286402"/>
              <a:gd name="connsiteY4" fmla="*/ 140946 h 1076325"/>
              <a:gd name="connsiteX5" fmla="*/ 169504 w 1286402"/>
              <a:gd name="connsiteY5" fmla="*/ 211543 h 1076325"/>
              <a:gd name="connsiteX6" fmla="*/ 131222 w 1286402"/>
              <a:gd name="connsiteY6" fmla="*/ 267702 h 1076325"/>
              <a:gd name="connsiteX7" fmla="*/ 66137 w 1286402"/>
              <a:gd name="connsiteY7" fmla="*/ 314910 h 1076325"/>
              <a:gd name="connsiteX8" fmla="*/ 26381 w 1286402"/>
              <a:gd name="connsiteY8" fmla="*/ 350691 h 1076325"/>
              <a:gd name="connsiteX9" fmla="*/ 0 w 1286402"/>
              <a:gd name="connsiteY9" fmla="*/ 400050 h 1076325"/>
              <a:gd name="connsiteX10" fmla="*/ 9525 w 1286402"/>
              <a:gd name="connsiteY10" fmla="*/ 495300 h 1076325"/>
              <a:gd name="connsiteX11" fmla="*/ 19050 w 1286402"/>
              <a:gd name="connsiteY11" fmla="*/ 523875 h 1076325"/>
              <a:gd name="connsiteX12" fmla="*/ 76200 w 1286402"/>
              <a:gd name="connsiteY12" fmla="*/ 581025 h 1076325"/>
              <a:gd name="connsiteX13" fmla="*/ 95250 w 1286402"/>
              <a:gd name="connsiteY13" fmla="*/ 657225 h 1076325"/>
              <a:gd name="connsiteX14" fmla="*/ 152400 w 1286402"/>
              <a:gd name="connsiteY14" fmla="*/ 685800 h 1076325"/>
              <a:gd name="connsiteX15" fmla="*/ 180975 w 1286402"/>
              <a:gd name="connsiteY15" fmla="*/ 714375 h 1076325"/>
              <a:gd name="connsiteX16" fmla="*/ 209550 w 1286402"/>
              <a:gd name="connsiteY16" fmla="*/ 733425 h 1076325"/>
              <a:gd name="connsiteX17" fmla="*/ 219075 w 1286402"/>
              <a:gd name="connsiteY17" fmla="*/ 762000 h 1076325"/>
              <a:gd name="connsiteX18" fmla="*/ 238125 w 1286402"/>
              <a:gd name="connsiteY18" fmla="*/ 790575 h 1076325"/>
              <a:gd name="connsiteX19" fmla="*/ 257175 w 1286402"/>
              <a:gd name="connsiteY19" fmla="*/ 847725 h 1076325"/>
              <a:gd name="connsiteX20" fmla="*/ 266700 w 1286402"/>
              <a:gd name="connsiteY20" fmla="*/ 876300 h 1076325"/>
              <a:gd name="connsiteX21" fmla="*/ 323850 w 1286402"/>
              <a:gd name="connsiteY21" fmla="*/ 895350 h 1076325"/>
              <a:gd name="connsiteX22" fmla="*/ 400050 w 1286402"/>
              <a:gd name="connsiteY22" fmla="*/ 914400 h 1076325"/>
              <a:gd name="connsiteX23" fmla="*/ 409575 w 1286402"/>
              <a:gd name="connsiteY23" fmla="*/ 942975 h 1076325"/>
              <a:gd name="connsiteX24" fmla="*/ 495300 w 1286402"/>
              <a:gd name="connsiteY24" fmla="*/ 990600 h 1076325"/>
              <a:gd name="connsiteX25" fmla="*/ 523875 w 1286402"/>
              <a:gd name="connsiteY25" fmla="*/ 1009650 h 1076325"/>
              <a:gd name="connsiteX26" fmla="*/ 619125 w 1286402"/>
              <a:gd name="connsiteY26" fmla="*/ 1028700 h 1076325"/>
              <a:gd name="connsiteX27" fmla="*/ 695325 w 1286402"/>
              <a:gd name="connsiteY27" fmla="*/ 1038225 h 1076325"/>
              <a:gd name="connsiteX28" fmla="*/ 723900 w 1286402"/>
              <a:gd name="connsiteY28" fmla="*/ 1047750 h 1076325"/>
              <a:gd name="connsiteX29" fmla="*/ 762000 w 1286402"/>
              <a:gd name="connsiteY29" fmla="*/ 1057275 h 1076325"/>
              <a:gd name="connsiteX30" fmla="*/ 819150 w 1286402"/>
              <a:gd name="connsiteY30" fmla="*/ 1076325 h 1076325"/>
              <a:gd name="connsiteX31" fmla="*/ 885825 w 1286402"/>
              <a:gd name="connsiteY31" fmla="*/ 1066800 h 1076325"/>
              <a:gd name="connsiteX32" fmla="*/ 933450 w 1286402"/>
              <a:gd name="connsiteY32" fmla="*/ 1009650 h 1076325"/>
              <a:gd name="connsiteX33" fmla="*/ 990600 w 1286402"/>
              <a:gd name="connsiteY33" fmla="*/ 971550 h 1076325"/>
              <a:gd name="connsiteX34" fmla="*/ 1057275 w 1286402"/>
              <a:gd name="connsiteY34" fmla="*/ 952500 h 1076325"/>
              <a:gd name="connsiteX35" fmla="*/ 1085850 w 1286402"/>
              <a:gd name="connsiteY35" fmla="*/ 942975 h 1076325"/>
              <a:gd name="connsiteX36" fmla="*/ 1114425 w 1286402"/>
              <a:gd name="connsiteY36" fmla="*/ 914400 h 1076325"/>
              <a:gd name="connsiteX37" fmla="*/ 1171575 w 1286402"/>
              <a:gd name="connsiteY37" fmla="*/ 876300 h 1076325"/>
              <a:gd name="connsiteX38" fmla="*/ 1228725 w 1286402"/>
              <a:gd name="connsiteY38" fmla="*/ 828675 h 1076325"/>
              <a:gd name="connsiteX39" fmla="*/ 1266825 w 1286402"/>
              <a:gd name="connsiteY39" fmla="*/ 771525 h 1076325"/>
              <a:gd name="connsiteX40" fmla="*/ 1257300 w 1286402"/>
              <a:gd name="connsiteY40" fmla="*/ 685800 h 1076325"/>
              <a:gd name="connsiteX41" fmla="*/ 1247775 w 1286402"/>
              <a:gd name="connsiteY41" fmla="*/ 657225 h 1076325"/>
              <a:gd name="connsiteX42" fmla="*/ 1266825 w 1286402"/>
              <a:gd name="connsiteY42" fmla="*/ 523875 h 1076325"/>
              <a:gd name="connsiteX43" fmla="*/ 1285875 w 1286402"/>
              <a:gd name="connsiteY43" fmla="*/ 447675 h 1076325"/>
              <a:gd name="connsiteX44" fmla="*/ 1266825 w 1286402"/>
              <a:gd name="connsiteY44" fmla="*/ 342900 h 1076325"/>
              <a:gd name="connsiteX45" fmla="*/ 1247775 w 1286402"/>
              <a:gd name="connsiteY45" fmla="*/ 276225 h 1076325"/>
              <a:gd name="connsiteX46" fmla="*/ 1209675 w 1286402"/>
              <a:gd name="connsiteY46" fmla="*/ 219075 h 1076325"/>
              <a:gd name="connsiteX47" fmla="*/ 1181100 w 1286402"/>
              <a:gd name="connsiteY47" fmla="*/ 209550 h 1076325"/>
              <a:gd name="connsiteX48" fmla="*/ 1123950 w 1286402"/>
              <a:gd name="connsiteY48" fmla="*/ 180975 h 1076325"/>
              <a:gd name="connsiteX49" fmla="*/ 866775 w 1286402"/>
              <a:gd name="connsiteY49" fmla="*/ 171450 h 1076325"/>
              <a:gd name="connsiteX50" fmla="*/ 809625 w 1286402"/>
              <a:gd name="connsiteY50" fmla="*/ 152400 h 1076325"/>
              <a:gd name="connsiteX51" fmla="*/ 752475 w 1286402"/>
              <a:gd name="connsiteY51" fmla="*/ 123825 h 1076325"/>
              <a:gd name="connsiteX52" fmla="*/ 723900 w 1286402"/>
              <a:gd name="connsiteY52" fmla="*/ 95250 h 1076325"/>
              <a:gd name="connsiteX53" fmla="*/ 695325 w 1286402"/>
              <a:gd name="connsiteY53" fmla="*/ 85725 h 1076325"/>
              <a:gd name="connsiteX54" fmla="*/ 628650 w 1286402"/>
              <a:gd name="connsiteY54" fmla="*/ 9525 h 1076325"/>
              <a:gd name="connsiteX55" fmla="*/ 600075 w 1286402"/>
              <a:gd name="connsiteY55" fmla="*/ 0 h 1076325"/>
              <a:gd name="connsiteX0" fmla="*/ 600075 w 1286402"/>
              <a:gd name="connsiteY0" fmla="*/ 0 h 1076325"/>
              <a:gd name="connsiteX1" fmla="*/ 519362 w 1286402"/>
              <a:gd name="connsiteY1" fmla="*/ 48541 h 1076325"/>
              <a:gd name="connsiteX2" fmla="*/ 463629 w 1286402"/>
              <a:gd name="connsiteY2" fmla="*/ 79659 h 1076325"/>
              <a:gd name="connsiteX3" fmla="*/ 352384 w 1286402"/>
              <a:gd name="connsiteY3" fmla="*/ 124078 h 1076325"/>
              <a:gd name="connsiteX4" fmla="*/ 225968 w 1286402"/>
              <a:gd name="connsiteY4" fmla="*/ 140946 h 1076325"/>
              <a:gd name="connsiteX5" fmla="*/ 169504 w 1286402"/>
              <a:gd name="connsiteY5" fmla="*/ 211543 h 1076325"/>
              <a:gd name="connsiteX6" fmla="*/ 131222 w 1286402"/>
              <a:gd name="connsiteY6" fmla="*/ 267702 h 1076325"/>
              <a:gd name="connsiteX7" fmla="*/ 82039 w 1286402"/>
              <a:gd name="connsiteY7" fmla="*/ 338764 h 1076325"/>
              <a:gd name="connsiteX8" fmla="*/ 26381 w 1286402"/>
              <a:gd name="connsiteY8" fmla="*/ 350691 h 1076325"/>
              <a:gd name="connsiteX9" fmla="*/ 0 w 1286402"/>
              <a:gd name="connsiteY9" fmla="*/ 400050 h 1076325"/>
              <a:gd name="connsiteX10" fmla="*/ 9525 w 1286402"/>
              <a:gd name="connsiteY10" fmla="*/ 495300 h 1076325"/>
              <a:gd name="connsiteX11" fmla="*/ 19050 w 1286402"/>
              <a:gd name="connsiteY11" fmla="*/ 523875 h 1076325"/>
              <a:gd name="connsiteX12" fmla="*/ 76200 w 1286402"/>
              <a:gd name="connsiteY12" fmla="*/ 581025 h 1076325"/>
              <a:gd name="connsiteX13" fmla="*/ 95250 w 1286402"/>
              <a:gd name="connsiteY13" fmla="*/ 657225 h 1076325"/>
              <a:gd name="connsiteX14" fmla="*/ 152400 w 1286402"/>
              <a:gd name="connsiteY14" fmla="*/ 685800 h 1076325"/>
              <a:gd name="connsiteX15" fmla="*/ 180975 w 1286402"/>
              <a:gd name="connsiteY15" fmla="*/ 714375 h 1076325"/>
              <a:gd name="connsiteX16" fmla="*/ 209550 w 1286402"/>
              <a:gd name="connsiteY16" fmla="*/ 733425 h 1076325"/>
              <a:gd name="connsiteX17" fmla="*/ 219075 w 1286402"/>
              <a:gd name="connsiteY17" fmla="*/ 762000 h 1076325"/>
              <a:gd name="connsiteX18" fmla="*/ 238125 w 1286402"/>
              <a:gd name="connsiteY18" fmla="*/ 790575 h 1076325"/>
              <a:gd name="connsiteX19" fmla="*/ 257175 w 1286402"/>
              <a:gd name="connsiteY19" fmla="*/ 847725 h 1076325"/>
              <a:gd name="connsiteX20" fmla="*/ 266700 w 1286402"/>
              <a:gd name="connsiteY20" fmla="*/ 876300 h 1076325"/>
              <a:gd name="connsiteX21" fmla="*/ 323850 w 1286402"/>
              <a:gd name="connsiteY21" fmla="*/ 895350 h 1076325"/>
              <a:gd name="connsiteX22" fmla="*/ 400050 w 1286402"/>
              <a:gd name="connsiteY22" fmla="*/ 914400 h 1076325"/>
              <a:gd name="connsiteX23" fmla="*/ 409575 w 1286402"/>
              <a:gd name="connsiteY23" fmla="*/ 942975 h 1076325"/>
              <a:gd name="connsiteX24" fmla="*/ 495300 w 1286402"/>
              <a:gd name="connsiteY24" fmla="*/ 990600 h 1076325"/>
              <a:gd name="connsiteX25" fmla="*/ 523875 w 1286402"/>
              <a:gd name="connsiteY25" fmla="*/ 1009650 h 1076325"/>
              <a:gd name="connsiteX26" fmla="*/ 619125 w 1286402"/>
              <a:gd name="connsiteY26" fmla="*/ 1028700 h 1076325"/>
              <a:gd name="connsiteX27" fmla="*/ 695325 w 1286402"/>
              <a:gd name="connsiteY27" fmla="*/ 1038225 h 1076325"/>
              <a:gd name="connsiteX28" fmla="*/ 723900 w 1286402"/>
              <a:gd name="connsiteY28" fmla="*/ 1047750 h 1076325"/>
              <a:gd name="connsiteX29" fmla="*/ 762000 w 1286402"/>
              <a:gd name="connsiteY29" fmla="*/ 1057275 h 1076325"/>
              <a:gd name="connsiteX30" fmla="*/ 819150 w 1286402"/>
              <a:gd name="connsiteY30" fmla="*/ 1076325 h 1076325"/>
              <a:gd name="connsiteX31" fmla="*/ 885825 w 1286402"/>
              <a:gd name="connsiteY31" fmla="*/ 1066800 h 1076325"/>
              <a:gd name="connsiteX32" fmla="*/ 933450 w 1286402"/>
              <a:gd name="connsiteY32" fmla="*/ 1009650 h 1076325"/>
              <a:gd name="connsiteX33" fmla="*/ 990600 w 1286402"/>
              <a:gd name="connsiteY33" fmla="*/ 971550 h 1076325"/>
              <a:gd name="connsiteX34" fmla="*/ 1057275 w 1286402"/>
              <a:gd name="connsiteY34" fmla="*/ 952500 h 1076325"/>
              <a:gd name="connsiteX35" fmla="*/ 1085850 w 1286402"/>
              <a:gd name="connsiteY35" fmla="*/ 942975 h 1076325"/>
              <a:gd name="connsiteX36" fmla="*/ 1114425 w 1286402"/>
              <a:gd name="connsiteY36" fmla="*/ 914400 h 1076325"/>
              <a:gd name="connsiteX37" fmla="*/ 1171575 w 1286402"/>
              <a:gd name="connsiteY37" fmla="*/ 876300 h 1076325"/>
              <a:gd name="connsiteX38" fmla="*/ 1228725 w 1286402"/>
              <a:gd name="connsiteY38" fmla="*/ 828675 h 1076325"/>
              <a:gd name="connsiteX39" fmla="*/ 1266825 w 1286402"/>
              <a:gd name="connsiteY39" fmla="*/ 771525 h 1076325"/>
              <a:gd name="connsiteX40" fmla="*/ 1257300 w 1286402"/>
              <a:gd name="connsiteY40" fmla="*/ 685800 h 1076325"/>
              <a:gd name="connsiteX41" fmla="*/ 1247775 w 1286402"/>
              <a:gd name="connsiteY41" fmla="*/ 657225 h 1076325"/>
              <a:gd name="connsiteX42" fmla="*/ 1266825 w 1286402"/>
              <a:gd name="connsiteY42" fmla="*/ 523875 h 1076325"/>
              <a:gd name="connsiteX43" fmla="*/ 1285875 w 1286402"/>
              <a:gd name="connsiteY43" fmla="*/ 447675 h 1076325"/>
              <a:gd name="connsiteX44" fmla="*/ 1266825 w 1286402"/>
              <a:gd name="connsiteY44" fmla="*/ 342900 h 1076325"/>
              <a:gd name="connsiteX45" fmla="*/ 1247775 w 1286402"/>
              <a:gd name="connsiteY45" fmla="*/ 276225 h 1076325"/>
              <a:gd name="connsiteX46" fmla="*/ 1209675 w 1286402"/>
              <a:gd name="connsiteY46" fmla="*/ 219075 h 1076325"/>
              <a:gd name="connsiteX47" fmla="*/ 1181100 w 1286402"/>
              <a:gd name="connsiteY47" fmla="*/ 209550 h 1076325"/>
              <a:gd name="connsiteX48" fmla="*/ 1123950 w 1286402"/>
              <a:gd name="connsiteY48" fmla="*/ 180975 h 1076325"/>
              <a:gd name="connsiteX49" fmla="*/ 866775 w 1286402"/>
              <a:gd name="connsiteY49" fmla="*/ 171450 h 1076325"/>
              <a:gd name="connsiteX50" fmla="*/ 809625 w 1286402"/>
              <a:gd name="connsiteY50" fmla="*/ 152400 h 1076325"/>
              <a:gd name="connsiteX51" fmla="*/ 752475 w 1286402"/>
              <a:gd name="connsiteY51" fmla="*/ 123825 h 1076325"/>
              <a:gd name="connsiteX52" fmla="*/ 723900 w 1286402"/>
              <a:gd name="connsiteY52" fmla="*/ 95250 h 1076325"/>
              <a:gd name="connsiteX53" fmla="*/ 695325 w 1286402"/>
              <a:gd name="connsiteY53" fmla="*/ 85725 h 1076325"/>
              <a:gd name="connsiteX54" fmla="*/ 628650 w 1286402"/>
              <a:gd name="connsiteY54" fmla="*/ 9525 h 1076325"/>
              <a:gd name="connsiteX55" fmla="*/ 600075 w 1286402"/>
              <a:gd name="connsiteY55" fmla="*/ 0 h 1076325"/>
              <a:gd name="connsiteX0" fmla="*/ 600075 w 1286402"/>
              <a:gd name="connsiteY0" fmla="*/ 0 h 1076325"/>
              <a:gd name="connsiteX1" fmla="*/ 519362 w 1286402"/>
              <a:gd name="connsiteY1" fmla="*/ 48541 h 1076325"/>
              <a:gd name="connsiteX2" fmla="*/ 463629 w 1286402"/>
              <a:gd name="connsiteY2" fmla="*/ 91586 h 1076325"/>
              <a:gd name="connsiteX3" fmla="*/ 352384 w 1286402"/>
              <a:gd name="connsiteY3" fmla="*/ 124078 h 1076325"/>
              <a:gd name="connsiteX4" fmla="*/ 225968 w 1286402"/>
              <a:gd name="connsiteY4" fmla="*/ 140946 h 1076325"/>
              <a:gd name="connsiteX5" fmla="*/ 169504 w 1286402"/>
              <a:gd name="connsiteY5" fmla="*/ 211543 h 1076325"/>
              <a:gd name="connsiteX6" fmla="*/ 131222 w 1286402"/>
              <a:gd name="connsiteY6" fmla="*/ 267702 h 1076325"/>
              <a:gd name="connsiteX7" fmla="*/ 82039 w 1286402"/>
              <a:gd name="connsiteY7" fmla="*/ 338764 h 1076325"/>
              <a:gd name="connsiteX8" fmla="*/ 26381 w 1286402"/>
              <a:gd name="connsiteY8" fmla="*/ 350691 h 1076325"/>
              <a:gd name="connsiteX9" fmla="*/ 0 w 1286402"/>
              <a:gd name="connsiteY9" fmla="*/ 400050 h 1076325"/>
              <a:gd name="connsiteX10" fmla="*/ 9525 w 1286402"/>
              <a:gd name="connsiteY10" fmla="*/ 495300 h 1076325"/>
              <a:gd name="connsiteX11" fmla="*/ 19050 w 1286402"/>
              <a:gd name="connsiteY11" fmla="*/ 523875 h 1076325"/>
              <a:gd name="connsiteX12" fmla="*/ 76200 w 1286402"/>
              <a:gd name="connsiteY12" fmla="*/ 581025 h 1076325"/>
              <a:gd name="connsiteX13" fmla="*/ 95250 w 1286402"/>
              <a:gd name="connsiteY13" fmla="*/ 657225 h 1076325"/>
              <a:gd name="connsiteX14" fmla="*/ 152400 w 1286402"/>
              <a:gd name="connsiteY14" fmla="*/ 685800 h 1076325"/>
              <a:gd name="connsiteX15" fmla="*/ 180975 w 1286402"/>
              <a:gd name="connsiteY15" fmla="*/ 714375 h 1076325"/>
              <a:gd name="connsiteX16" fmla="*/ 209550 w 1286402"/>
              <a:gd name="connsiteY16" fmla="*/ 733425 h 1076325"/>
              <a:gd name="connsiteX17" fmla="*/ 219075 w 1286402"/>
              <a:gd name="connsiteY17" fmla="*/ 762000 h 1076325"/>
              <a:gd name="connsiteX18" fmla="*/ 238125 w 1286402"/>
              <a:gd name="connsiteY18" fmla="*/ 790575 h 1076325"/>
              <a:gd name="connsiteX19" fmla="*/ 257175 w 1286402"/>
              <a:gd name="connsiteY19" fmla="*/ 847725 h 1076325"/>
              <a:gd name="connsiteX20" fmla="*/ 266700 w 1286402"/>
              <a:gd name="connsiteY20" fmla="*/ 876300 h 1076325"/>
              <a:gd name="connsiteX21" fmla="*/ 323850 w 1286402"/>
              <a:gd name="connsiteY21" fmla="*/ 895350 h 1076325"/>
              <a:gd name="connsiteX22" fmla="*/ 400050 w 1286402"/>
              <a:gd name="connsiteY22" fmla="*/ 914400 h 1076325"/>
              <a:gd name="connsiteX23" fmla="*/ 409575 w 1286402"/>
              <a:gd name="connsiteY23" fmla="*/ 942975 h 1076325"/>
              <a:gd name="connsiteX24" fmla="*/ 495300 w 1286402"/>
              <a:gd name="connsiteY24" fmla="*/ 990600 h 1076325"/>
              <a:gd name="connsiteX25" fmla="*/ 523875 w 1286402"/>
              <a:gd name="connsiteY25" fmla="*/ 1009650 h 1076325"/>
              <a:gd name="connsiteX26" fmla="*/ 619125 w 1286402"/>
              <a:gd name="connsiteY26" fmla="*/ 1028700 h 1076325"/>
              <a:gd name="connsiteX27" fmla="*/ 695325 w 1286402"/>
              <a:gd name="connsiteY27" fmla="*/ 1038225 h 1076325"/>
              <a:gd name="connsiteX28" fmla="*/ 723900 w 1286402"/>
              <a:gd name="connsiteY28" fmla="*/ 1047750 h 1076325"/>
              <a:gd name="connsiteX29" fmla="*/ 762000 w 1286402"/>
              <a:gd name="connsiteY29" fmla="*/ 1057275 h 1076325"/>
              <a:gd name="connsiteX30" fmla="*/ 819150 w 1286402"/>
              <a:gd name="connsiteY30" fmla="*/ 1076325 h 1076325"/>
              <a:gd name="connsiteX31" fmla="*/ 885825 w 1286402"/>
              <a:gd name="connsiteY31" fmla="*/ 1066800 h 1076325"/>
              <a:gd name="connsiteX32" fmla="*/ 933450 w 1286402"/>
              <a:gd name="connsiteY32" fmla="*/ 1009650 h 1076325"/>
              <a:gd name="connsiteX33" fmla="*/ 990600 w 1286402"/>
              <a:gd name="connsiteY33" fmla="*/ 971550 h 1076325"/>
              <a:gd name="connsiteX34" fmla="*/ 1057275 w 1286402"/>
              <a:gd name="connsiteY34" fmla="*/ 952500 h 1076325"/>
              <a:gd name="connsiteX35" fmla="*/ 1085850 w 1286402"/>
              <a:gd name="connsiteY35" fmla="*/ 942975 h 1076325"/>
              <a:gd name="connsiteX36" fmla="*/ 1114425 w 1286402"/>
              <a:gd name="connsiteY36" fmla="*/ 914400 h 1076325"/>
              <a:gd name="connsiteX37" fmla="*/ 1171575 w 1286402"/>
              <a:gd name="connsiteY37" fmla="*/ 876300 h 1076325"/>
              <a:gd name="connsiteX38" fmla="*/ 1228725 w 1286402"/>
              <a:gd name="connsiteY38" fmla="*/ 828675 h 1076325"/>
              <a:gd name="connsiteX39" fmla="*/ 1266825 w 1286402"/>
              <a:gd name="connsiteY39" fmla="*/ 771525 h 1076325"/>
              <a:gd name="connsiteX40" fmla="*/ 1257300 w 1286402"/>
              <a:gd name="connsiteY40" fmla="*/ 685800 h 1076325"/>
              <a:gd name="connsiteX41" fmla="*/ 1247775 w 1286402"/>
              <a:gd name="connsiteY41" fmla="*/ 657225 h 1076325"/>
              <a:gd name="connsiteX42" fmla="*/ 1266825 w 1286402"/>
              <a:gd name="connsiteY42" fmla="*/ 523875 h 1076325"/>
              <a:gd name="connsiteX43" fmla="*/ 1285875 w 1286402"/>
              <a:gd name="connsiteY43" fmla="*/ 447675 h 1076325"/>
              <a:gd name="connsiteX44" fmla="*/ 1266825 w 1286402"/>
              <a:gd name="connsiteY44" fmla="*/ 342900 h 1076325"/>
              <a:gd name="connsiteX45" fmla="*/ 1247775 w 1286402"/>
              <a:gd name="connsiteY45" fmla="*/ 276225 h 1076325"/>
              <a:gd name="connsiteX46" fmla="*/ 1209675 w 1286402"/>
              <a:gd name="connsiteY46" fmla="*/ 219075 h 1076325"/>
              <a:gd name="connsiteX47" fmla="*/ 1181100 w 1286402"/>
              <a:gd name="connsiteY47" fmla="*/ 209550 h 1076325"/>
              <a:gd name="connsiteX48" fmla="*/ 1123950 w 1286402"/>
              <a:gd name="connsiteY48" fmla="*/ 180975 h 1076325"/>
              <a:gd name="connsiteX49" fmla="*/ 866775 w 1286402"/>
              <a:gd name="connsiteY49" fmla="*/ 171450 h 1076325"/>
              <a:gd name="connsiteX50" fmla="*/ 809625 w 1286402"/>
              <a:gd name="connsiteY50" fmla="*/ 152400 h 1076325"/>
              <a:gd name="connsiteX51" fmla="*/ 752475 w 1286402"/>
              <a:gd name="connsiteY51" fmla="*/ 123825 h 1076325"/>
              <a:gd name="connsiteX52" fmla="*/ 723900 w 1286402"/>
              <a:gd name="connsiteY52" fmla="*/ 95250 h 1076325"/>
              <a:gd name="connsiteX53" fmla="*/ 695325 w 1286402"/>
              <a:gd name="connsiteY53" fmla="*/ 85725 h 1076325"/>
              <a:gd name="connsiteX54" fmla="*/ 628650 w 1286402"/>
              <a:gd name="connsiteY54" fmla="*/ 9525 h 1076325"/>
              <a:gd name="connsiteX55" fmla="*/ 600075 w 1286402"/>
              <a:gd name="connsiteY55" fmla="*/ 0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86402" h="1076325">
                <a:moveTo>
                  <a:pt x="600075" y="0"/>
                </a:moveTo>
                <a:cubicBezTo>
                  <a:pt x="581860" y="6503"/>
                  <a:pt x="542103" y="33277"/>
                  <a:pt x="519362" y="48541"/>
                </a:cubicBezTo>
                <a:cubicBezTo>
                  <a:pt x="496621" y="63805"/>
                  <a:pt x="491459" y="78997"/>
                  <a:pt x="463629" y="91586"/>
                </a:cubicBezTo>
                <a:cubicBezTo>
                  <a:pt x="422347" y="112266"/>
                  <a:pt x="391994" y="115851"/>
                  <a:pt x="352384" y="124078"/>
                </a:cubicBezTo>
                <a:cubicBezTo>
                  <a:pt x="312774" y="132305"/>
                  <a:pt x="256448" y="126369"/>
                  <a:pt x="225968" y="140946"/>
                </a:cubicBezTo>
                <a:cubicBezTo>
                  <a:pt x="195488" y="155523"/>
                  <a:pt x="185295" y="190417"/>
                  <a:pt x="169504" y="211543"/>
                </a:cubicBezTo>
                <a:cubicBezTo>
                  <a:pt x="153713" y="232669"/>
                  <a:pt x="145799" y="246499"/>
                  <a:pt x="131222" y="267702"/>
                </a:cubicBezTo>
                <a:cubicBezTo>
                  <a:pt x="116645" y="288905"/>
                  <a:pt x="99512" y="324933"/>
                  <a:pt x="82039" y="338764"/>
                </a:cubicBezTo>
                <a:cubicBezTo>
                  <a:pt x="64566" y="352595"/>
                  <a:pt x="40054" y="340477"/>
                  <a:pt x="26381" y="350691"/>
                </a:cubicBezTo>
                <a:cubicBezTo>
                  <a:pt x="12708" y="360905"/>
                  <a:pt x="2809" y="375948"/>
                  <a:pt x="0" y="400050"/>
                </a:cubicBezTo>
                <a:cubicBezTo>
                  <a:pt x="3175" y="431800"/>
                  <a:pt x="4673" y="463763"/>
                  <a:pt x="9525" y="495300"/>
                </a:cubicBezTo>
                <a:cubicBezTo>
                  <a:pt x="11052" y="505223"/>
                  <a:pt x="12886" y="515950"/>
                  <a:pt x="19050" y="523875"/>
                </a:cubicBezTo>
                <a:cubicBezTo>
                  <a:pt x="35590" y="545141"/>
                  <a:pt x="76200" y="581025"/>
                  <a:pt x="76200" y="581025"/>
                </a:cubicBezTo>
                <a:cubicBezTo>
                  <a:pt x="76674" y="583397"/>
                  <a:pt x="87440" y="647462"/>
                  <a:pt x="95250" y="657225"/>
                </a:cubicBezTo>
                <a:cubicBezTo>
                  <a:pt x="108679" y="674011"/>
                  <a:pt x="133576" y="679525"/>
                  <a:pt x="152400" y="685800"/>
                </a:cubicBezTo>
                <a:cubicBezTo>
                  <a:pt x="161925" y="695325"/>
                  <a:pt x="170627" y="705751"/>
                  <a:pt x="180975" y="714375"/>
                </a:cubicBezTo>
                <a:cubicBezTo>
                  <a:pt x="189769" y="721704"/>
                  <a:pt x="202399" y="724486"/>
                  <a:pt x="209550" y="733425"/>
                </a:cubicBezTo>
                <a:cubicBezTo>
                  <a:pt x="215822" y="741265"/>
                  <a:pt x="214585" y="753020"/>
                  <a:pt x="219075" y="762000"/>
                </a:cubicBezTo>
                <a:cubicBezTo>
                  <a:pt x="224195" y="772239"/>
                  <a:pt x="233476" y="780114"/>
                  <a:pt x="238125" y="790575"/>
                </a:cubicBezTo>
                <a:cubicBezTo>
                  <a:pt x="246280" y="808925"/>
                  <a:pt x="250825" y="828675"/>
                  <a:pt x="257175" y="847725"/>
                </a:cubicBezTo>
                <a:cubicBezTo>
                  <a:pt x="260350" y="857250"/>
                  <a:pt x="257175" y="873125"/>
                  <a:pt x="266700" y="876300"/>
                </a:cubicBezTo>
                <a:cubicBezTo>
                  <a:pt x="285750" y="882650"/>
                  <a:pt x="304159" y="891412"/>
                  <a:pt x="323850" y="895350"/>
                </a:cubicBezTo>
                <a:cubicBezTo>
                  <a:pt x="381320" y="906844"/>
                  <a:pt x="356116" y="899755"/>
                  <a:pt x="400050" y="914400"/>
                </a:cubicBezTo>
                <a:cubicBezTo>
                  <a:pt x="403225" y="923925"/>
                  <a:pt x="402475" y="935875"/>
                  <a:pt x="409575" y="942975"/>
                </a:cubicBezTo>
                <a:cubicBezTo>
                  <a:pt x="469640" y="1003040"/>
                  <a:pt x="447390" y="966645"/>
                  <a:pt x="495300" y="990600"/>
                </a:cubicBezTo>
                <a:cubicBezTo>
                  <a:pt x="505539" y="995720"/>
                  <a:pt x="513636" y="1004530"/>
                  <a:pt x="523875" y="1009650"/>
                </a:cubicBezTo>
                <a:cubicBezTo>
                  <a:pt x="550189" y="1022807"/>
                  <a:pt x="595192" y="1025509"/>
                  <a:pt x="619125" y="1028700"/>
                </a:cubicBezTo>
                <a:lnTo>
                  <a:pt x="695325" y="1038225"/>
                </a:lnTo>
                <a:cubicBezTo>
                  <a:pt x="704850" y="1041400"/>
                  <a:pt x="714246" y="1044992"/>
                  <a:pt x="723900" y="1047750"/>
                </a:cubicBezTo>
                <a:cubicBezTo>
                  <a:pt x="736487" y="1051346"/>
                  <a:pt x="749461" y="1053513"/>
                  <a:pt x="762000" y="1057275"/>
                </a:cubicBezTo>
                <a:cubicBezTo>
                  <a:pt x="781234" y="1063045"/>
                  <a:pt x="819150" y="1076325"/>
                  <a:pt x="819150" y="1076325"/>
                </a:cubicBezTo>
                <a:cubicBezTo>
                  <a:pt x="841375" y="1073150"/>
                  <a:pt x="864980" y="1075138"/>
                  <a:pt x="885825" y="1066800"/>
                </a:cubicBezTo>
                <a:cubicBezTo>
                  <a:pt x="917239" y="1054235"/>
                  <a:pt x="911395" y="1028948"/>
                  <a:pt x="933450" y="1009650"/>
                </a:cubicBezTo>
                <a:cubicBezTo>
                  <a:pt x="950680" y="994573"/>
                  <a:pt x="968880" y="978790"/>
                  <a:pt x="990600" y="971550"/>
                </a:cubicBezTo>
                <a:cubicBezTo>
                  <a:pt x="1059113" y="948712"/>
                  <a:pt x="973554" y="976420"/>
                  <a:pt x="1057275" y="952500"/>
                </a:cubicBezTo>
                <a:cubicBezTo>
                  <a:pt x="1066929" y="949742"/>
                  <a:pt x="1076325" y="946150"/>
                  <a:pt x="1085850" y="942975"/>
                </a:cubicBezTo>
                <a:cubicBezTo>
                  <a:pt x="1095375" y="933450"/>
                  <a:pt x="1103792" y="922670"/>
                  <a:pt x="1114425" y="914400"/>
                </a:cubicBezTo>
                <a:cubicBezTo>
                  <a:pt x="1132497" y="900344"/>
                  <a:pt x="1152525" y="889000"/>
                  <a:pt x="1171575" y="876300"/>
                </a:cubicBezTo>
                <a:cubicBezTo>
                  <a:pt x="1196975" y="859367"/>
                  <a:pt x="1208980" y="854062"/>
                  <a:pt x="1228725" y="828675"/>
                </a:cubicBezTo>
                <a:cubicBezTo>
                  <a:pt x="1242781" y="810603"/>
                  <a:pt x="1266825" y="771525"/>
                  <a:pt x="1266825" y="771525"/>
                </a:cubicBezTo>
                <a:cubicBezTo>
                  <a:pt x="1263650" y="742950"/>
                  <a:pt x="1262027" y="714160"/>
                  <a:pt x="1257300" y="685800"/>
                </a:cubicBezTo>
                <a:cubicBezTo>
                  <a:pt x="1255649" y="675896"/>
                  <a:pt x="1247775" y="667265"/>
                  <a:pt x="1247775" y="657225"/>
                </a:cubicBezTo>
                <a:cubicBezTo>
                  <a:pt x="1247775" y="512183"/>
                  <a:pt x="1249197" y="594385"/>
                  <a:pt x="1266825" y="523875"/>
                </a:cubicBezTo>
                <a:lnTo>
                  <a:pt x="1285875" y="447675"/>
                </a:lnTo>
                <a:cubicBezTo>
                  <a:pt x="1270113" y="321582"/>
                  <a:pt x="1286402" y="411421"/>
                  <a:pt x="1266825" y="342900"/>
                </a:cubicBezTo>
                <a:cubicBezTo>
                  <a:pt x="1263924" y="332745"/>
                  <a:pt x="1254492" y="288316"/>
                  <a:pt x="1247775" y="276225"/>
                </a:cubicBezTo>
                <a:cubicBezTo>
                  <a:pt x="1236656" y="256211"/>
                  <a:pt x="1231395" y="226315"/>
                  <a:pt x="1209675" y="219075"/>
                </a:cubicBezTo>
                <a:cubicBezTo>
                  <a:pt x="1200150" y="215900"/>
                  <a:pt x="1190080" y="214040"/>
                  <a:pt x="1181100" y="209550"/>
                </a:cubicBezTo>
                <a:cubicBezTo>
                  <a:pt x="1157637" y="197819"/>
                  <a:pt x="1151575" y="182817"/>
                  <a:pt x="1123950" y="180975"/>
                </a:cubicBezTo>
                <a:cubicBezTo>
                  <a:pt x="1038356" y="175269"/>
                  <a:pt x="952500" y="174625"/>
                  <a:pt x="866775" y="171450"/>
                </a:cubicBezTo>
                <a:cubicBezTo>
                  <a:pt x="847725" y="165100"/>
                  <a:pt x="826333" y="163539"/>
                  <a:pt x="809625" y="152400"/>
                </a:cubicBezTo>
                <a:cubicBezTo>
                  <a:pt x="772696" y="127781"/>
                  <a:pt x="791910" y="136970"/>
                  <a:pt x="752475" y="123825"/>
                </a:cubicBezTo>
                <a:cubicBezTo>
                  <a:pt x="742950" y="114300"/>
                  <a:pt x="735108" y="102722"/>
                  <a:pt x="723900" y="95250"/>
                </a:cubicBezTo>
                <a:cubicBezTo>
                  <a:pt x="715546" y="89681"/>
                  <a:pt x="702425" y="92825"/>
                  <a:pt x="695325" y="85725"/>
                </a:cubicBezTo>
                <a:cubicBezTo>
                  <a:pt x="638175" y="28575"/>
                  <a:pt x="682625" y="36512"/>
                  <a:pt x="628650" y="9525"/>
                </a:cubicBezTo>
                <a:cubicBezTo>
                  <a:pt x="619670" y="5035"/>
                  <a:pt x="609600" y="3175"/>
                  <a:pt x="600075" y="0"/>
                </a:cubicBezTo>
                <a:close/>
              </a:path>
            </a:pathLst>
          </a:custGeom>
          <a:solidFill>
            <a:schemeClr val="accent4">
              <a:lumMod val="40000"/>
              <a:lumOff val="60000"/>
            </a:schemeClr>
          </a:solid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571">
              <a:solidFill>
                <a:prstClr val="white"/>
              </a:solidFill>
            </a:endParaRPr>
          </a:p>
        </p:txBody>
      </p:sp>
      <p:sp>
        <p:nvSpPr>
          <p:cNvPr id="55" name="Freeform 54"/>
          <p:cNvSpPr/>
          <p:nvPr/>
        </p:nvSpPr>
        <p:spPr>
          <a:xfrm>
            <a:off x="6245434" y="3195499"/>
            <a:ext cx="1330236" cy="854609"/>
          </a:xfrm>
          <a:custGeom>
            <a:avLst/>
            <a:gdLst>
              <a:gd name="connsiteX0" fmla="*/ 7240 w 931165"/>
              <a:gd name="connsiteY0" fmla="*/ 3620 h 598226"/>
              <a:gd name="connsiteX1" fmla="*/ 26290 w 931165"/>
              <a:gd name="connsiteY1" fmla="*/ 13145 h 598226"/>
              <a:gd name="connsiteX2" fmla="*/ 45340 w 931165"/>
              <a:gd name="connsiteY2" fmla="*/ 22670 h 598226"/>
              <a:gd name="connsiteX3" fmla="*/ 54865 w 931165"/>
              <a:gd name="connsiteY3" fmla="*/ 32195 h 598226"/>
              <a:gd name="connsiteX4" fmla="*/ 64390 w 931165"/>
              <a:gd name="connsiteY4" fmla="*/ 38545 h 598226"/>
              <a:gd name="connsiteX5" fmla="*/ 70740 w 931165"/>
              <a:gd name="connsiteY5" fmla="*/ 48070 h 598226"/>
              <a:gd name="connsiteX6" fmla="*/ 89790 w 931165"/>
              <a:gd name="connsiteY6" fmla="*/ 67120 h 598226"/>
              <a:gd name="connsiteX7" fmla="*/ 92965 w 931165"/>
              <a:gd name="connsiteY7" fmla="*/ 76645 h 598226"/>
              <a:gd name="connsiteX8" fmla="*/ 105665 w 931165"/>
              <a:gd name="connsiteY8" fmla="*/ 95695 h 598226"/>
              <a:gd name="connsiteX9" fmla="*/ 108840 w 931165"/>
              <a:gd name="connsiteY9" fmla="*/ 108395 h 598226"/>
              <a:gd name="connsiteX10" fmla="*/ 127890 w 931165"/>
              <a:gd name="connsiteY10" fmla="*/ 124270 h 598226"/>
              <a:gd name="connsiteX11" fmla="*/ 150115 w 931165"/>
              <a:gd name="connsiteY11" fmla="*/ 149670 h 598226"/>
              <a:gd name="connsiteX12" fmla="*/ 162815 w 931165"/>
              <a:gd name="connsiteY12" fmla="*/ 156020 h 598226"/>
              <a:gd name="connsiteX13" fmla="*/ 172340 w 931165"/>
              <a:gd name="connsiteY13" fmla="*/ 165545 h 598226"/>
              <a:gd name="connsiteX14" fmla="*/ 181865 w 931165"/>
              <a:gd name="connsiteY14" fmla="*/ 171895 h 598226"/>
              <a:gd name="connsiteX15" fmla="*/ 194565 w 931165"/>
              <a:gd name="connsiteY15" fmla="*/ 181420 h 598226"/>
              <a:gd name="connsiteX16" fmla="*/ 204090 w 931165"/>
              <a:gd name="connsiteY16" fmla="*/ 184595 h 598226"/>
              <a:gd name="connsiteX17" fmla="*/ 239015 w 931165"/>
              <a:gd name="connsiteY17" fmla="*/ 200470 h 598226"/>
              <a:gd name="connsiteX18" fmla="*/ 248540 w 931165"/>
              <a:gd name="connsiteY18" fmla="*/ 206820 h 598226"/>
              <a:gd name="connsiteX19" fmla="*/ 267590 w 931165"/>
              <a:gd name="connsiteY19" fmla="*/ 213170 h 598226"/>
              <a:gd name="connsiteX20" fmla="*/ 289815 w 931165"/>
              <a:gd name="connsiteY20" fmla="*/ 222695 h 598226"/>
              <a:gd name="connsiteX21" fmla="*/ 299340 w 931165"/>
              <a:gd name="connsiteY21" fmla="*/ 229045 h 598226"/>
              <a:gd name="connsiteX22" fmla="*/ 318390 w 931165"/>
              <a:gd name="connsiteY22" fmla="*/ 235395 h 598226"/>
              <a:gd name="connsiteX23" fmla="*/ 327915 w 931165"/>
              <a:gd name="connsiteY23" fmla="*/ 238570 h 598226"/>
              <a:gd name="connsiteX24" fmla="*/ 337440 w 931165"/>
              <a:gd name="connsiteY24" fmla="*/ 241745 h 598226"/>
              <a:gd name="connsiteX25" fmla="*/ 346965 w 931165"/>
              <a:gd name="connsiteY25" fmla="*/ 244920 h 598226"/>
              <a:gd name="connsiteX26" fmla="*/ 369190 w 931165"/>
              <a:gd name="connsiteY26" fmla="*/ 251270 h 598226"/>
              <a:gd name="connsiteX27" fmla="*/ 388240 w 931165"/>
              <a:gd name="connsiteY27" fmla="*/ 263970 h 598226"/>
              <a:gd name="connsiteX28" fmla="*/ 397765 w 931165"/>
              <a:gd name="connsiteY28" fmla="*/ 270320 h 598226"/>
              <a:gd name="connsiteX29" fmla="*/ 407290 w 931165"/>
              <a:gd name="connsiteY29" fmla="*/ 276670 h 598226"/>
              <a:gd name="connsiteX30" fmla="*/ 416815 w 931165"/>
              <a:gd name="connsiteY30" fmla="*/ 279845 h 598226"/>
              <a:gd name="connsiteX31" fmla="*/ 432690 w 931165"/>
              <a:gd name="connsiteY31" fmla="*/ 295720 h 598226"/>
              <a:gd name="connsiteX32" fmla="*/ 464440 w 931165"/>
              <a:gd name="connsiteY32" fmla="*/ 321120 h 598226"/>
              <a:gd name="connsiteX33" fmla="*/ 483490 w 931165"/>
              <a:gd name="connsiteY33" fmla="*/ 333820 h 598226"/>
              <a:gd name="connsiteX34" fmla="*/ 493015 w 931165"/>
              <a:gd name="connsiteY34" fmla="*/ 340170 h 598226"/>
              <a:gd name="connsiteX35" fmla="*/ 508890 w 931165"/>
              <a:gd name="connsiteY35" fmla="*/ 356045 h 598226"/>
              <a:gd name="connsiteX36" fmla="*/ 515240 w 931165"/>
              <a:gd name="connsiteY36" fmla="*/ 365570 h 598226"/>
              <a:gd name="connsiteX37" fmla="*/ 537465 w 931165"/>
              <a:gd name="connsiteY37" fmla="*/ 387795 h 598226"/>
              <a:gd name="connsiteX38" fmla="*/ 550165 w 931165"/>
              <a:gd name="connsiteY38" fmla="*/ 416370 h 598226"/>
              <a:gd name="connsiteX39" fmla="*/ 559690 w 931165"/>
              <a:gd name="connsiteY39" fmla="*/ 425895 h 598226"/>
              <a:gd name="connsiteX40" fmla="*/ 569215 w 931165"/>
              <a:gd name="connsiteY40" fmla="*/ 432245 h 598226"/>
              <a:gd name="connsiteX41" fmla="*/ 578740 w 931165"/>
              <a:gd name="connsiteY41" fmla="*/ 441770 h 598226"/>
              <a:gd name="connsiteX42" fmla="*/ 585090 w 931165"/>
              <a:gd name="connsiteY42" fmla="*/ 451295 h 598226"/>
              <a:gd name="connsiteX43" fmla="*/ 594615 w 931165"/>
              <a:gd name="connsiteY43" fmla="*/ 454470 h 598226"/>
              <a:gd name="connsiteX44" fmla="*/ 623190 w 931165"/>
              <a:gd name="connsiteY44" fmla="*/ 476695 h 598226"/>
              <a:gd name="connsiteX45" fmla="*/ 632715 w 931165"/>
              <a:gd name="connsiteY45" fmla="*/ 483045 h 598226"/>
              <a:gd name="connsiteX46" fmla="*/ 642240 w 931165"/>
              <a:gd name="connsiteY46" fmla="*/ 492570 h 598226"/>
              <a:gd name="connsiteX47" fmla="*/ 651765 w 931165"/>
              <a:gd name="connsiteY47" fmla="*/ 495745 h 598226"/>
              <a:gd name="connsiteX48" fmla="*/ 670815 w 931165"/>
              <a:gd name="connsiteY48" fmla="*/ 508445 h 598226"/>
              <a:gd name="connsiteX49" fmla="*/ 680340 w 931165"/>
              <a:gd name="connsiteY49" fmla="*/ 514795 h 598226"/>
              <a:gd name="connsiteX50" fmla="*/ 686690 w 931165"/>
              <a:gd name="connsiteY50" fmla="*/ 524320 h 598226"/>
              <a:gd name="connsiteX51" fmla="*/ 696215 w 931165"/>
              <a:gd name="connsiteY51" fmla="*/ 527495 h 598226"/>
              <a:gd name="connsiteX52" fmla="*/ 708915 w 931165"/>
              <a:gd name="connsiteY52" fmla="*/ 533845 h 598226"/>
              <a:gd name="connsiteX53" fmla="*/ 731140 w 931165"/>
              <a:gd name="connsiteY53" fmla="*/ 540195 h 598226"/>
              <a:gd name="connsiteX54" fmla="*/ 743840 w 931165"/>
              <a:gd name="connsiteY54" fmla="*/ 546545 h 598226"/>
              <a:gd name="connsiteX55" fmla="*/ 756540 w 931165"/>
              <a:gd name="connsiteY55" fmla="*/ 549720 h 598226"/>
              <a:gd name="connsiteX56" fmla="*/ 775590 w 931165"/>
              <a:gd name="connsiteY56" fmla="*/ 556070 h 598226"/>
              <a:gd name="connsiteX57" fmla="*/ 785115 w 931165"/>
              <a:gd name="connsiteY57" fmla="*/ 559245 h 598226"/>
              <a:gd name="connsiteX58" fmla="*/ 807340 w 931165"/>
              <a:gd name="connsiteY58" fmla="*/ 568770 h 598226"/>
              <a:gd name="connsiteX59" fmla="*/ 820040 w 931165"/>
              <a:gd name="connsiteY59" fmla="*/ 571945 h 598226"/>
              <a:gd name="connsiteX60" fmla="*/ 902590 w 931165"/>
              <a:gd name="connsiteY60" fmla="*/ 575120 h 598226"/>
              <a:gd name="connsiteX61" fmla="*/ 921640 w 931165"/>
              <a:gd name="connsiteY61" fmla="*/ 587820 h 598226"/>
              <a:gd name="connsiteX62" fmla="*/ 931165 w 931165"/>
              <a:gd name="connsiteY62" fmla="*/ 597345 h 59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31165" h="598226">
                <a:moveTo>
                  <a:pt x="7240" y="3620"/>
                </a:moveTo>
                <a:cubicBezTo>
                  <a:pt x="34537" y="21818"/>
                  <a:pt x="0" y="0"/>
                  <a:pt x="26290" y="13145"/>
                </a:cubicBezTo>
                <a:cubicBezTo>
                  <a:pt x="50909" y="25455"/>
                  <a:pt x="21399" y="14690"/>
                  <a:pt x="45340" y="22670"/>
                </a:cubicBezTo>
                <a:cubicBezTo>
                  <a:pt x="48515" y="25845"/>
                  <a:pt x="51416" y="29320"/>
                  <a:pt x="54865" y="32195"/>
                </a:cubicBezTo>
                <a:cubicBezTo>
                  <a:pt x="57796" y="34638"/>
                  <a:pt x="61692" y="35847"/>
                  <a:pt x="64390" y="38545"/>
                </a:cubicBezTo>
                <a:cubicBezTo>
                  <a:pt x="67088" y="41243"/>
                  <a:pt x="68205" y="45218"/>
                  <a:pt x="70740" y="48070"/>
                </a:cubicBezTo>
                <a:cubicBezTo>
                  <a:pt x="76706" y="54782"/>
                  <a:pt x="89790" y="67120"/>
                  <a:pt x="89790" y="67120"/>
                </a:cubicBezTo>
                <a:cubicBezTo>
                  <a:pt x="90848" y="70295"/>
                  <a:pt x="91340" y="73719"/>
                  <a:pt x="92965" y="76645"/>
                </a:cubicBezTo>
                <a:cubicBezTo>
                  <a:pt x="96671" y="83316"/>
                  <a:pt x="105665" y="95695"/>
                  <a:pt x="105665" y="95695"/>
                </a:cubicBezTo>
                <a:cubicBezTo>
                  <a:pt x="106723" y="99928"/>
                  <a:pt x="106675" y="104606"/>
                  <a:pt x="108840" y="108395"/>
                </a:cubicBezTo>
                <a:cubicBezTo>
                  <a:pt x="112601" y="114977"/>
                  <a:pt x="121821" y="120224"/>
                  <a:pt x="127890" y="124270"/>
                </a:cubicBezTo>
                <a:cubicBezTo>
                  <a:pt x="139450" y="141610"/>
                  <a:pt x="135868" y="141529"/>
                  <a:pt x="150115" y="149670"/>
                </a:cubicBezTo>
                <a:cubicBezTo>
                  <a:pt x="154224" y="152018"/>
                  <a:pt x="158964" y="153269"/>
                  <a:pt x="162815" y="156020"/>
                </a:cubicBezTo>
                <a:cubicBezTo>
                  <a:pt x="166469" y="158630"/>
                  <a:pt x="168891" y="162670"/>
                  <a:pt x="172340" y="165545"/>
                </a:cubicBezTo>
                <a:cubicBezTo>
                  <a:pt x="175271" y="167988"/>
                  <a:pt x="178760" y="169677"/>
                  <a:pt x="181865" y="171895"/>
                </a:cubicBezTo>
                <a:cubicBezTo>
                  <a:pt x="186171" y="174971"/>
                  <a:pt x="189971" y="178795"/>
                  <a:pt x="194565" y="181420"/>
                </a:cubicBezTo>
                <a:cubicBezTo>
                  <a:pt x="197471" y="183080"/>
                  <a:pt x="201164" y="182970"/>
                  <a:pt x="204090" y="184595"/>
                </a:cubicBezTo>
                <a:cubicBezTo>
                  <a:pt x="234986" y="201760"/>
                  <a:pt x="210455" y="194758"/>
                  <a:pt x="239015" y="200470"/>
                </a:cubicBezTo>
                <a:cubicBezTo>
                  <a:pt x="242190" y="202587"/>
                  <a:pt x="245053" y="205270"/>
                  <a:pt x="248540" y="206820"/>
                </a:cubicBezTo>
                <a:cubicBezTo>
                  <a:pt x="254657" y="209538"/>
                  <a:pt x="262021" y="209457"/>
                  <a:pt x="267590" y="213170"/>
                </a:cubicBezTo>
                <a:cubicBezTo>
                  <a:pt x="280746" y="221941"/>
                  <a:pt x="273413" y="218595"/>
                  <a:pt x="289815" y="222695"/>
                </a:cubicBezTo>
                <a:cubicBezTo>
                  <a:pt x="292990" y="224812"/>
                  <a:pt x="295853" y="227495"/>
                  <a:pt x="299340" y="229045"/>
                </a:cubicBezTo>
                <a:cubicBezTo>
                  <a:pt x="305457" y="231763"/>
                  <a:pt x="312040" y="233278"/>
                  <a:pt x="318390" y="235395"/>
                </a:cubicBezTo>
                <a:lnTo>
                  <a:pt x="327915" y="238570"/>
                </a:lnTo>
                <a:lnTo>
                  <a:pt x="337440" y="241745"/>
                </a:lnTo>
                <a:cubicBezTo>
                  <a:pt x="340615" y="242803"/>
                  <a:pt x="343718" y="244108"/>
                  <a:pt x="346965" y="244920"/>
                </a:cubicBezTo>
                <a:cubicBezTo>
                  <a:pt x="349954" y="245667"/>
                  <a:pt x="365463" y="249200"/>
                  <a:pt x="369190" y="251270"/>
                </a:cubicBezTo>
                <a:cubicBezTo>
                  <a:pt x="375861" y="254976"/>
                  <a:pt x="381890" y="259737"/>
                  <a:pt x="388240" y="263970"/>
                </a:cubicBezTo>
                <a:lnTo>
                  <a:pt x="397765" y="270320"/>
                </a:lnTo>
                <a:cubicBezTo>
                  <a:pt x="400940" y="272437"/>
                  <a:pt x="403670" y="275463"/>
                  <a:pt x="407290" y="276670"/>
                </a:cubicBezTo>
                <a:lnTo>
                  <a:pt x="416815" y="279845"/>
                </a:lnTo>
                <a:cubicBezTo>
                  <a:pt x="429900" y="299472"/>
                  <a:pt x="415372" y="280326"/>
                  <a:pt x="432690" y="295720"/>
                </a:cubicBezTo>
                <a:cubicBezTo>
                  <a:pt x="477317" y="335389"/>
                  <a:pt x="431991" y="301651"/>
                  <a:pt x="464440" y="321120"/>
                </a:cubicBezTo>
                <a:cubicBezTo>
                  <a:pt x="470984" y="325047"/>
                  <a:pt x="477140" y="329587"/>
                  <a:pt x="483490" y="333820"/>
                </a:cubicBezTo>
                <a:lnTo>
                  <a:pt x="493015" y="340170"/>
                </a:lnTo>
                <a:cubicBezTo>
                  <a:pt x="509948" y="365570"/>
                  <a:pt x="487723" y="334878"/>
                  <a:pt x="508890" y="356045"/>
                </a:cubicBezTo>
                <a:cubicBezTo>
                  <a:pt x="511588" y="358743"/>
                  <a:pt x="512687" y="362734"/>
                  <a:pt x="515240" y="365570"/>
                </a:cubicBezTo>
                <a:cubicBezTo>
                  <a:pt x="522249" y="373357"/>
                  <a:pt x="537465" y="387795"/>
                  <a:pt x="537465" y="387795"/>
                </a:cubicBezTo>
                <a:cubicBezTo>
                  <a:pt x="542080" y="401639"/>
                  <a:pt x="541779" y="406307"/>
                  <a:pt x="550165" y="416370"/>
                </a:cubicBezTo>
                <a:cubicBezTo>
                  <a:pt x="553040" y="419819"/>
                  <a:pt x="556241" y="423020"/>
                  <a:pt x="559690" y="425895"/>
                </a:cubicBezTo>
                <a:cubicBezTo>
                  <a:pt x="562621" y="428338"/>
                  <a:pt x="566284" y="429802"/>
                  <a:pt x="569215" y="432245"/>
                </a:cubicBezTo>
                <a:cubicBezTo>
                  <a:pt x="572664" y="435120"/>
                  <a:pt x="575865" y="438321"/>
                  <a:pt x="578740" y="441770"/>
                </a:cubicBezTo>
                <a:cubicBezTo>
                  <a:pt x="581183" y="444701"/>
                  <a:pt x="582110" y="448911"/>
                  <a:pt x="585090" y="451295"/>
                </a:cubicBezTo>
                <a:cubicBezTo>
                  <a:pt x="587703" y="453386"/>
                  <a:pt x="591689" y="452845"/>
                  <a:pt x="594615" y="454470"/>
                </a:cubicBezTo>
                <a:cubicBezTo>
                  <a:pt x="623504" y="470519"/>
                  <a:pt x="604678" y="461268"/>
                  <a:pt x="623190" y="476695"/>
                </a:cubicBezTo>
                <a:cubicBezTo>
                  <a:pt x="626121" y="479138"/>
                  <a:pt x="629784" y="480602"/>
                  <a:pt x="632715" y="483045"/>
                </a:cubicBezTo>
                <a:cubicBezTo>
                  <a:pt x="636164" y="485920"/>
                  <a:pt x="638504" y="490079"/>
                  <a:pt x="642240" y="492570"/>
                </a:cubicBezTo>
                <a:cubicBezTo>
                  <a:pt x="645025" y="494426"/>
                  <a:pt x="648839" y="494120"/>
                  <a:pt x="651765" y="495745"/>
                </a:cubicBezTo>
                <a:cubicBezTo>
                  <a:pt x="658436" y="499451"/>
                  <a:pt x="664465" y="504212"/>
                  <a:pt x="670815" y="508445"/>
                </a:cubicBezTo>
                <a:lnTo>
                  <a:pt x="680340" y="514795"/>
                </a:lnTo>
                <a:cubicBezTo>
                  <a:pt x="682457" y="517970"/>
                  <a:pt x="683710" y="521936"/>
                  <a:pt x="686690" y="524320"/>
                </a:cubicBezTo>
                <a:cubicBezTo>
                  <a:pt x="689303" y="526411"/>
                  <a:pt x="693139" y="526177"/>
                  <a:pt x="696215" y="527495"/>
                </a:cubicBezTo>
                <a:cubicBezTo>
                  <a:pt x="700565" y="529359"/>
                  <a:pt x="704565" y="531981"/>
                  <a:pt x="708915" y="533845"/>
                </a:cubicBezTo>
                <a:cubicBezTo>
                  <a:pt x="726825" y="541521"/>
                  <a:pt x="709658" y="532139"/>
                  <a:pt x="731140" y="540195"/>
                </a:cubicBezTo>
                <a:cubicBezTo>
                  <a:pt x="735572" y="541857"/>
                  <a:pt x="739408" y="544883"/>
                  <a:pt x="743840" y="546545"/>
                </a:cubicBezTo>
                <a:cubicBezTo>
                  <a:pt x="747926" y="548077"/>
                  <a:pt x="752360" y="548466"/>
                  <a:pt x="756540" y="549720"/>
                </a:cubicBezTo>
                <a:cubicBezTo>
                  <a:pt x="762951" y="551643"/>
                  <a:pt x="769240" y="553953"/>
                  <a:pt x="775590" y="556070"/>
                </a:cubicBezTo>
                <a:cubicBezTo>
                  <a:pt x="778765" y="557128"/>
                  <a:pt x="782122" y="557748"/>
                  <a:pt x="785115" y="559245"/>
                </a:cubicBezTo>
                <a:cubicBezTo>
                  <a:pt x="796404" y="564889"/>
                  <a:pt x="796439" y="565656"/>
                  <a:pt x="807340" y="568770"/>
                </a:cubicBezTo>
                <a:cubicBezTo>
                  <a:pt x="811536" y="569969"/>
                  <a:pt x="815686" y="571655"/>
                  <a:pt x="820040" y="571945"/>
                </a:cubicBezTo>
                <a:cubicBezTo>
                  <a:pt x="847516" y="573777"/>
                  <a:pt x="875073" y="574062"/>
                  <a:pt x="902590" y="575120"/>
                </a:cubicBezTo>
                <a:cubicBezTo>
                  <a:pt x="908940" y="579353"/>
                  <a:pt x="917407" y="581470"/>
                  <a:pt x="921640" y="587820"/>
                </a:cubicBezTo>
                <a:cubicBezTo>
                  <a:pt x="928577" y="598226"/>
                  <a:pt x="924174" y="597345"/>
                  <a:pt x="931165" y="597345"/>
                </a:cubicBezTo>
              </a:path>
            </a:pathLst>
          </a:cu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fontAlgn="auto">
              <a:spcBef>
                <a:spcPts val="0"/>
              </a:spcBef>
              <a:spcAft>
                <a:spcPts val="0"/>
              </a:spcAft>
            </a:pPr>
            <a:endParaRPr lang="en-US" sz="2571">
              <a:solidFill>
                <a:prstClr val="black"/>
              </a:solidFill>
            </a:endParaRPr>
          </a:p>
        </p:txBody>
      </p:sp>
      <p:sp>
        <p:nvSpPr>
          <p:cNvPr id="56" name="Freeform 55"/>
          <p:cNvSpPr/>
          <p:nvPr/>
        </p:nvSpPr>
        <p:spPr>
          <a:xfrm>
            <a:off x="5462018" y="2435520"/>
            <a:ext cx="1914080" cy="1175144"/>
          </a:xfrm>
          <a:custGeom>
            <a:avLst/>
            <a:gdLst>
              <a:gd name="connsiteX0" fmla="*/ 6 w 1339856"/>
              <a:gd name="connsiteY0" fmla="*/ 2206 h 822601"/>
              <a:gd name="connsiteX1" fmla="*/ 38106 w 1339856"/>
              <a:gd name="connsiteY1" fmla="*/ 49831 h 822601"/>
              <a:gd name="connsiteX2" fmla="*/ 53981 w 1339856"/>
              <a:gd name="connsiteY2" fmla="*/ 65706 h 822601"/>
              <a:gd name="connsiteX3" fmla="*/ 60331 w 1339856"/>
              <a:gd name="connsiteY3" fmla="*/ 75231 h 822601"/>
              <a:gd name="connsiteX4" fmla="*/ 82556 w 1339856"/>
              <a:gd name="connsiteY4" fmla="*/ 91106 h 822601"/>
              <a:gd name="connsiteX5" fmla="*/ 98431 w 1339856"/>
              <a:gd name="connsiteY5" fmla="*/ 110156 h 822601"/>
              <a:gd name="connsiteX6" fmla="*/ 114306 w 1339856"/>
              <a:gd name="connsiteY6" fmla="*/ 126031 h 822601"/>
              <a:gd name="connsiteX7" fmla="*/ 136531 w 1339856"/>
              <a:gd name="connsiteY7" fmla="*/ 154606 h 822601"/>
              <a:gd name="connsiteX8" fmla="*/ 142881 w 1339856"/>
              <a:gd name="connsiteY8" fmla="*/ 164131 h 822601"/>
              <a:gd name="connsiteX9" fmla="*/ 171456 w 1339856"/>
              <a:gd name="connsiteY9" fmla="*/ 189531 h 822601"/>
              <a:gd name="connsiteX10" fmla="*/ 177806 w 1339856"/>
              <a:gd name="connsiteY10" fmla="*/ 199056 h 822601"/>
              <a:gd name="connsiteX11" fmla="*/ 196856 w 1339856"/>
              <a:gd name="connsiteY11" fmla="*/ 211756 h 822601"/>
              <a:gd name="connsiteX12" fmla="*/ 215906 w 1339856"/>
              <a:gd name="connsiteY12" fmla="*/ 224456 h 822601"/>
              <a:gd name="connsiteX13" fmla="*/ 225431 w 1339856"/>
              <a:gd name="connsiteY13" fmla="*/ 230806 h 822601"/>
              <a:gd name="connsiteX14" fmla="*/ 238131 w 1339856"/>
              <a:gd name="connsiteY14" fmla="*/ 237156 h 822601"/>
              <a:gd name="connsiteX15" fmla="*/ 250831 w 1339856"/>
              <a:gd name="connsiteY15" fmla="*/ 246681 h 822601"/>
              <a:gd name="connsiteX16" fmla="*/ 260356 w 1339856"/>
              <a:gd name="connsiteY16" fmla="*/ 249856 h 822601"/>
              <a:gd name="connsiteX17" fmla="*/ 288931 w 1339856"/>
              <a:gd name="connsiteY17" fmla="*/ 262556 h 822601"/>
              <a:gd name="connsiteX18" fmla="*/ 298456 w 1339856"/>
              <a:gd name="connsiteY18" fmla="*/ 272081 h 822601"/>
              <a:gd name="connsiteX19" fmla="*/ 317506 w 1339856"/>
              <a:gd name="connsiteY19" fmla="*/ 284781 h 822601"/>
              <a:gd name="connsiteX20" fmla="*/ 327031 w 1339856"/>
              <a:gd name="connsiteY20" fmla="*/ 291131 h 822601"/>
              <a:gd name="connsiteX21" fmla="*/ 336556 w 1339856"/>
              <a:gd name="connsiteY21" fmla="*/ 300656 h 822601"/>
              <a:gd name="connsiteX22" fmla="*/ 368306 w 1339856"/>
              <a:gd name="connsiteY22" fmla="*/ 322881 h 822601"/>
              <a:gd name="connsiteX23" fmla="*/ 387356 w 1339856"/>
              <a:gd name="connsiteY23" fmla="*/ 341931 h 822601"/>
              <a:gd name="connsiteX24" fmla="*/ 396881 w 1339856"/>
              <a:gd name="connsiteY24" fmla="*/ 351456 h 822601"/>
              <a:gd name="connsiteX25" fmla="*/ 412756 w 1339856"/>
              <a:gd name="connsiteY25" fmla="*/ 373681 h 822601"/>
              <a:gd name="connsiteX26" fmla="*/ 434981 w 1339856"/>
              <a:gd name="connsiteY26" fmla="*/ 402256 h 822601"/>
              <a:gd name="connsiteX27" fmla="*/ 447681 w 1339856"/>
              <a:gd name="connsiteY27" fmla="*/ 418131 h 822601"/>
              <a:gd name="connsiteX28" fmla="*/ 450856 w 1339856"/>
              <a:gd name="connsiteY28" fmla="*/ 427656 h 822601"/>
              <a:gd name="connsiteX29" fmla="*/ 460381 w 1339856"/>
              <a:gd name="connsiteY29" fmla="*/ 437181 h 822601"/>
              <a:gd name="connsiteX30" fmla="*/ 476256 w 1339856"/>
              <a:gd name="connsiteY30" fmla="*/ 453056 h 822601"/>
              <a:gd name="connsiteX31" fmla="*/ 482606 w 1339856"/>
              <a:gd name="connsiteY31" fmla="*/ 462581 h 822601"/>
              <a:gd name="connsiteX32" fmla="*/ 492131 w 1339856"/>
              <a:gd name="connsiteY32" fmla="*/ 472106 h 822601"/>
              <a:gd name="connsiteX33" fmla="*/ 504831 w 1339856"/>
              <a:gd name="connsiteY33" fmla="*/ 487981 h 822601"/>
              <a:gd name="connsiteX34" fmla="*/ 536581 w 1339856"/>
              <a:gd name="connsiteY34" fmla="*/ 526081 h 822601"/>
              <a:gd name="connsiteX35" fmla="*/ 568331 w 1339856"/>
              <a:gd name="connsiteY35" fmla="*/ 535606 h 822601"/>
              <a:gd name="connsiteX36" fmla="*/ 593731 w 1339856"/>
              <a:gd name="connsiteY36" fmla="*/ 538781 h 822601"/>
              <a:gd name="connsiteX37" fmla="*/ 609606 w 1339856"/>
              <a:gd name="connsiteY37" fmla="*/ 541956 h 822601"/>
              <a:gd name="connsiteX38" fmla="*/ 628656 w 1339856"/>
              <a:gd name="connsiteY38" fmla="*/ 545131 h 822601"/>
              <a:gd name="connsiteX39" fmla="*/ 650881 w 1339856"/>
              <a:gd name="connsiteY39" fmla="*/ 551481 h 822601"/>
              <a:gd name="connsiteX40" fmla="*/ 708031 w 1339856"/>
              <a:gd name="connsiteY40" fmla="*/ 554656 h 822601"/>
              <a:gd name="connsiteX41" fmla="*/ 746131 w 1339856"/>
              <a:gd name="connsiteY41" fmla="*/ 564181 h 822601"/>
              <a:gd name="connsiteX42" fmla="*/ 758831 w 1339856"/>
              <a:gd name="connsiteY42" fmla="*/ 567356 h 822601"/>
              <a:gd name="connsiteX43" fmla="*/ 787406 w 1339856"/>
              <a:gd name="connsiteY43" fmla="*/ 576881 h 822601"/>
              <a:gd name="connsiteX44" fmla="*/ 796931 w 1339856"/>
              <a:gd name="connsiteY44" fmla="*/ 583231 h 822601"/>
              <a:gd name="connsiteX45" fmla="*/ 828681 w 1339856"/>
              <a:gd name="connsiteY45" fmla="*/ 595931 h 822601"/>
              <a:gd name="connsiteX46" fmla="*/ 838206 w 1339856"/>
              <a:gd name="connsiteY46" fmla="*/ 605456 h 822601"/>
              <a:gd name="connsiteX47" fmla="*/ 860431 w 1339856"/>
              <a:gd name="connsiteY47" fmla="*/ 614981 h 822601"/>
              <a:gd name="connsiteX48" fmla="*/ 879481 w 1339856"/>
              <a:gd name="connsiteY48" fmla="*/ 624506 h 822601"/>
              <a:gd name="connsiteX49" fmla="*/ 908056 w 1339856"/>
              <a:gd name="connsiteY49" fmla="*/ 646731 h 822601"/>
              <a:gd name="connsiteX50" fmla="*/ 920756 w 1339856"/>
              <a:gd name="connsiteY50" fmla="*/ 656256 h 822601"/>
              <a:gd name="connsiteX51" fmla="*/ 933456 w 1339856"/>
              <a:gd name="connsiteY51" fmla="*/ 659431 h 822601"/>
              <a:gd name="connsiteX52" fmla="*/ 946156 w 1339856"/>
              <a:gd name="connsiteY52" fmla="*/ 665781 h 822601"/>
              <a:gd name="connsiteX53" fmla="*/ 955681 w 1339856"/>
              <a:gd name="connsiteY53" fmla="*/ 668956 h 822601"/>
              <a:gd name="connsiteX54" fmla="*/ 968381 w 1339856"/>
              <a:gd name="connsiteY54" fmla="*/ 675306 h 822601"/>
              <a:gd name="connsiteX55" fmla="*/ 977906 w 1339856"/>
              <a:gd name="connsiteY55" fmla="*/ 678481 h 822601"/>
              <a:gd name="connsiteX56" fmla="*/ 1012831 w 1339856"/>
              <a:gd name="connsiteY56" fmla="*/ 697531 h 822601"/>
              <a:gd name="connsiteX57" fmla="*/ 1031881 w 1339856"/>
              <a:gd name="connsiteY57" fmla="*/ 710231 h 822601"/>
              <a:gd name="connsiteX58" fmla="*/ 1041406 w 1339856"/>
              <a:gd name="connsiteY58" fmla="*/ 716581 h 822601"/>
              <a:gd name="connsiteX59" fmla="*/ 1060456 w 1339856"/>
              <a:gd name="connsiteY59" fmla="*/ 722931 h 822601"/>
              <a:gd name="connsiteX60" fmla="*/ 1079506 w 1339856"/>
              <a:gd name="connsiteY60" fmla="*/ 735631 h 822601"/>
              <a:gd name="connsiteX61" fmla="*/ 1089031 w 1339856"/>
              <a:gd name="connsiteY61" fmla="*/ 741981 h 822601"/>
              <a:gd name="connsiteX62" fmla="*/ 1108081 w 1339856"/>
              <a:gd name="connsiteY62" fmla="*/ 748331 h 822601"/>
              <a:gd name="connsiteX63" fmla="*/ 1133481 w 1339856"/>
              <a:gd name="connsiteY63" fmla="*/ 757856 h 822601"/>
              <a:gd name="connsiteX64" fmla="*/ 1155706 w 1339856"/>
              <a:gd name="connsiteY64" fmla="*/ 764206 h 822601"/>
              <a:gd name="connsiteX65" fmla="*/ 1177931 w 1339856"/>
              <a:gd name="connsiteY65" fmla="*/ 767381 h 822601"/>
              <a:gd name="connsiteX66" fmla="*/ 1196981 w 1339856"/>
              <a:gd name="connsiteY66" fmla="*/ 773731 h 822601"/>
              <a:gd name="connsiteX67" fmla="*/ 1228731 w 1339856"/>
              <a:gd name="connsiteY67" fmla="*/ 783256 h 822601"/>
              <a:gd name="connsiteX68" fmla="*/ 1238256 w 1339856"/>
              <a:gd name="connsiteY68" fmla="*/ 786431 h 822601"/>
              <a:gd name="connsiteX69" fmla="*/ 1257306 w 1339856"/>
              <a:gd name="connsiteY69" fmla="*/ 795956 h 822601"/>
              <a:gd name="connsiteX70" fmla="*/ 1266831 w 1339856"/>
              <a:gd name="connsiteY70" fmla="*/ 802306 h 822601"/>
              <a:gd name="connsiteX71" fmla="*/ 1285881 w 1339856"/>
              <a:gd name="connsiteY71" fmla="*/ 808656 h 822601"/>
              <a:gd name="connsiteX72" fmla="*/ 1295406 w 1339856"/>
              <a:gd name="connsiteY72" fmla="*/ 815006 h 822601"/>
              <a:gd name="connsiteX73" fmla="*/ 1304931 w 1339856"/>
              <a:gd name="connsiteY73" fmla="*/ 818181 h 822601"/>
              <a:gd name="connsiteX74" fmla="*/ 1339856 w 1339856"/>
              <a:gd name="connsiteY74" fmla="*/ 821356 h 82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339856" h="822601">
                <a:moveTo>
                  <a:pt x="6" y="2206"/>
                </a:moveTo>
                <a:cubicBezTo>
                  <a:pt x="28304" y="23430"/>
                  <a:pt x="0" y="0"/>
                  <a:pt x="38106" y="49831"/>
                </a:cubicBezTo>
                <a:cubicBezTo>
                  <a:pt x="42652" y="55776"/>
                  <a:pt x="49053" y="60074"/>
                  <a:pt x="53981" y="65706"/>
                </a:cubicBezTo>
                <a:cubicBezTo>
                  <a:pt x="56494" y="68578"/>
                  <a:pt x="57633" y="72533"/>
                  <a:pt x="60331" y="75231"/>
                </a:cubicBezTo>
                <a:cubicBezTo>
                  <a:pt x="64269" y="79169"/>
                  <a:pt x="77148" y="87500"/>
                  <a:pt x="82556" y="91106"/>
                </a:cubicBezTo>
                <a:cubicBezTo>
                  <a:pt x="98322" y="114755"/>
                  <a:pt x="78059" y="85710"/>
                  <a:pt x="98431" y="110156"/>
                </a:cubicBezTo>
                <a:cubicBezTo>
                  <a:pt x="111660" y="126031"/>
                  <a:pt x="96844" y="114389"/>
                  <a:pt x="114306" y="126031"/>
                </a:cubicBezTo>
                <a:cubicBezTo>
                  <a:pt x="146404" y="174179"/>
                  <a:pt x="111662" y="124763"/>
                  <a:pt x="136531" y="154606"/>
                </a:cubicBezTo>
                <a:cubicBezTo>
                  <a:pt x="138974" y="157537"/>
                  <a:pt x="140183" y="161433"/>
                  <a:pt x="142881" y="164131"/>
                </a:cubicBezTo>
                <a:cubicBezTo>
                  <a:pt x="161968" y="183218"/>
                  <a:pt x="144789" y="149530"/>
                  <a:pt x="171456" y="189531"/>
                </a:cubicBezTo>
                <a:cubicBezTo>
                  <a:pt x="173573" y="192706"/>
                  <a:pt x="174934" y="196543"/>
                  <a:pt x="177806" y="199056"/>
                </a:cubicBezTo>
                <a:cubicBezTo>
                  <a:pt x="183549" y="204082"/>
                  <a:pt x="190506" y="207523"/>
                  <a:pt x="196856" y="211756"/>
                </a:cubicBezTo>
                <a:lnTo>
                  <a:pt x="215906" y="224456"/>
                </a:lnTo>
                <a:cubicBezTo>
                  <a:pt x="219081" y="226573"/>
                  <a:pt x="222018" y="229099"/>
                  <a:pt x="225431" y="230806"/>
                </a:cubicBezTo>
                <a:cubicBezTo>
                  <a:pt x="229664" y="232923"/>
                  <a:pt x="234117" y="234648"/>
                  <a:pt x="238131" y="237156"/>
                </a:cubicBezTo>
                <a:cubicBezTo>
                  <a:pt x="242618" y="239961"/>
                  <a:pt x="246237" y="244056"/>
                  <a:pt x="250831" y="246681"/>
                </a:cubicBezTo>
                <a:cubicBezTo>
                  <a:pt x="253737" y="248341"/>
                  <a:pt x="257298" y="248497"/>
                  <a:pt x="260356" y="249856"/>
                </a:cubicBezTo>
                <a:cubicBezTo>
                  <a:pt x="293421" y="264552"/>
                  <a:pt x="267475" y="255404"/>
                  <a:pt x="288931" y="262556"/>
                </a:cubicBezTo>
                <a:cubicBezTo>
                  <a:pt x="292106" y="265731"/>
                  <a:pt x="294912" y="269324"/>
                  <a:pt x="298456" y="272081"/>
                </a:cubicBezTo>
                <a:cubicBezTo>
                  <a:pt x="304480" y="276766"/>
                  <a:pt x="311156" y="280548"/>
                  <a:pt x="317506" y="284781"/>
                </a:cubicBezTo>
                <a:cubicBezTo>
                  <a:pt x="320681" y="286898"/>
                  <a:pt x="324333" y="288433"/>
                  <a:pt x="327031" y="291131"/>
                </a:cubicBezTo>
                <a:cubicBezTo>
                  <a:pt x="330206" y="294306"/>
                  <a:pt x="333012" y="297899"/>
                  <a:pt x="336556" y="300656"/>
                </a:cubicBezTo>
                <a:cubicBezTo>
                  <a:pt x="348044" y="309591"/>
                  <a:pt x="357797" y="313423"/>
                  <a:pt x="368306" y="322881"/>
                </a:cubicBezTo>
                <a:cubicBezTo>
                  <a:pt x="374981" y="328888"/>
                  <a:pt x="381006" y="335581"/>
                  <a:pt x="387356" y="341931"/>
                </a:cubicBezTo>
                <a:cubicBezTo>
                  <a:pt x="390531" y="345106"/>
                  <a:pt x="394873" y="347440"/>
                  <a:pt x="396881" y="351456"/>
                </a:cubicBezTo>
                <a:cubicBezTo>
                  <a:pt x="410666" y="379027"/>
                  <a:pt x="394736" y="350512"/>
                  <a:pt x="412756" y="373681"/>
                </a:cubicBezTo>
                <a:cubicBezTo>
                  <a:pt x="439340" y="407860"/>
                  <a:pt x="413356" y="380631"/>
                  <a:pt x="434981" y="402256"/>
                </a:cubicBezTo>
                <a:cubicBezTo>
                  <a:pt x="442961" y="426197"/>
                  <a:pt x="431268" y="397615"/>
                  <a:pt x="447681" y="418131"/>
                </a:cubicBezTo>
                <a:cubicBezTo>
                  <a:pt x="449772" y="420744"/>
                  <a:pt x="449000" y="424871"/>
                  <a:pt x="450856" y="427656"/>
                </a:cubicBezTo>
                <a:cubicBezTo>
                  <a:pt x="453347" y="431392"/>
                  <a:pt x="457506" y="433732"/>
                  <a:pt x="460381" y="437181"/>
                </a:cubicBezTo>
                <a:cubicBezTo>
                  <a:pt x="473610" y="453056"/>
                  <a:pt x="458794" y="441414"/>
                  <a:pt x="476256" y="453056"/>
                </a:cubicBezTo>
                <a:cubicBezTo>
                  <a:pt x="478373" y="456231"/>
                  <a:pt x="480163" y="459650"/>
                  <a:pt x="482606" y="462581"/>
                </a:cubicBezTo>
                <a:cubicBezTo>
                  <a:pt x="485481" y="466030"/>
                  <a:pt x="489640" y="468370"/>
                  <a:pt x="492131" y="472106"/>
                </a:cubicBezTo>
                <a:cubicBezTo>
                  <a:pt x="504400" y="490509"/>
                  <a:pt x="483529" y="473779"/>
                  <a:pt x="504831" y="487981"/>
                </a:cubicBezTo>
                <a:cubicBezTo>
                  <a:pt x="510641" y="496695"/>
                  <a:pt x="526104" y="522589"/>
                  <a:pt x="536581" y="526081"/>
                </a:cubicBezTo>
                <a:cubicBezTo>
                  <a:pt x="545050" y="528904"/>
                  <a:pt x="558734" y="534007"/>
                  <a:pt x="568331" y="535606"/>
                </a:cubicBezTo>
                <a:cubicBezTo>
                  <a:pt x="576747" y="537009"/>
                  <a:pt x="585298" y="537484"/>
                  <a:pt x="593731" y="538781"/>
                </a:cubicBezTo>
                <a:cubicBezTo>
                  <a:pt x="599065" y="539602"/>
                  <a:pt x="604297" y="540991"/>
                  <a:pt x="609606" y="541956"/>
                </a:cubicBezTo>
                <a:cubicBezTo>
                  <a:pt x="615940" y="543108"/>
                  <a:pt x="622372" y="543734"/>
                  <a:pt x="628656" y="545131"/>
                </a:cubicBezTo>
                <a:cubicBezTo>
                  <a:pt x="639065" y="547444"/>
                  <a:pt x="639179" y="550417"/>
                  <a:pt x="650881" y="551481"/>
                </a:cubicBezTo>
                <a:cubicBezTo>
                  <a:pt x="669882" y="553208"/>
                  <a:pt x="688981" y="553598"/>
                  <a:pt x="708031" y="554656"/>
                </a:cubicBezTo>
                <a:cubicBezTo>
                  <a:pt x="734890" y="560028"/>
                  <a:pt x="713822" y="555369"/>
                  <a:pt x="746131" y="564181"/>
                </a:cubicBezTo>
                <a:cubicBezTo>
                  <a:pt x="750341" y="565329"/>
                  <a:pt x="754745" y="565824"/>
                  <a:pt x="758831" y="567356"/>
                </a:cubicBezTo>
                <a:cubicBezTo>
                  <a:pt x="788877" y="578623"/>
                  <a:pt x="752616" y="569923"/>
                  <a:pt x="787406" y="576881"/>
                </a:cubicBezTo>
                <a:cubicBezTo>
                  <a:pt x="790581" y="578998"/>
                  <a:pt x="793444" y="581681"/>
                  <a:pt x="796931" y="583231"/>
                </a:cubicBezTo>
                <a:cubicBezTo>
                  <a:pt x="809178" y="588674"/>
                  <a:pt x="817980" y="588287"/>
                  <a:pt x="828681" y="595931"/>
                </a:cubicBezTo>
                <a:cubicBezTo>
                  <a:pt x="832335" y="598541"/>
                  <a:pt x="834552" y="602846"/>
                  <a:pt x="838206" y="605456"/>
                </a:cubicBezTo>
                <a:cubicBezTo>
                  <a:pt x="853622" y="616467"/>
                  <a:pt x="846612" y="608072"/>
                  <a:pt x="860431" y="614981"/>
                </a:cubicBezTo>
                <a:cubicBezTo>
                  <a:pt x="885050" y="627291"/>
                  <a:pt x="855540" y="616526"/>
                  <a:pt x="879481" y="624506"/>
                </a:cubicBezTo>
                <a:cubicBezTo>
                  <a:pt x="900898" y="645923"/>
                  <a:pt x="890012" y="640716"/>
                  <a:pt x="908056" y="646731"/>
                </a:cubicBezTo>
                <a:cubicBezTo>
                  <a:pt x="912289" y="649906"/>
                  <a:pt x="916023" y="653889"/>
                  <a:pt x="920756" y="656256"/>
                </a:cubicBezTo>
                <a:cubicBezTo>
                  <a:pt x="924659" y="658207"/>
                  <a:pt x="929370" y="657899"/>
                  <a:pt x="933456" y="659431"/>
                </a:cubicBezTo>
                <a:cubicBezTo>
                  <a:pt x="937888" y="661093"/>
                  <a:pt x="941806" y="663917"/>
                  <a:pt x="946156" y="665781"/>
                </a:cubicBezTo>
                <a:cubicBezTo>
                  <a:pt x="949232" y="667099"/>
                  <a:pt x="952605" y="667638"/>
                  <a:pt x="955681" y="668956"/>
                </a:cubicBezTo>
                <a:cubicBezTo>
                  <a:pt x="960031" y="670820"/>
                  <a:pt x="964031" y="673442"/>
                  <a:pt x="968381" y="675306"/>
                </a:cubicBezTo>
                <a:cubicBezTo>
                  <a:pt x="971457" y="676624"/>
                  <a:pt x="974980" y="676856"/>
                  <a:pt x="977906" y="678481"/>
                </a:cubicBezTo>
                <a:cubicBezTo>
                  <a:pt x="1018692" y="701140"/>
                  <a:pt x="977179" y="683270"/>
                  <a:pt x="1012831" y="697531"/>
                </a:cubicBezTo>
                <a:cubicBezTo>
                  <a:pt x="1030887" y="715587"/>
                  <a:pt x="1013501" y="701041"/>
                  <a:pt x="1031881" y="710231"/>
                </a:cubicBezTo>
                <a:cubicBezTo>
                  <a:pt x="1035294" y="711938"/>
                  <a:pt x="1037919" y="715031"/>
                  <a:pt x="1041406" y="716581"/>
                </a:cubicBezTo>
                <a:cubicBezTo>
                  <a:pt x="1047523" y="719299"/>
                  <a:pt x="1060456" y="722931"/>
                  <a:pt x="1060456" y="722931"/>
                </a:cubicBezTo>
                <a:cubicBezTo>
                  <a:pt x="1078512" y="740987"/>
                  <a:pt x="1061126" y="726441"/>
                  <a:pt x="1079506" y="735631"/>
                </a:cubicBezTo>
                <a:cubicBezTo>
                  <a:pt x="1082919" y="737338"/>
                  <a:pt x="1085544" y="740431"/>
                  <a:pt x="1089031" y="741981"/>
                </a:cubicBezTo>
                <a:cubicBezTo>
                  <a:pt x="1095148" y="744699"/>
                  <a:pt x="1102512" y="744618"/>
                  <a:pt x="1108081" y="748331"/>
                </a:cubicBezTo>
                <a:cubicBezTo>
                  <a:pt x="1123761" y="758784"/>
                  <a:pt x="1111510" y="752363"/>
                  <a:pt x="1133481" y="757856"/>
                </a:cubicBezTo>
                <a:cubicBezTo>
                  <a:pt x="1151616" y="762390"/>
                  <a:pt x="1133930" y="760247"/>
                  <a:pt x="1155706" y="764206"/>
                </a:cubicBezTo>
                <a:cubicBezTo>
                  <a:pt x="1163069" y="765545"/>
                  <a:pt x="1170523" y="766323"/>
                  <a:pt x="1177931" y="767381"/>
                </a:cubicBezTo>
                <a:cubicBezTo>
                  <a:pt x="1184281" y="769498"/>
                  <a:pt x="1190487" y="772108"/>
                  <a:pt x="1196981" y="773731"/>
                </a:cubicBezTo>
                <a:cubicBezTo>
                  <a:pt x="1216175" y="778529"/>
                  <a:pt x="1205541" y="775526"/>
                  <a:pt x="1228731" y="783256"/>
                </a:cubicBezTo>
                <a:cubicBezTo>
                  <a:pt x="1231906" y="784314"/>
                  <a:pt x="1235471" y="784575"/>
                  <a:pt x="1238256" y="786431"/>
                </a:cubicBezTo>
                <a:cubicBezTo>
                  <a:pt x="1265553" y="804629"/>
                  <a:pt x="1231016" y="782811"/>
                  <a:pt x="1257306" y="795956"/>
                </a:cubicBezTo>
                <a:cubicBezTo>
                  <a:pt x="1260719" y="797663"/>
                  <a:pt x="1263344" y="800756"/>
                  <a:pt x="1266831" y="802306"/>
                </a:cubicBezTo>
                <a:cubicBezTo>
                  <a:pt x="1272948" y="805024"/>
                  <a:pt x="1280312" y="804943"/>
                  <a:pt x="1285881" y="808656"/>
                </a:cubicBezTo>
                <a:cubicBezTo>
                  <a:pt x="1289056" y="810773"/>
                  <a:pt x="1291993" y="813299"/>
                  <a:pt x="1295406" y="815006"/>
                </a:cubicBezTo>
                <a:cubicBezTo>
                  <a:pt x="1298399" y="816503"/>
                  <a:pt x="1301684" y="817369"/>
                  <a:pt x="1304931" y="818181"/>
                </a:cubicBezTo>
                <a:cubicBezTo>
                  <a:pt x="1322612" y="822601"/>
                  <a:pt x="1320611" y="821356"/>
                  <a:pt x="1339856" y="821356"/>
                </a:cubicBezTo>
              </a:path>
            </a:pathLst>
          </a:custGeom>
          <a:ln w="15875">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fontAlgn="auto">
              <a:spcBef>
                <a:spcPts val="0"/>
              </a:spcBef>
              <a:spcAft>
                <a:spcPts val="0"/>
              </a:spcAft>
            </a:pPr>
            <a:endParaRPr lang="en-US" sz="2571">
              <a:solidFill>
                <a:prstClr val="black"/>
              </a:solidFill>
            </a:endParaRPr>
          </a:p>
        </p:txBody>
      </p:sp>
      <p:sp>
        <p:nvSpPr>
          <p:cNvPr id="57" name="Freeform 56"/>
          <p:cNvSpPr/>
          <p:nvPr/>
        </p:nvSpPr>
        <p:spPr>
          <a:xfrm>
            <a:off x="6237634" y="3196136"/>
            <a:ext cx="603250" cy="884464"/>
          </a:xfrm>
          <a:custGeom>
            <a:avLst/>
            <a:gdLst>
              <a:gd name="connsiteX0" fmla="*/ 0 w 422275"/>
              <a:gd name="connsiteY0" fmla="*/ 0 h 619125"/>
              <a:gd name="connsiteX1" fmla="*/ 15875 w 422275"/>
              <a:gd name="connsiteY1" fmla="*/ 6350 h 619125"/>
              <a:gd name="connsiteX2" fmla="*/ 22225 w 422275"/>
              <a:gd name="connsiteY2" fmla="*/ 15875 h 619125"/>
              <a:gd name="connsiteX3" fmla="*/ 28575 w 422275"/>
              <a:gd name="connsiteY3" fmla="*/ 34925 h 619125"/>
              <a:gd name="connsiteX4" fmla="*/ 38100 w 422275"/>
              <a:gd name="connsiteY4" fmla="*/ 63500 h 619125"/>
              <a:gd name="connsiteX5" fmla="*/ 44450 w 422275"/>
              <a:gd name="connsiteY5" fmla="*/ 82550 h 619125"/>
              <a:gd name="connsiteX6" fmla="*/ 47625 w 422275"/>
              <a:gd name="connsiteY6" fmla="*/ 92075 h 619125"/>
              <a:gd name="connsiteX7" fmla="*/ 41275 w 422275"/>
              <a:gd name="connsiteY7" fmla="*/ 136525 h 619125"/>
              <a:gd name="connsiteX8" fmla="*/ 38100 w 422275"/>
              <a:gd name="connsiteY8" fmla="*/ 146050 h 619125"/>
              <a:gd name="connsiteX9" fmla="*/ 47625 w 422275"/>
              <a:gd name="connsiteY9" fmla="*/ 177800 h 619125"/>
              <a:gd name="connsiteX10" fmla="*/ 50800 w 422275"/>
              <a:gd name="connsiteY10" fmla="*/ 187325 h 619125"/>
              <a:gd name="connsiteX11" fmla="*/ 53975 w 422275"/>
              <a:gd name="connsiteY11" fmla="*/ 203200 h 619125"/>
              <a:gd name="connsiteX12" fmla="*/ 60325 w 422275"/>
              <a:gd name="connsiteY12" fmla="*/ 222250 h 619125"/>
              <a:gd name="connsiteX13" fmla="*/ 63500 w 422275"/>
              <a:gd name="connsiteY13" fmla="*/ 241300 h 619125"/>
              <a:gd name="connsiteX14" fmla="*/ 69850 w 422275"/>
              <a:gd name="connsiteY14" fmla="*/ 276225 h 619125"/>
              <a:gd name="connsiteX15" fmla="*/ 82550 w 422275"/>
              <a:gd name="connsiteY15" fmla="*/ 295275 h 619125"/>
              <a:gd name="connsiteX16" fmla="*/ 92075 w 422275"/>
              <a:gd name="connsiteY16" fmla="*/ 301625 h 619125"/>
              <a:gd name="connsiteX17" fmla="*/ 104775 w 422275"/>
              <a:gd name="connsiteY17" fmla="*/ 320675 h 619125"/>
              <a:gd name="connsiteX18" fmla="*/ 111125 w 422275"/>
              <a:gd name="connsiteY18" fmla="*/ 330200 h 619125"/>
              <a:gd name="connsiteX19" fmla="*/ 120650 w 422275"/>
              <a:gd name="connsiteY19" fmla="*/ 339725 h 619125"/>
              <a:gd name="connsiteX20" fmla="*/ 127000 w 422275"/>
              <a:gd name="connsiteY20" fmla="*/ 349250 h 619125"/>
              <a:gd name="connsiteX21" fmla="*/ 146050 w 422275"/>
              <a:gd name="connsiteY21" fmla="*/ 365125 h 619125"/>
              <a:gd name="connsiteX22" fmla="*/ 152400 w 422275"/>
              <a:gd name="connsiteY22" fmla="*/ 374650 h 619125"/>
              <a:gd name="connsiteX23" fmla="*/ 161925 w 422275"/>
              <a:gd name="connsiteY23" fmla="*/ 381000 h 619125"/>
              <a:gd name="connsiteX24" fmla="*/ 180975 w 422275"/>
              <a:gd name="connsiteY24" fmla="*/ 393700 h 619125"/>
              <a:gd name="connsiteX25" fmla="*/ 196850 w 422275"/>
              <a:gd name="connsiteY25" fmla="*/ 406400 h 619125"/>
              <a:gd name="connsiteX26" fmla="*/ 203200 w 422275"/>
              <a:gd name="connsiteY26" fmla="*/ 415925 h 619125"/>
              <a:gd name="connsiteX27" fmla="*/ 222250 w 422275"/>
              <a:gd name="connsiteY27" fmla="*/ 428625 h 619125"/>
              <a:gd name="connsiteX28" fmla="*/ 234950 w 422275"/>
              <a:gd name="connsiteY28" fmla="*/ 441325 h 619125"/>
              <a:gd name="connsiteX29" fmla="*/ 244475 w 422275"/>
              <a:gd name="connsiteY29" fmla="*/ 450850 h 619125"/>
              <a:gd name="connsiteX30" fmla="*/ 254000 w 422275"/>
              <a:gd name="connsiteY30" fmla="*/ 457200 h 619125"/>
              <a:gd name="connsiteX31" fmla="*/ 260350 w 422275"/>
              <a:gd name="connsiteY31" fmla="*/ 466725 h 619125"/>
              <a:gd name="connsiteX32" fmla="*/ 269875 w 422275"/>
              <a:gd name="connsiteY32" fmla="*/ 469900 h 619125"/>
              <a:gd name="connsiteX33" fmla="*/ 279400 w 422275"/>
              <a:gd name="connsiteY33" fmla="*/ 479425 h 619125"/>
              <a:gd name="connsiteX34" fmla="*/ 292100 w 422275"/>
              <a:gd name="connsiteY34" fmla="*/ 495300 h 619125"/>
              <a:gd name="connsiteX35" fmla="*/ 307975 w 422275"/>
              <a:gd name="connsiteY35" fmla="*/ 511175 h 619125"/>
              <a:gd name="connsiteX36" fmla="*/ 327025 w 422275"/>
              <a:gd name="connsiteY36" fmla="*/ 517525 h 619125"/>
              <a:gd name="connsiteX37" fmla="*/ 339725 w 422275"/>
              <a:gd name="connsiteY37" fmla="*/ 536575 h 619125"/>
              <a:gd name="connsiteX38" fmla="*/ 346075 w 422275"/>
              <a:gd name="connsiteY38" fmla="*/ 546100 h 619125"/>
              <a:gd name="connsiteX39" fmla="*/ 355600 w 422275"/>
              <a:gd name="connsiteY39" fmla="*/ 555625 h 619125"/>
              <a:gd name="connsiteX40" fmla="*/ 371475 w 422275"/>
              <a:gd name="connsiteY40" fmla="*/ 581025 h 619125"/>
              <a:gd name="connsiteX41" fmla="*/ 396875 w 422275"/>
              <a:gd name="connsiteY41" fmla="*/ 603250 h 619125"/>
              <a:gd name="connsiteX42" fmla="*/ 406400 w 422275"/>
              <a:gd name="connsiteY42" fmla="*/ 609600 h 619125"/>
              <a:gd name="connsiteX43" fmla="*/ 415925 w 422275"/>
              <a:gd name="connsiteY43" fmla="*/ 615950 h 619125"/>
              <a:gd name="connsiteX44" fmla="*/ 422275 w 422275"/>
              <a:gd name="connsiteY44"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22275" h="619125">
                <a:moveTo>
                  <a:pt x="0" y="0"/>
                </a:moveTo>
                <a:cubicBezTo>
                  <a:pt x="5292" y="2117"/>
                  <a:pt x="11237" y="3037"/>
                  <a:pt x="15875" y="6350"/>
                </a:cubicBezTo>
                <a:cubicBezTo>
                  <a:pt x="18980" y="8568"/>
                  <a:pt x="20675" y="12388"/>
                  <a:pt x="22225" y="15875"/>
                </a:cubicBezTo>
                <a:cubicBezTo>
                  <a:pt x="24943" y="21992"/>
                  <a:pt x="26458" y="28575"/>
                  <a:pt x="28575" y="34925"/>
                </a:cubicBezTo>
                <a:lnTo>
                  <a:pt x="38100" y="63500"/>
                </a:lnTo>
                <a:lnTo>
                  <a:pt x="44450" y="82550"/>
                </a:lnTo>
                <a:lnTo>
                  <a:pt x="47625" y="92075"/>
                </a:lnTo>
                <a:cubicBezTo>
                  <a:pt x="45649" y="109856"/>
                  <a:pt x="45319" y="120351"/>
                  <a:pt x="41275" y="136525"/>
                </a:cubicBezTo>
                <a:cubicBezTo>
                  <a:pt x="40463" y="139772"/>
                  <a:pt x="39158" y="142875"/>
                  <a:pt x="38100" y="146050"/>
                </a:cubicBezTo>
                <a:cubicBezTo>
                  <a:pt x="42898" y="165244"/>
                  <a:pt x="39895" y="154610"/>
                  <a:pt x="47625" y="177800"/>
                </a:cubicBezTo>
                <a:cubicBezTo>
                  <a:pt x="48683" y="180975"/>
                  <a:pt x="50144" y="184043"/>
                  <a:pt x="50800" y="187325"/>
                </a:cubicBezTo>
                <a:cubicBezTo>
                  <a:pt x="51858" y="192617"/>
                  <a:pt x="52555" y="197994"/>
                  <a:pt x="53975" y="203200"/>
                </a:cubicBezTo>
                <a:cubicBezTo>
                  <a:pt x="55736" y="209658"/>
                  <a:pt x="59225" y="215648"/>
                  <a:pt x="60325" y="222250"/>
                </a:cubicBezTo>
                <a:cubicBezTo>
                  <a:pt x="61383" y="228600"/>
                  <a:pt x="62590" y="234927"/>
                  <a:pt x="63500" y="241300"/>
                </a:cubicBezTo>
                <a:cubicBezTo>
                  <a:pt x="64325" y="247075"/>
                  <a:pt x="65061" y="267605"/>
                  <a:pt x="69850" y="276225"/>
                </a:cubicBezTo>
                <a:cubicBezTo>
                  <a:pt x="73556" y="282896"/>
                  <a:pt x="76200" y="291042"/>
                  <a:pt x="82550" y="295275"/>
                </a:cubicBezTo>
                <a:lnTo>
                  <a:pt x="92075" y="301625"/>
                </a:lnTo>
                <a:lnTo>
                  <a:pt x="104775" y="320675"/>
                </a:lnTo>
                <a:cubicBezTo>
                  <a:pt x="106892" y="323850"/>
                  <a:pt x="108427" y="327502"/>
                  <a:pt x="111125" y="330200"/>
                </a:cubicBezTo>
                <a:cubicBezTo>
                  <a:pt x="114300" y="333375"/>
                  <a:pt x="117775" y="336276"/>
                  <a:pt x="120650" y="339725"/>
                </a:cubicBezTo>
                <a:cubicBezTo>
                  <a:pt x="123093" y="342656"/>
                  <a:pt x="124302" y="346552"/>
                  <a:pt x="127000" y="349250"/>
                </a:cubicBezTo>
                <a:cubicBezTo>
                  <a:pt x="151975" y="374225"/>
                  <a:pt x="120043" y="333917"/>
                  <a:pt x="146050" y="365125"/>
                </a:cubicBezTo>
                <a:cubicBezTo>
                  <a:pt x="148493" y="368056"/>
                  <a:pt x="149702" y="371952"/>
                  <a:pt x="152400" y="374650"/>
                </a:cubicBezTo>
                <a:cubicBezTo>
                  <a:pt x="155098" y="377348"/>
                  <a:pt x="158994" y="378557"/>
                  <a:pt x="161925" y="381000"/>
                </a:cubicBezTo>
                <a:cubicBezTo>
                  <a:pt x="177780" y="394213"/>
                  <a:pt x="164236" y="388120"/>
                  <a:pt x="180975" y="393700"/>
                </a:cubicBezTo>
                <a:cubicBezTo>
                  <a:pt x="199173" y="420997"/>
                  <a:pt x="174942" y="388873"/>
                  <a:pt x="196850" y="406400"/>
                </a:cubicBezTo>
                <a:cubicBezTo>
                  <a:pt x="199830" y="408784"/>
                  <a:pt x="200328" y="413412"/>
                  <a:pt x="203200" y="415925"/>
                </a:cubicBezTo>
                <a:cubicBezTo>
                  <a:pt x="208943" y="420951"/>
                  <a:pt x="222250" y="428625"/>
                  <a:pt x="222250" y="428625"/>
                </a:cubicBezTo>
                <a:cubicBezTo>
                  <a:pt x="228298" y="446768"/>
                  <a:pt x="220436" y="431649"/>
                  <a:pt x="234950" y="441325"/>
                </a:cubicBezTo>
                <a:cubicBezTo>
                  <a:pt x="238686" y="443816"/>
                  <a:pt x="241026" y="447975"/>
                  <a:pt x="244475" y="450850"/>
                </a:cubicBezTo>
                <a:cubicBezTo>
                  <a:pt x="247406" y="453293"/>
                  <a:pt x="250825" y="455083"/>
                  <a:pt x="254000" y="457200"/>
                </a:cubicBezTo>
                <a:cubicBezTo>
                  <a:pt x="256117" y="460375"/>
                  <a:pt x="257370" y="464341"/>
                  <a:pt x="260350" y="466725"/>
                </a:cubicBezTo>
                <a:cubicBezTo>
                  <a:pt x="262963" y="468816"/>
                  <a:pt x="267090" y="468044"/>
                  <a:pt x="269875" y="469900"/>
                </a:cubicBezTo>
                <a:cubicBezTo>
                  <a:pt x="273611" y="472391"/>
                  <a:pt x="276225" y="476250"/>
                  <a:pt x="279400" y="479425"/>
                </a:cubicBezTo>
                <a:cubicBezTo>
                  <a:pt x="285581" y="497968"/>
                  <a:pt x="277739" y="480939"/>
                  <a:pt x="292100" y="495300"/>
                </a:cubicBezTo>
                <a:cubicBezTo>
                  <a:pt x="303107" y="506307"/>
                  <a:pt x="292735" y="504402"/>
                  <a:pt x="307975" y="511175"/>
                </a:cubicBezTo>
                <a:cubicBezTo>
                  <a:pt x="314092" y="513893"/>
                  <a:pt x="327025" y="517525"/>
                  <a:pt x="327025" y="517525"/>
                </a:cubicBezTo>
                <a:lnTo>
                  <a:pt x="339725" y="536575"/>
                </a:lnTo>
                <a:cubicBezTo>
                  <a:pt x="341842" y="539750"/>
                  <a:pt x="343377" y="543402"/>
                  <a:pt x="346075" y="546100"/>
                </a:cubicBezTo>
                <a:lnTo>
                  <a:pt x="355600" y="555625"/>
                </a:lnTo>
                <a:cubicBezTo>
                  <a:pt x="363157" y="578295"/>
                  <a:pt x="356381" y="570962"/>
                  <a:pt x="371475" y="581025"/>
                </a:cubicBezTo>
                <a:cubicBezTo>
                  <a:pt x="382058" y="596900"/>
                  <a:pt x="374650" y="588433"/>
                  <a:pt x="396875" y="603250"/>
                </a:cubicBezTo>
                <a:lnTo>
                  <a:pt x="406400" y="609600"/>
                </a:lnTo>
                <a:cubicBezTo>
                  <a:pt x="409575" y="611717"/>
                  <a:pt x="412512" y="614243"/>
                  <a:pt x="415925" y="615950"/>
                </a:cubicBezTo>
                <a:lnTo>
                  <a:pt x="422275" y="619125"/>
                </a:lnTo>
              </a:path>
            </a:pathLst>
          </a:custGeom>
          <a:ln w="15875">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fontAlgn="auto">
              <a:spcBef>
                <a:spcPts val="0"/>
              </a:spcBef>
              <a:spcAft>
                <a:spcPts val="0"/>
              </a:spcAft>
            </a:pPr>
            <a:endParaRPr lang="en-US" sz="2571">
              <a:solidFill>
                <a:prstClr val="black"/>
              </a:solidFill>
            </a:endParaRPr>
          </a:p>
        </p:txBody>
      </p:sp>
      <p:cxnSp>
        <p:nvCxnSpPr>
          <p:cNvPr id="58" name="Straight Arrow Connector 57"/>
          <p:cNvCxnSpPr/>
          <p:nvPr/>
        </p:nvCxnSpPr>
        <p:spPr>
          <a:xfrm>
            <a:off x="3094008" y="6534686"/>
            <a:ext cx="5355771" cy="0"/>
          </a:xfrm>
          <a:prstGeom prst="straightConnector1">
            <a:avLst/>
          </a:prstGeom>
          <a:ln w="28575">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8257715" y="6308428"/>
            <a:ext cx="457200" cy="0"/>
          </a:xfrm>
          <a:prstGeom prst="straightConnector1">
            <a:avLst/>
          </a:prstGeom>
          <a:ln w="28575">
            <a:solidFill>
              <a:schemeClr val="tx1"/>
            </a:solidFill>
            <a:prstDash val="solid"/>
            <a:headEnd type="arrow"/>
            <a:tailEnd type="non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2655910" y="6067766"/>
            <a:ext cx="849086" cy="0"/>
          </a:xfrm>
          <a:prstGeom prst="straightConnector1">
            <a:avLst/>
          </a:prstGeom>
          <a:ln w="28575">
            <a:solidFill>
              <a:schemeClr val="tx1"/>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61" name="Freeform 60"/>
          <p:cNvSpPr/>
          <p:nvPr/>
        </p:nvSpPr>
        <p:spPr>
          <a:xfrm>
            <a:off x="5325325" y="2309226"/>
            <a:ext cx="2322543" cy="2070290"/>
          </a:xfrm>
          <a:custGeom>
            <a:avLst/>
            <a:gdLst>
              <a:gd name="connsiteX0" fmla="*/ 135273 w 1793150"/>
              <a:gd name="connsiteY0" fmla="*/ 0 h 1609725"/>
              <a:gd name="connsiteX1" fmla="*/ 135273 w 1793150"/>
              <a:gd name="connsiteY1" fmla="*/ 0 h 1609725"/>
              <a:gd name="connsiteX2" fmla="*/ 87648 w 1793150"/>
              <a:gd name="connsiteY2" fmla="*/ 104775 h 1609725"/>
              <a:gd name="connsiteX3" fmla="*/ 30498 w 1793150"/>
              <a:gd name="connsiteY3" fmla="*/ 142875 h 1609725"/>
              <a:gd name="connsiteX4" fmla="*/ 1923 w 1793150"/>
              <a:gd name="connsiteY4" fmla="*/ 161925 h 1609725"/>
              <a:gd name="connsiteX5" fmla="*/ 11448 w 1793150"/>
              <a:gd name="connsiteY5" fmla="*/ 209550 h 1609725"/>
              <a:gd name="connsiteX6" fmla="*/ 68598 w 1793150"/>
              <a:gd name="connsiteY6" fmla="*/ 228600 h 1609725"/>
              <a:gd name="connsiteX7" fmla="*/ 97173 w 1793150"/>
              <a:gd name="connsiteY7" fmla="*/ 247650 h 1609725"/>
              <a:gd name="connsiteX8" fmla="*/ 125748 w 1793150"/>
              <a:gd name="connsiteY8" fmla="*/ 352425 h 1609725"/>
              <a:gd name="connsiteX9" fmla="*/ 192423 w 1793150"/>
              <a:gd name="connsiteY9" fmla="*/ 419100 h 1609725"/>
              <a:gd name="connsiteX10" fmla="*/ 220998 w 1793150"/>
              <a:gd name="connsiteY10" fmla="*/ 438150 h 1609725"/>
              <a:gd name="connsiteX11" fmla="*/ 268623 w 1793150"/>
              <a:gd name="connsiteY11" fmla="*/ 495300 h 1609725"/>
              <a:gd name="connsiteX12" fmla="*/ 297198 w 1793150"/>
              <a:gd name="connsiteY12" fmla="*/ 514350 h 1609725"/>
              <a:gd name="connsiteX13" fmla="*/ 344823 w 1793150"/>
              <a:gd name="connsiteY13" fmla="*/ 552450 h 1609725"/>
              <a:gd name="connsiteX14" fmla="*/ 373398 w 1793150"/>
              <a:gd name="connsiteY14" fmla="*/ 581025 h 1609725"/>
              <a:gd name="connsiteX15" fmla="*/ 401973 w 1793150"/>
              <a:gd name="connsiteY15" fmla="*/ 600075 h 1609725"/>
              <a:gd name="connsiteX16" fmla="*/ 421023 w 1793150"/>
              <a:gd name="connsiteY16" fmla="*/ 628650 h 1609725"/>
              <a:gd name="connsiteX17" fmla="*/ 449598 w 1793150"/>
              <a:gd name="connsiteY17" fmla="*/ 685800 h 1609725"/>
              <a:gd name="connsiteX18" fmla="*/ 440073 w 1793150"/>
              <a:gd name="connsiteY18" fmla="*/ 781050 h 1609725"/>
              <a:gd name="connsiteX19" fmla="*/ 440073 w 1793150"/>
              <a:gd name="connsiteY19" fmla="*/ 847725 h 1609725"/>
              <a:gd name="connsiteX20" fmla="*/ 468648 w 1793150"/>
              <a:gd name="connsiteY20" fmla="*/ 876300 h 1609725"/>
              <a:gd name="connsiteX21" fmla="*/ 506748 w 1793150"/>
              <a:gd name="connsiteY21" fmla="*/ 933450 h 1609725"/>
              <a:gd name="connsiteX22" fmla="*/ 516273 w 1793150"/>
              <a:gd name="connsiteY22" fmla="*/ 1028700 h 1609725"/>
              <a:gd name="connsiteX23" fmla="*/ 525798 w 1793150"/>
              <a:gd name="connsiteY23" fmla="*/ 1057275 h 1609725"/>
              <a:gd name="connsiteX24" fmla="*/ 582948 w 1793150"/>
              <a:gd name="connsiteY24" fmla="*/ 1114425 h 1609725"/>
              <a:gd name="connsiteX25" fmla="*/ 601998 w 1793150"/>
              <a:gd name="connsiteY25" fmla="*/ 1190625 h 1609725"/>
              <a:gd name="connsiteX26" fmla="*/ 659148 w 1793150"/>
              <a:gd name="connsiteY26" fmla="*/ 1219200 h 1609725"/>
              <a:gd name="connsiteX27" fmla="*/ 687723 w 1793150"/>
              <a:gd name="connsiteY27" fmla="*/ 1247775 h 1609725"/>
              <a:gd name="connsiteX28" fmla="*/ 716298 w 1793150"/>
              <a:gd name="connsiteY28" fmla="*/ 1266825 h 1609725"/>
              <a:gd name="connsiteX29" fmla="*/ 725823 w 1793150"/>
              <a:gd name="connsiteY29" fmla="*/ 1295400 h 1609725"/>
              <a:gd name="connsiteX30" fmla="*/ 744873 w 1793150"/>
              <a:gd name="connsiteY30" fmla="*/ 1323975 h 1609725"/>
              <a:gd name="connsiteX31" fmla="*/ 763923 w 1793150"/>
              <a:gd name="connsiteY31" fmla="*/ 1381125 h 1609725"/>
              <a:gd name="connsiteX32" fmla="*/ 773448 w 1793150"/>
              <a:gd name="connsiteY32" fmla="*/ 1409700 h 1609725"/>
              <a:gd name="connsiteX33" fmla="*/ 830598 w 1793150"/>
              <a:gd name="connsiteY33" fmla="*/ 1428750 h 1609725"/>
              <a:gd name="connsiteX34" fmla="*/ 906798 w 1793150"/>
              <a:gd name="connsiteY34" fmla="*/ 1447800 h 1609725"/>
              <a:gd name="connsiteX35" fmla="*/ 916323 w 1793150"/>
              <a:gd name="connsiteY35" fmla="*/ 1476375 h 1609725"/>
              <a:gd name="connsiteX36" fmla="*/ 1002048 w 1793150"/>
              <a:gd name="connsiteY36" fmla="*/ 1524000 h 1609725"/>
              <a:gd name="connsiteX37" fmla="*/ 1030623 w 1793150"/>
              <a:gd name="connsiteY37" fmla="*/ 1543050 h 1609725"/>
              <a:gd name="connsiteX38" fmla="*/ 1125873 w 1793150"/>
              <a:gd name="connsiteY38" fmla="*/ 1562100 h 1609725"/>
              <a:gd name="connsiteX39" fmla="*/ 1202073 w 1793150"/>
              <a:gd name="connsiteY39" fmla="*/ 1571625 h 1609725"/>
              <a:gd name="connsiteX40" fmla="*/ 1230648 w 1793150"/>
              <a:gd name="connsiteY40" fmla="*/ 1581150 h 1609725"/>
              <a:gd name="connsiteX41" fmla="*/ 1268748 w 1793150"/>
              <a:gd name="connsiteY41" fmla="*/ 1590675 h 1609725"/>
              <a:gd name="connsiteX42" fmla="*/ 1325898 w 1793150"/>
              <a:gd name="connsiteY42" fmla="*/ 1609725 h 1609725"/>
              <a:gd name="connsiteX43" fmla="*/ 1392573 w 1793150"/>
              <a:gd name="connsiteY43" fmla="*/ 1600200 h 1609725"/>
              <a:gd name="connsiteX44" fmla="*/ 1440198 w 1793150"/>
              <a:gd name="connsiteY44" fmla="*/ 1543050 h 1609725"/>
              <a:gd name="connsiteX45" fmla="*/ 1497348 w 1793150"/>
              <a:gd name="connsiteY45" fmla="*/ 1504950 h 1609725"/>
              <a:gd name="connsiteX46" fmla="*/ 1564023 w 1793150"/>
              <a:gd name="connsiteY46" fmla="*/ 1485900 h 1609725"/>
              <a:gd name="connsiteX47" fmla="*/ 1592598 w 1793150"/>
              <a:gd name="connsiteY47" fmla="*/ 1476375 h 1609725"/>
              <a:gd name="connsiteX48" fmla="*/ 1621173 w 1793150"/>
              <a:gd name="connsiteY48" fmla="*/ 1447800 h 1609725"/>
              <a:gd name="connsiteX49" fmla="*/ 1678323 w 1793150"/>
              <a:gd name="connsiteY49" fmla="*/ 1409700 h 1609725"/>
              <a:gd name="connsiteX50" fmla="*/ 1735473 w 1793150"/>
              <a:gd name="connsiteY50" fmla="*/ 1362075 h 1609725"/>
              <a:gd name="connsiteX51" fmla="*/ 1773573 w 1793150"/>
              <a:gd name="connsiteY51" fmla="*/ 1304925 h 1609725"/>
              <a:gd name="connsiteX52" fmla="*/ 1764048 w 1793150"/>
              <a:gd name="connsiteY52" fmla="*/ 1219200 h 1609725"/>
              <a:gd name="connsiteX53" fmla="*/ 1754523 w 1793150"/>
              <a:gd name="connsiteY53" fmla="*/ 1190625 h 1609725"/>
              <a:gd name="connsiteX54" fmla="*/ 1773573 w 1793150"/>
              <a:gd name="connsiteY54" fmla="*/ 1057275 h 1609725"/>
              <a:gd name="connsiteX55" fmla="*/ 1792623 w 1793150"/>
              <a:gd name="connsiteY55" fmla="*/ 981075 h 1609725"/>
              <a:gd name="connsiteX56" fmla="*/ 1773573 w 1793150"/>
              <a:gd name="connsiteY56" fmla="*/ 876300 h 1609725"/>
              <a:gd name="connsiteX57" fmla="*/ 1754523 w 1793150"/>
              <a:gd name="connsiteY57" fmla="*/ 809625 h 1609725"/>
              <a:gd name="connsiteX58" fmla="*/ 1716423 w 1793150"/>
              <a:gd name="connsiteY58" fmla="*/ 752475 h 1609725"/>
              <a:gd name="connsiteX59" fmla="*/ 1687848 w 1793150"/>
              <a:gd name="connsiteY59" fmla="*/ 742950 h 1609725"/>
              <a:gd name="connsiteX60" fmla="*/ 1630698 w 1793150"/>
              <a:gd name="connsiteY60" fmla="*/ 714375 h 1609725"/>
              <a:gd name="connsiteX61" fmla="*/ 1373523 w 1793150"/>
              <a:gd name="connsiteY61" fmla="*/ 704850 h 1609725"/>
              <a:gd name="connsiteX62" fmla="*/ 1316373 w 1793150"/>
              <a:gd name="connsiteY62" fmla="*/ 685800 h 1609725"/>
              <a:gd name="connsiteX63" fmla="*/ 1259223 w 1793150"/>
              <a:gd name="connsiteY63" fmla="*/ 657225 h 1609725"/>
              <a:gd name="connsiteX64" fmla="*/ 1230648 w 1793150"/>
              <a:gd name="connsiteY64" fmla="*/ 628650 h 1609725"/>
              <a:gd name="connsiteX65" fmla="*/ 1202073 w 1793150"/>
              <a:gd name="connsiteY65" fmla="*/ 619125 h 1609725"/>
              <a:gd name="connsiteX66" fmla="*/ 1135398 w 1793150"/>
              <a:gd name="connsiteY66" fmla="*/ 542925 h 1609725"/>
              <a:gd name="connsiteX67" fmla="*/ 1106823 w 1793150"/>
              <a:gd name="connsiteY67" fmla="*/ 533400 h 1609725"/>
              <a:gd name="connsiteX68" fmla="*/ 954423 w 1793150"/>
              <a:gd name="connsiteY68" fmla="*/ 533400 h 1609725"/>
              <a:gd name="connsiteX69" fmla="*/ 925848 w 1793150"/>
              <a:gd name="connsiteY69" fmla="*/ 514350 h 1609725"/>
              <a:gd name="connsiteX70" fmla="*/ 887748 w 1793150"/>
              <a:gd name="connsiteY70" fmla="*/ 457200 h 1609725"/>
              <a:gd name="connsiteX71" fmla="*/ 878223 w 1793150"/>
              <a:gd name="connsiteY71" fmla="*/ 428625 h 1609725"/>
              <a:gd name="connsiteX72" fmla="*/ 849648 w 1793150"/>
              <a:gd name="connsiteY72" fmla="*/ 419100 h 1609725"/>
              <a:gd name="connsiteX73" fmla="*/ 830598 w 1793150"/>
              <a:gd name="connsiteY73" fmla="*/ 390525 h 1609725"/>
              <a:gd name="connsiteX74" fmla="*/ 802023 w 1793150"/>
              <a:gd name="connsiteY74" fmla="*/ 381000 h 1609725"/>
              <a:gd name="connsiteX75" fmla="*/ 792498 w 1793150"/>
              <a:gd name="connsiteY75" fmla="*/ 352425 h 1609725"/>
              <a:gd name="connsiteX76" fmla="*/ 763923 w 1793150"/>
              <a:gd name="connsiteY76" fmla="*/ 333375 h 1609725"/>
              <a:gd name="connsiteX77" fmla="*/ 744873 w 1793150"/>
              <a:gd name="connsiteY77" fmla="*/ 304800 h 1609725"/>
              <a:gd name="connsiteX78" fmla="*/ 735348 w 1793150"/>
              <a:gd name="connsiteY78" fmla="*/ 276225 h 1609725"/>
              <a:gd name="connsiteX79" fmla="*/ 706773 w 1793150"/>
              <a:gd name="connsiteY79" fmla="*/ 257175 h 1609725"/>
              <a:gd name="connsiteX80" fmla="*/ 687723 w 1793150"/>
              <a:gd name="connsiteY80" fmla="*/ 228600 h 1609725"/>
              <a:gd name="connsiteX81" fmla="*/ 601998 w 1793150"/>
              <a:gd name="connsiteY81" fmla="*/ 209550 h 1609725"/>
              <a:gd name="connsiteX82" fmla="*/ 544848 w 1793150"/>
              <a:gd name="connsiteY82" fmla="*/ 190500 h 1609725"/>
              <a:gd name="connsiteX83" fmla="*/ 516273 w 1793150"/>
              <a:gd name="connsiteY83" fmla="*/ 180975 h 1609725"/>
              <a:gd name="connsiteX84" fmla="*/ 459123 w 1793150"/>
              <a:gd name="connsiteY84" fmla="*/ 152400 h 1609725"/>
              <a:gd name="connsiteX85" fmla="*/ 449598 w 1793150"/>
              <a:gd name="connsiteY85" fmla="*/ 123825 h 1609725"/>
              <a:gd name="connsiteX86" fmla="*/ 401973 w 1793150"/>
              <a:gd name="connsiteY86" fmla="*/ 76200 h 1609725"/>
              <a:gd name="connsiteX87" fmla="*/ 344823 w 1793150"/>
              <a:gd name="connsiteY87" fmla="*/ 66675 h 1609725"/>
              <a:gd name="connsiteX88" fmla="*/ 259098 w 1793150"/>
              <a:gd name="connsiteY88" fmla="*/ 28575 h 1609725"/>
              <a:gd name="connsiteX89" fmla="*/ 201948 w 1793150"/>
              <a:gd name="connsiteY89" fmla="*/ 9525 h 1609725"/>
              <a:gd name="connsiteX90" fmla="*/ 173373 w 1793150"/>
              <a:gd name="connsiteY90" fmla="*/ 0 h 1609725"/>
              <a:gd name="connsiteX91" fmla="*/ 135273 w 1793150"/>
              <a:gd name="connsiteY91" fmla="*/ 0 h 16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793150" h="1609725">
                <a:moveTo>
                  <a:pt x="135273" y="0"/>
                </a:moveTo>
                <a:lnTo>
                  <a:pt x="135273" y="0"/>
                </a:lnTo>
                <a:cubicBezTo>
                  <a:pt x="130865" y="11756"/>
                  <a:pt x="109851" y="85347"/>
                  <a:pt x="87648" y="104775"/>
                </a:cubicBezTo>
                <a:cubicBezTo>
                  <a:pt x="70418" y="119852"/>
                  <a:pt x="49548" y="130175"/>
                  <a:pt x="30498" y="142875"/>
                </a:cubicBezTo>
                <a:lnTo>
                  <a:pt x="1923" y="161925"/>
                </a:lnTo>
                <a:cubicBezTo>
                  <a:pt x="5098" y="177800"/>
                  <a:pt x="0" y="198102"/>
                  <a:pt x="11448" y="209550"/>
                </a:cubicBezTo>
                <a:cubicBezTo>
                  <a:pt x="25647" y="223749"/>
                  <a:pt x="51890" y="217461"/>
                  <a:pt x="68598" y="228600"/>
                </a:cubicBezTo>
                <a:lnTo>
                  <a:pt x="97173" y="247650"/>
                </a:lnTo>
                <a:cubicBezTo>
                  <a:pt x="150001" y="326892"/>
                  <a:pt x="71023" y="199196"/>
                  <a:pt x="125748" y="352425"/>
                </a:cubicBezTo>
                <a:cubicBezTo>
                  <a:pt x="153046" y="428858"/>
                  <a:pt x="149307" y="397542"/>
                  <a:pt x="192423" y="419100"/>
                </a:cubicBezTo>
                <a:cubicBezTo>
                  <a:pt x="202662" y="424220"/>
                  <a:pt x="212204" y="430821"/>
                  <a:pt x="220998" y="438150"/>
                </a:cubicBezTo>
                <a:cubicBezTo>
                  <a:pt x="314623" y="516171"/>
                  <a:pt x="193698" y="420375"/>
                  <a:pt x="268623" y="495300"/>
                </a:cubicBezTo>
                <a:cubicBezTo>
                  <a:pt x="276718" y="503395"/>
                  <a:pt x="287673" y="508000"/>
                  <a:pt x="297198" y="514350"/>
                </a:cubicBezTo>
                <a:cubicBezTo>
                  <a:pt x="339803" y="578257"/>
                  <a:pt x="289614" y="515644"/>
                  <a:pt x="344823" y="552450"/>
                </a:cubicBezTo>
                <a:cubicBezTo>
                  <a:pt x="356031" y="559922"/>
                  <a:pt x="363050" y="572401"/>
                  <a:pt x="373398" y="581025"/>
                </a:cubicBezTo>
                <a:cubicBezTo>
                  <a:pt x="382192" y="588354"/>
                  <a:pt x="392448" y="593725"/>
                  <a:pt x="401973" y="600075"/>
                </a:cubicBezTo>
                <a:cubicBezTo>
                  <a:pt x="408323" y="609600"/>
                  <a:pt x="415903" y="618411"/>
                  <a:pt x="421023" y="628650"/>
                </a:cubicBezTo>
                <a:cubicBezTo>
                  <a:pt x="460458" y="707520"/>
                  <a:pt x="395003" y="603908"/>
                  <a:pt x="449598" y="685800"/>
                </a:cubicBezTo>
                <a:cubicBezTo>
                  <a:pt x="446423" y="717550"/>
                  <a:pt x="444925" y="749513"/>
                  <a:pt x="440073" y="781050"/>
                </a:cubicBezTo>
                <a:cubicBezTo>
                  <a:pt x="434707" y="815928"/>
                  <a:pt x="417292" y="807859"/>
                  <a:pt x="440073" y="847725"/>
                </a:cubicBezTo>
                <a:cubicBezTo>
                  <a:pt x="446756" y="859421"/>
                  <a:pt x="460378" y="865667"/>
                  <a:pt x="468648" y="876300"/>
                </a:cubicBezTo>
                <a:cubicBezTo>
                  <a:pt x="482704" y="894372"/>
                  <a:pt x="506748" y="933450"/>
                  <a:pt x="506748" y="933450"/>
                </a:cubicBezTo>
                <a:cubicBezTo>
                  <a:pt x="509923" y="965200"/>
                  <a:pt x="511421" y="997163"/>
                  <a:pt x="516273" y="1028700"/>
                </a:cubicBezTo>
                <a:cubicBezTo>
                  <a:pt x="517800" y="1038623"/>
                  <a:pt x="519634" y="1049350"/>
                  <a:pt x="525798" y="1057275"/>
                </a:cubicBezTo>
                <a:cubicBezTo>
                  <a:pt x="542338" y="1078541"/>
                  <a:pt x="582948" y="1114425"/>
                  <a:pt x="582948" y="1114425"/>
                </a:cubicBezTo>
                <a:cubicBezTo>
                  <a:pt x="583422" y="1116797"/>
                  <a:pt x="594188" y="1180862"/>
                  <a:pt x="601998" y="1190625"/>
                </a:cubicBezTo>
                <a:cubicBezTo>
                  <a:pt x="615427" y="1207411"/>
                  <a:pt x="640324" y="1212925"/>
                  <a:pt x="659148" y="1219200"/>
                </a:cubicBezTo>
                <a:cubicBezTo>
                  <a:pt x="668673" y="1228725"/>
                  <a:pt x="677375" y="1239151"/>
                  <a:pt x="687723" y="1247775"/>
                </a:cubicBezTo>
                <a:cubicBezTo>
                  <a:pt x="696517" y="1255104"/>
                  <a:pt x="709147" y="1257886"/>
                  <a:pt x="716298" y="1266825"/>
                </a:cubicBezTo>
                <a:cubicBezTo>
                  <a:pt x="722570" y="1274665"/>
                  <a:pt x="721333" y="1286420"/>
                  <a:pt x="725823" y="1295400"/>
                </a:cubicBezTo>
                <a:cubicBezTo>
                  <a:pt x="730943" y="1305639"/>
                  <a:pt x="740224" y="1313514"/>
                  <a:pt x="744873" y="1323975"/>
                </a:cubicBezTo>
                <a:cubicBezTo>
                  <a:pt x="753028" y="1342325"/>
                  <a:pt x="757573" y="1362075"/>
                  <a:pt x="763923" y="1381125"/>
                </a:cubicBezTo>
                <a:cubicBezTo>
                  <a:pt x="767098" y="1390650"/>
                  <a:pt x="763923" y="1406525"/>
                  <a:pt x="773448" y="1409700"/>
                </a:cubicBezTo>
                <a:cubicBezTo>
                  <a:pt x="792498" y="1416050"/>
                  <a:pt x="810907" y="1424812"/>
                  <a:pt x="830598" y="1428750"/>
                </a:cubicBezTo>
                <a:cubicBezTo>
                  <a:pt x="888068" y="1440244"/>
                  <a:pt x="862864" y="1433155"/>
                  <a:pt x="906798" y="1447800"/>
                </a:cubicBezTo>
                <a:cubicBezTo>
                  <a:pt x="909973" y="1457325"/>
                  <a:pt x="909223" y="1469275"/>
                  <a:pt x="916323" y="1476375"/>
                </a:cubicBezTo>
                <a:cubicBezTo>
                  <a:pt x="976388" y="1536440"/>
                  <a:pt x="954138" y="1500045"/>
                  <a:pt x="1002048" y="1524000"/>
                </a:cubicBezTo>
                <a:cubicBezTo>
                  <a:pt x="1012287" y="1529120"/>
                  <a:pt x="1020384" y="1537930"/>
                  <a:pt x="1030623" y="1543050"/>
                </a:cubicBezTo>
                <a:cubicBezTo>
                  <a:pt x="1056937" y="1556207"/>
                  <a:pt x="1101940" y="1558909"/>
                  <a:pt x="1125873" y="1562100"/>
                </a:cubicBezTo>
                <a:lnTo>
                  <a:pt x="1202073" y="1571625"/>
                </a:lnTo>
                <a:cubicBezTo>
                  <a:pt x="1211598" y="1574800"/>
                  <a:pt x="1220994" y="1578392"/>
                  <a:pt x="1230648" y="1581150"/>
                </a:cubicBezTo>
                <a:cubicBezTo>
                  <a:pt x="1243235" y="1584746"/>
                  <a:pt x="1256209" y="1586913"/>
                  <a:pt x="1268748" y="1590675"/>
                </a:cubicBezTo>
                <a:cubicBezTo>
                  <a:pt x="1287982" y="1596445"/>
                  <a:pt x="1325898" y="1609725"/>
                  <a:pt x="1325898" y="1609725"/>
                </a:cubicBezTo>
                <a:cubicBezTo>
                  <a:pt x="1348123" y="1606550"/>
                  <a:pt x="1371728" y="1608538"/>
                  <a:pt x="1392573" y="1600200"/>
                </a:cubicBezTo>
                <a:cubicBezTo>
                  <a:pt x="1423987" y="1587635"/>
                  <a:pt x="1418143" y="1562348"/>
                  <a:pt x="1440198" y="1543050"/>
                </a:cubicBezTo>
                <a:cubicBezTo>
                  <a:pt x="1457428" y="1527973"/>
                  <a:pt x="1475628" y="1512190"/>
                  <a:pt x="1497348" y="1504950"/>
                </a:cubicBezTo>
                <a:cubicBezTo>
                  <a:pt x="1565861" y="1482112"/>
                  <a:pt x="1480302" y="1509820"/>
                  <a:pt x="1564023" y="1485900"/>
                </a:cubicBezTo>
                <a:cubicBezTo>
                  <a:pt x="1573677" y="1483142"/>
                  <a:pt x="1583073" y="1479550"/>
                  <a:pt x="1592598" y="1476375"/>
                </a:cubicBezTo>
                <a:cubicBezTo>
                  <a:pt x="1602123" y="1466850"/>
                  <a:pt x="1610540" y="1456070"/>
                  <a:pt x="1621173" y="1447800"/>
                </a:cubicBezTo>
                <a:cubicBezTo>
                  <a:pt x="1639245" y="1433744"/>
                  <a:pt x="1659273" y="1422400"/>
                  <a:pt x="1678323" y="1409700"/>
                </a:cubicBezTo>
                <a:cubicBezTo>
                  <a:pt x="1703723" y="1392767"/>
                  <a:pt x="1715728" y="1387462"/>
                  <a:pt x="1735473" y="1362075"/>
                </a:cubicBezTo>
                <a:cubicBezTo>
                  <a:pt x="1749529" y="1344003"/>
                  <a:pt x="1773573" y="1304925"/>
                  <a:pt x="1773573" y="1304925"/>
                </a:cubicBezTo>
                <a:cubicBezTo>
                  <a:pt x="1770398" y="1276350"/>
                  <a:pt x="1768775" y="1247560"/>
                  <a:pt x="1764048" y="1219200"/>
                </a:cubicBezTo>
                <a:cubicBezTo>
                  <a:pt x="1762397" y="1209296"/>
                  <a:pt x="1754523" y="1200665"/>
                  <a:pt x="1754523" y="1190625"/>
                </a:cubicBezTo>
                <a:cubicBezTo>
                  <a:pt x="1754523" y="1045583"/>
                  <a:pt x="1755945" y="1127785"/>
                  <a:pt x="1773573" y="1057275"/>
                </a:cubicBezTo>
                <a:lnTo>
                  <a:pt x="1792623" y="981075"/>
                </a:lnTo>
                <a:cubicBezTo>
                  <a:pt x="1776861" y="854982"/>
                  <a:pt x="1793150" y="944821"/>
                  <a:pt x="1773573" y="876300"/>
                </a:cubicBezTo>
                <a:cubicBezTo>
                  <a:pt x="1770672" y="866145"/>
                  <a:pt x="1761240" y="821716"/>
                  <a:pt x="1754523" y="809625"/>
                </a:cubicBezTo>
                <a:cubicBezTo>
                  <a:pt x="1743404" y="789611"/>
                  <a:pt x="1738143" y="759715"/>
                  <a:pt x="1716423" y="752475"/>
                </a:cubicBezTo>
                <a:cubicBezTo>
                  <a:pt x="1706898" y="749300"/>
                  <a:pt x="1696828" y="747440"/>
                  <a:pt x="1687848" y="742950"/>
                </a:cubicBezTo>
                <a:cubicBezTo>
                  <a:pt x="1664385" y="731219"/>
                  <a:pt x="1658323" y="716217"/>
                  <a:pt x="1630698" y="714375"/>
                </a:cubicBezTo>
                <a:cubicBezTo>
                  <a:pt x="1545104" y="708669"/>
                  <a:pt x="1459248" y="708025"/>
                  <a:pt x="1373523" y="704850"/>
                </a:cubicBezTo>
                <a:cubicBezTo>
                  <a:pt x="1354473" y="698500"/>
                  <a:pt x="1333081" y="696939"/>
                  <a:pt x="1316373" y="685800"/>
                </a:cubicBezTo>
                <a:cubicBezTo>
                  <a:pt x="1279444" y="661181"/>
                  <a:pt x="1298658" y="670370"/>
                  <a:pt x="1259223" y="657225"/>
                </a:cubicBezTo>
                <a:cubicBezTo>
                  <a:pt x="1249698" y="647700"/>
                  <a:pt x="1241856" y="636122"/>
                  <a:pt x="1230648" y="628650"/>
                </a:cubicBezTo>
                <a:cubicBezTo>
                  <a:pt x="1222294" y="623081"/>
                  <a:pt x="1209173" y="626225"/>
                  <a:pt x="1202073" y="619125"/>
                </a:cubicBezTo>
                <a:cubicBezTo>
                  <a:pt x="1144923" y="561975"/>
                  <a:pt x="1189373" y="569912"/>
                  <a:pt x="1135398" y="542925"/>
                </a:cubicBezTo>
                <a:cubicBezTo>
                  <a:pt x="1126418" y="538435"/>
                  <a:pt x="1116348" y="536575"/>
                  <a:pt x="1106823" y="533400"/>
                </a:cubicBezTo>
                <a:cubicBezTo>
                  <a:pt x="1045355" y="540230"/>
                  <a:pt x="1013195" y="551032"/>
                  <a:pt x="954423" y="533400"/>
                </a:cubicBezTo>
                <a:cubicBezTo>
                  <a:pt x="943458" y="530111"/>
                  <a:pt x="935373" y="520700"/>
                  <a:pt x="925848" y="514350"/>
                </a:cubicBezTo>
                <a:cubicBezTo>
                  <a:pt x="913148" y="495300"/>
                  <a:pt x="894988" y="478920"/>
                  <a:pt x="887748" y="457200"/>
                </a:cubicBezTo>
                <a:cubicBezTo>
                  <a:pt x="884573" y="447675"/>
                  <a:pt x="885323" y="435725"/>
                  <a:pt x="878223" y="428625"/>
                </a:cubicBezTo>
                <a:cubicBezTo>
                  <a:pt x="871123" y="421525"/>
                  <a:pt x="859173" y="422275"/>
                  <a:pt x="849648" y="419100"/>
                </a:cubicBezTo>
                <a:cubicBezTo>
                  <a:pt x="843298" y="409575"/>
                  <a:pt x="839537" y="397676"/>
                  <a:pt x="830598" y="390525"/>
                </a:cubicBezTo>
                <a:cubicBezTo>
                  <a:pt x="822758" y="384253"/>
                  <a:pt x="809123" y="388100"/>
                  <a:pt x="802023" y="381000"/>
                </a:cubicBezTo>
                <a:cubicBezTo>
                  <a:pt x="794923" y="373900"/>
                  <a:pt x="798770" y="360265"/>
                  <a:pt x="792498" y="352425"/>
                </a:cubicBezTo>
                <a:cubicBezTo>
                  <a:pt x="785347" y="343486"/>
                  <a:pt x="773448" y="339725"/>
                  <a:pt x="763923" y="333375"/>
                </a:cubicBezTo>
                <a:cubicBezTo>
                  <a:pt x="757573" y="323850"/>
                  <a:pt x="749993" y="315039"/>
                  <a:pt x="744873" y="304800"/>
                </a:cubicBezTo>
                <a:cubicBezTo>
                  <a:pt x="740383" y="295820"/>
                  <a:pt x="741620" y="284065"/>
                  <a:pt x="735348" y="276225"/>
                </a:cubicBezTo>
                <a:cubicBezTo>
                  <a:pt x="728197" y="267286"/>
                  <a:pt x="716298" y="263525"/>
                  <a:pt x="706773" y="257175"/>
                </a:cubicBezTo>
                <a:cubicBezTo>
                  <a:pt x="700423" y="247650"/>
                  <a:pt x="696662" y="235751"/>
                  <a:pt x="687723" y="228600"/>
                </a:cubicBezTo>
                <a:cubicBezTo>
                  <a:pt x="675336" y="218690"/>
                  <a:pt x="602671" y="209718"/>
                  <a:pt x="601998" y="209550"/>
                </a:cubicBezTo>
                <a:cubicBezTo>
                  <a:pt x="582517" y="204680"/>
                  <a:pt x="563898" y="196850"/>
                  <a:pt x="544848" y="190500"/>
                </a:cubicBezTo>
                <a:cubicBezTo>
                  <a:pt x="535323" y="187325"/>
                  <a:pt x="524627" y="186544"/>
                  <a:pt x="516273" y="180975"/>
                </a:cubicBezTo>
                <a:cubicBezTo>
                  <a:pt x="479344" y="156356"/>
                  <a:pt x="498558" y="165545"/>
                  <a:pt x="459123" y="152400"/>
                </a:cubicBezTo>
                <a:cubicBezTo>
                  <a:pt x="455948" y="142875"/>
                  <a:pt x="454088" y="132805"/>
                  <a:pt x="449598" y="123825"/>
                </a:cubicBezTo>
                <a:cubicBezTo>
                  <a:pt x="439438" y="103505"/>
                  <a:pt x="424833" y="83820"/>
                  <a:pt x="401973" y="76200"/>
                </a:cubicBezTo>
                <a:cubicBezTo>
                  <a:pt x="383651" y="70093"/>
                  <a:pt x="363559" y="71359"/>
                  <a:pt x="344823" y="66675"/>
                </a:cubicBezTo>
                <a:cubicBezTo>
                  <a:pt x="215181" y="34265"/>
                  <a:pt x="339516" y="64317"/>
                  <a:pt x="259098" y="28575"/>
                </a:cubicBezTo>
                <a:cubicBezTo>
                  <a:pt x="240748" y="20420"/>
                  <a:pt x="220998" y="15875"/>
                  <a:pt x="201948" y="9525"/>
                </a:cubicBezTo>
                <a:lnTo>
                  <a:pt x="173373" y="0"/>
                </a:lnTo>
                <a:lnTo>
                  <a:pt x="135273" y="0"/>
                </a:lnTo>
                <a:close/>
              </a:path>
            </a:pathLst>
          </a:custGeom>
          <a:noFill/>
          <a:ln w="254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endParaRPr lang="en-US" sz="2571">
              <a:solidFill>
                <a:prstClr val="white"/>
              </a:solidFill>
            </a:endParaRPr>
          </a:p>
        </p:txBody>
      </p:sp>
      <p:sp>
        <p:nvSpPr>
          <p:cNvPr id="62" name="TextBox 61"/>
          <p:cNvSpPr txBox="1"/>
          <p:nvPr/>
        </p:nvSpPr>
        <p:spPr>
          <a:xfrm>
            <a:off x="6683493" y="3233813"/>
            <a:ext cx="1102180" cy="323165"/>
          </a:xfrm>
          <a:prstGeom prst="rect">
            <a:avLst/>
          </a:prstGeom>
          <a:noFill/>
        </p:spPr>
        <p:txBody>
          <a:bodyPr wrap="square" rtlCol="0">
            <a:spAutoFit/>
          </a:bodyPr>
          <a:lstStyle/>
          <a:p>
            <a:pPr fontAlgn="auto">
              <a:spcBef>
                <a:spcPts val="0"/>
              </a:spcBef>
              <a:spcAft>
                <a:spcPts val="0"/>
              </a:spcAft>
            </a:pPr>
            <a:r>
              <a:rPr lang="en-US" sz="1500" dirty="0">
                <a:solidFill>
                  <a:prstClr val="black"/>
                </a:solidFill>
                <a:latin typeface="Calibri" panose="020F0502020204030204"/>
                <a:cs typeface="+mn-cs"/>
              </a:rPr>
              <a:t>COMID3</a:t>
            </a:r>
            <a:endParaRPr lang="en-US" sz="2000" dirty="0">
              <a:solidFill>
                <a:prstClr val="black"/>
              </a:solidFill>
              <a:latin typeface="Calibri" panose="020F0502020204030204"/>
              <a:cs typeface="+mn-cs"/>
            </a:endParaRPr>
          </a:p>
        </p:txBody>
      </p:sp>
      <p:sp>
        <p:nvSpPr>
          <p:cNvPr id="63" name="TextBox 62"/>
          <p:cNvSpPr txBox="1"/>
          <p:nvPr/>
        </p:nvSpPr>
        <p:spPr>
          <a:xfrm>
            <a:off x="6437722" y="3975643"/>
            <a:ext cx="1102180" cy="323165"/>
          </a:xfrm>
          <a:prstGeom prst="rect">
            <a:avLst/>
          </a:prstGeom>
          <a:noFill/>
        </p:spPr>
        <p:txBody>
          <a:bodyPr wrap="square" rtlCol="0">
            <a:spAutoFit/>
          </a:bodyPr>
          <a:lstStyle/>
          <a:p>
            <a:pPr fontAlgn="auto">
              <a:spcBef>
                <a:spcPts val="0"/>
              </a:spcBef>
              <a:spcAft>
                <a:spcPts val="0"/>
              </a:spcAft>
            </a:pPr>
            <a:r>
              <a:rPr lang="en-US" sz="1500" dirty="0">
                <a:solidFill>
                  <a:prstClr val="black"/>
                </a:solidFill>
                <a:latin typeface="Calibri" panose="020F0502020204030204"/>
                <a:cs typeface="+mn-cs"/>
              </a:rPr>
              <a:t>COMID2</a:t>
            </a:r>
            <a:endParaRPr lang="en-US" sz="2000" dirty="0">
              <a:solidFill>
                <a:prstClr val="black"/>
              </a:solidFill>
              <a:latin typeface="Calibri" panose="020F0502020204030204"/>
              <a:cs typeface="+mn-cs"/>
            </a:endParaRPr>
          </a:p>
        </p:txBody>
      </p:sp>
      <p:sp>
        <p:nvSpPr>
          <p:cNvPr id="64" name="TextBox 63"/>
          <p:cNvSpPr txBox="1"/>
          <p:nvPr/>
        </p:nvSpPr>
        <p:spPr>
          <a:xfrm>
            <a:off x="5326933" y="2537641"/>
            <a:ext cx="1102180" cy="323165"/>
          </a:xfrm>
          <a:prstGeom prst="rect">
            <a:avLst/>
          </a:prstGeom>
          <a:noFill/>
        </p:spPr>
        <p:txBody>
          <a:bodyPr wrap="square" rtlCol="0">
            <a:spAutoFit/>
          </a:bodyPr>
          <a:lstStyle/>
          <a:p>
            <a:pPr fontAlgn="auto">
              <a:spcBef>
                <a:spcPts val="0"/>
              </a:spcBef>
              <a:spcAft>
                <a:spcPts val="0"/>
              </a:spcAft>
            </a:pPr>
            <a:r>
              <a:rPr lang="en-US" sz="1500" dirty="0">
                <a:solidFill>
                  <a:prstClr val="black"/>
                </a:solidFill>
                <a:latin typeface="Calibri" panose="020F0502020204030204"/>
                <a:cs typeface="+mn-cs"/>
              </a:rPr>
              <a:t>COMID1</a:t>
            </a:r>
            <a:endParaRPr lang="en-US" sz="2000" dirty="0">
              <a:solidFill>
                <a:prstClr val="black"/>
              </a:solidFill>
              <a:latin typeface="Calibri" panose="020F0502020204030204"/>
              <a:cs typeface="+mn-cs"/>
            </a:endParaRPr>
          </a:p>
        </p:txBody>
      </p:sp>
      <p:sp>
        <p:nvSpPr>
          <p:cNvPr id="25" name="Text Box 4"/>
          <p:cNvSpPr txBox="1">
            <a:spLocks noChangeArrowheads="1"/>
          </p:cNvSpPr>
          <p:nvPr/>
        </p:nvSpPr>
        <p:spPr bwMode="auto">
          <a:xfrm>
            <a:off x="616914" y="1232008"/>
            <a:ext cx="7869401" cy="1077218"/>
          </a:xfrm>
          <a:prstGeom prst="rect">
            <a:avLst/>
          </a:prstGeom>
          <a:noFill/>
          <a:ln w="9525">
            <a:noFill/>
            <a:miter lim="800000"/>
            <a:headEnd/>
            <a:tailEnd/>
          </a:ln>
        </p:spPr>
        <p:txBody>
          <a:bodyPr wrap="square">
            <a:spAutoFit/>
          </a:bodyPr>
          <a:lstStyle/>
          <a:p>
            <a:pPr eaLnBrk="0" fontAlgn="auto" hangingPunct="0">
              <a:spcBef>
                <a:spcPts val="0"/>
              </a:spcBef>
              <a:spcAft>
                <a:spcPts val="1200"/>
              </a:spcAft>
            </a:pPr>
            <a:r>
              <a:rPr lang="en-US" sz="3200" dirty="0" smtClean="0">
                <a:solidFill>
                  <a:prstClr val="black"/>
                </a:solidFill>
                <a:latin typeface="Calibri" panose="020F0502020204030204"/>
                <a:cs typeface="+mn-cs"/>
              </a:rPr>
              <a:t>Watershed information generated for every stream-catchment within the continental U.S.</a:t>
            </a:r>
          </a:p>
        </p:txBody>
      </p:sp>
      <p:sp>
        <p:nvSpPr>
          <p:cNvPr id="26" name="Rectangle 25"/>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27" name="Rectangle 26"/>
          <p:cNvSpPr/>
          <p:nvPr/>
        </p:nvSpPr>
        <p:spPr>
          <a:xfrm>
            <a:off x="6607728" y="6581564"/>
            <a:ext cx="2536272" cy="338554"/>
          </a:xfrm>
          <a:prstGeom prst="rect">
            <a:avLst/>
          </a:prstGeom>
        </p:spPr>
        <p:txBody>
          <a:bodyPr wrap="none">
            <a:spAutoFit/>
          </a:bodyPr>
          <a:lstStyle/>
          <a:p>
            <a:r>
              <a:rPr lang="en-US" sz="1600" dirty="0" smtClean="0"/>
              <a:t>(leibowitz.scott@epa.gov)</a:t>
            </a:r>
            <a:endParaRPr lang="en-US" sz="1600" dirty="0"/>
          </a:p>
        </p:txBody>
      </p:sp>
      <p:sp>
        <p:nvSpPr>
          <p:cNvPr id="4" name="Title 3"/>
          <p:cNvSpPr>
            <a:spLocks noGrp="1"/>
          </p:cNvSpPr>
          <p:nvPr>
            <p:ph type="title"/>
          </p:nvPr>
        </p:nvSpPr>
        <p:spPr/>
        <p:txBody>
          <a:bodyPr/>
          <a:lstStyle/>
          <a:p>
            <a:r>
              <a:rPr lang="en-US" dirty="0" smtClean="0"/>
              <a:t>NARS Stream Analysis Methods</a:t>
            </a:r>
            <a:endParaRPr lang="en-US" dirty="0"/>
          </a:p>
        </p:txBody>
      </p:sp>
      <p:sp>
        <p:nvSpPr>
          <p:cNvPr id="6" name="Slide Number Placeholder 5"/>
          <p:cNvSpPr>
            <a:spLocks noGrp="1"/>
          </p:cNvSpPr>
          <p:nvPr>
            <p:ph type="sldNum" sz="quarter" idx="12"/>
          </p:nvPr>
        </p:nvSpPr>
        <p:spPr/>
        <p:txBody>
          <a:bodyPr/>
          <a:lstStyle/>
          <a:p>
            <a:fld id="{02E4544E-872D-47C4-B6EA-CDF45227CBFD}" type="slidenum">
              <a:rPr lang="en-US" smtClean="0"/>
              <a:pPr/>
              <a:t>32</a:t>
            </a:fld>
            <a:endParaRPr lang="en-US"/>
          </a:p>
        </p:txBody>
      </p:sp>
    </p:spTree>
    <p:extLst>
      <p:ext uri="{BB962C8B-B14F-4D97-AF65-F5344CB8AC3E}">
        <p14:creationId xmlns:p14="http://schemas.microsoft.com/office/powerpoint/2010/main" val="108219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Access to water data is difficult</a:t>
            </a:r>
          </a:p>
          <a:p>
            <a:pPr lvl="1"/>
            <a:r>
              <a:rPr lang="en-US" smtClean="0"/>
              <a:t>Collected by hundreds of organizations</a:t>
            </a:r>
          </a:p>
          <a:p>
            <a:pPr lvl="1"/>
            <a:r>
              <a:rPr lang="en-US" smtClean="0"/>
              <a:t>No common infrastructure</a:t>
            </a:r>
          </a:p>
          <a:p>
            <a:r>
              <a:rPr lang="en-US" smtClean="0"/>
              <a:t>Understanding connections requires a geospatial framework</a:t>
            </a:r>
          </a:p>
          <a:p>
            <a:pPr lvl="1"/>
            <a:r>
              <a:rPr lang="en-US" smtClean="0"/>
              <a:t>Landscape to stream &gt; stream to stream</a:t>
            </a:r>
          </a:p>
          <a:p>
            <a:pPr lvl="1"/>
            <a:r>
              <a:rPr lang="en-US" smtClean="0"/>
              <a:t>NHDPlus provides this framework</a:t>
            </a:r>
          </a:p>
          <a:p>
            <a:r>
              <a:rPr lang="en-US" smtClean="0"/>
              <a:t>Take a Use Case approach to define needs</a:t>
            </a:r>
            <a:endParaRPr lang="en-US" dirty="0"/>
          </a:p>
        </p:txBody>
      </p:sp>
      <p:sp>
        <p:nvSpPr>
          <p:cNvPr id="2" name="Title 1"/>
          <p:cNvSpPr>
            <a:spLocks noGrp="1"/>
          </p:cNvSpPr>
          <p:nvPr>
            <p:ph type="title"/>
          </p:nvPr>
        </p:nvSpPr>
        <p:spPr/>
        <p:txBody>
          <a:bodyPr>
            <a:normAutofit fontScale="90000"/>
          </a:bodyPr>
          <a:lstStyle/>
          <a:p>
            <a:r>
              <a:rPr lang="en-US" smtClean="0"/>
              <a:t>Open Water Data Initiative (OWDI)</a:t>
            </a:r>
            <a:br>
              <a:rPr lang="en-US" smtClean="0"/>
            </a:br>
            <a:r>
              <a:rPr lang="en-US" smtClean="0"/>
              <a:t>as a Challenge</a:t>
            </a:r>
            <a:endParaRPr lang="en-US" dirty="0"/>
          </a:p>
        </p:txBody>
      </p:sp>
      <p:sp>
        <p:nvSpPr>
          <p:cNvPr id="5" name="Footer Placeholder 3"/>
          <p:cNvSpPr txBox="1">
            <a:spLocks/>
          </p:cNvSpPr>
          <p:nvPr/>
        </p:nvSpPr>
        <p:spPr>
          <a:xfrm>
            <a:off x="3886200" y="5514044"/>
            <a:ext cx="5105400" cy="990600"/>
          </a:xfrm>
          <a:prstGeom prst="rect">
            <a:avLst/>
          </a:prstGeom>
        </p:spPr>
        <p:txBody>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sz="2000" dirty="0" smtClean="0">
                <a:latin typeface="Arial" panose="020B0604020202020204" pitchFamily="34" charset="0"/>
                <a:cs typeface="Arial" panose="020B0604020202020204" pitchFamily="34" charset="0"/>
              </a:rPr>
              <a:t>Subcommittee on Spatial Water Data</a:t>
            </a:r>
          </a:p>
          <a:p>
            <a:pPr>
              <a:defRPr/>
            </a:pPr>
            <a:r>
              <a:rPr lang="en-US" sz="1600" dirty="0" smtClean="0">
                <a:latin typeface="Arial" panose="020B0604020202020204" pitchFamily="34" charset="0"/>
                <a:cs typeface="Arial" panose="020B0604020202020204" pitchFamily="34" charset="0"/>
              </a:rPr>
              <a:t>(Jointly Sponsored by the</a:t>
            </a:r>
          </a:p>
          <a:p>
            <a:pPr>
              <a:defRPr/>
            </a:pPr>
            <a:r>
              <a:rPr lang="en-US" sz="1600" dirty="0" smtClean="0">
                <a:latin typeface="Arial" panose="020B0604020202020204" pitchFamily="34" charset="0"/>
                <a:cs typeface="Arial" panose="020B0604020202020204" pitchFamily="34" charset="0"/>
              </a:rPr>
              <a:t>Federal Geographic Data Committee </a:t>
            </a:r>
            <a:r>
              <a:rPr lang="en-US" sz="1600" dirty="0">
                <a:latin typeface="Arial" panose="020B0604020202020204" pitchFamily="34" charset="0"/>
                <a:cs typeface="Arial" panose="020B0604020202020204" pitchFamily="34" charset="0"/>
              </a:rPr>
              <a:t>and the </a:t>
            </a:r>
            <a:r>
              <a:rPr lang="en-US" sz="1600" dirty="0" smtClean="0">
                <a:latin typeface="Arial" panose="020B0604020202020204" pitchFamily="34" charset="0"/>
                <a:cs typeface="Arial" panose="020B0604020202020204" pitchFamily="34" charset="0"/>
              </a:rPr>
              <a:t>Advisory Committee on Water Information)</a:t>
            </a:r>
          </a:p>
        </p:txBody>
      </p:sp>
      <p:sp>
        <p:nvSpPr>
          <p:cNvPr id="6" name="Rectangle 5"/>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8" name="Slide Number Placeholder 7"/>
          <p:cNvSpPr>
            <a:spLocks noGrp="1"/>
          </p:cNvSpPr>
          <p:nvPr>
            <p:ph type="sldNum" sz="quarter" idx="12"/>
          </p:nvPr>
        </p:nvSpPr>
        <p:spPr/>
        <p:txBody>
          <a:bodyPr/>
          <a:lstStyle/>
          <a:p>
            <a:fld id="{02E4544E-872D-47C4-B6EA-CDF45227CBFD}" type="slidenum">
              <a:rPr lang="en-US" smtClean="0"/>
              <a:pPr/>
              <a:t>33</a:t>
            </a:fld>
            <a:endParaRPr lang="en-US"/>
          </a:p>
        </p:txBody>
      </p:sp>
    </p:spTree>
    <p:extLst>
      <p:ext uri="{BB962C8B-B14F-4D97-AF65-F5344CB8AC3E}">
        <p14:creationId xmlns:p14="http://schemas.microsoft.com/office/powerpoint/2010/main" val="30659143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533400" y="1274517"/>
            <a:ext cx="1905000" cy="1371600"/>
          </a:xfrm>
          <a:prstGeom prst="roundRect">
            <a:avLst>
              <a:gd name="adj" fmla="val 10000"/>
            </a:avLst>
          </a:prstGeom>
          <a:blipFill>
            <a:blip r:embed="rId3"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Round Same Side Corner Rectangle 4"/>
          <p:cNvSpPr/>
          <p:nvPr/>
        </p:nvSpPr>
        <p:spPr>
          <a:xfrm rot="10800000">
            <a:off x="2590800" y="838200"/>
            <a:ext cx="2081688" cy="2598419"/>
          </a:xfrm>
          <a:prstGeom prst="round2SameRect">
            <a:avLst>
              <a:gd name="adj1" fmla="val 10500"/>
              <a:gd name="adj2" fmla="val 0"/>
            </a:avLst>
          </a:pr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 name="Rounded Rectangle 6"/>
          <p:cNvSpPr/>
          <p:nvPr/>
        </p:nvSpPr>
        <p:spPr>
          <a:xfrm>
            <a:off x="533400" y="2798517"/>
            <a:ext cx="1905000" cy="1447800"/>
          </a:xfrm>
          <a:prstGeom prst="roundRect">
            <a:avLst>
              <a:gd name="adj" fmla="val 10000"/>
            </a:avLst>
          </a:prstGeom>
          <a:blipFill>
            <a:blip r:embed="rId4"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9" name="Round Same Side Corner Rectangle 8"/>
          <p:cNvSpPr/>
          <p:nvPr/>
        </p:nvSpPr>
        <p:spPr>
          <a:xfrm rot="10800000">
            <a:off x="2807249" y="2562290"/>
            <a:ext cx="2081688" cy="2598419"/>
          </a:xfrm>
          <a:prstGeom prst="round2SameRect">
            <a:avLst>
              <a:gd name="adj1" fmla="val 10500"/>
              <a:gd name="adj2" fmla="val 0"/>
            </a:avLst>
          </a:pr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0" name="Round Same Side Corner Rectangle 5"/>
          <p:cNvSpPr/>
          <p:nvPr/>
        </p:nvSpPr>
        <p:spPr>
          <a:xfrm>
            <a:off x="2590800" y="2798517"/>
            <a:ext cx="2209800" cy="1447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t" anchorCtr="0">
            <a:noAutofit/>
          </a:bodyPr>
          <a:lstStyle/>
          <a:p>
            <a:pPr lvl="0" defTabSz="844550">
              <a:lnSpc>
                <a:spcPct val="90000"/>
              </a:lnSpc>
              <a:spcBef>
                <a:spcPct val="0"/>
              </a:spcBef>
              <a:spcAft>
                <a:spcPct val="35000"/>
              </a:spcAft>
              <a:buNone/>
            </a:pPr>
            <a:r>
              <a:rPr lang="en-US" sz="1800" b="1" u="sng" kern="1200" dirty="0" smtClean="0">
                <a:solidFill>
                  <a:schemeClr val="tx1"/>
                </a:solidFill>
                <a:latin typeface="Arial" panose="020B0604020202020204" pitchFamily="34" charset="0"/>
                <a:cs typeface="Arial" panose="020B0604020202020204" pitchFamily="34" charset="0"/>
              </a:rPr>
              <a:t>Use Case 2:</a:t>
            </a:r>
          </a:p>
          <a:p>
            <a:pPr lvl="0" defTabSz="844550">
              <a:lnSpc>
                <a:spcPct val="100000"/>
              </a:lnSpc>
              <a:spcBef>
                <a:spcPct val="0"/>
              </a:spcBef>
              <a:spcAft>
                <a:spcPct val="35000"/>
              </a:spcAft>
              <a:buNone/>
            </a:pPr>
            <a:r>
              <a:rPr lang="en-US" sz="1800" kern="1200" dirty="0" smtClean="0">
                <a:solidFill>
                  <a:schemeClr val="tx1"/>
                </a:solidFill>
                <a:latin typeface="Arial" panose="020B0604020202020204" pitchFamily="34" charset="0"/>
                <a:cs typeface="Arial" panose="020B0604020202020204" pitchFamily="34" charset="0"/>
              </a:rPr>
              <a:t>Drought </a:t>
            </a:r>
            <a:br>
              <a:rPr lang="en-US" sz="1800" kern="1200" dirty="0" smtClean="0">
                <a:solidFill>
                  <a:schemeClr val="tx1"/>
                </a:solidFill>
                <a:latin typeface="Arial" panose="020B0604020202020204" pitchFamily="34" charset="0"/>
                <a:cs typeface="Arial" panose="020B0604020202020204" pitchFamily="34" charset="0"/>
              </a:rPr>
            </a:br>
            <a:r>
              <a:rPr lang="en-US" sz="1800" kern="1200" dirty="0" smtClean="0">
                <a:solidFill>
                  <a:schemeClr val="tx1"/>
                </a:solidFill>
                <a:latin typeface="Arial" panose="020B0604020202020204" pitchFamily="34" charset="0"/>
                <a:cs typeface="Arial" panose="020B0604020202020204" pitchFamily="34" charset="0"/>
              </a:rPr>
              <a:t>Decision Support System</a:t>
            </a:r>
            <a:endParaRPr lang="en-US" sz="1800" kern="1200" dirty="0">
              <a:solidFill>
                <a:schemeClr val="tx1"/>
              </a:solidFill>
              <a:latin typeface="Arial" panose="020B0604020202020204" pitchFamily="34" charset="0"/>
              <a:cs typeface="Arial" panose="020B0604020202020204" pitchFamily="34" charset="0"/>
            </a:endParaRPr>
          </a:p>
        </p:txBody>
      </p:sp>
      <p:sp>
        <p:nvSpPr>
          <p:cNvPr id="13" name="Round Same Side Corner Rectangle 12"/>
          <p:cNvSpPr/>
          <p:nvPr/>
        </p:nvSpPr>
        <p:spPr>
          <a:xfrm rot="10800000">
            <a:off x="6019800" y="4288911"/>
            <a:ext cx="2081688" cy="2598419"/>
          </a:xfrm>
          <a:prstGeom prst="round2SameRect">
            <a:avLst>
              <a:gd name="adj1" fmla="val 10500"/>
              <a:gd name="adj2" fmla="val 0"/>
            </a:avLst>
          </a:pr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4" name="Round Same Side Corner Rectangle 5"/>
          <p:cNvSpPr/>
          <p:nvPr/>
        </p:nvSpPr>
        <p:spPr>
          <a:xfrm>
            <a:off x="2590800" y="4342317"/>
            <a:ext cx="2209800" cy="1372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t" anchorCtr="0">
            <a:noAutofit/>
          </a:bodyPr>
          <a:lstStyle/>
          <a:p>
            <a:pPr lvl="0" defTabSz="844550">
              <a:lnSpc>
                <a:spcPct val="90000"/>
              </a:lnSpc>
              <a:spcBef>
                <a:spcPct val="0"/>
              </a:spcBef>
              <a:spcAft>
                <a:spcPct val="35000"/>
              </a:spcAft>
              <a:buNone/>
            </a:pPr>
            <a:r>
              <a:rPr lang="en-US" sz="1900" b="1" u="sng" kern="1200" dirty="0" smtClean="0">
                <a:solidFill>
                  <a:schemeClr val="tx1"/>
                </a:solidFill>
                <a:latin typeface="Arial" panose="020B0604020202020204" pitchFamily="34" charset="0"/>
                <a:cs typeface="Arial" panose="020B0604020202020204" pitchFamily="34" charset="0"/>
              </a:rPr>
              <a:t>Use Case 3:</a:t>
            </a:r>
          </a:p>
          <a:p>
            <a:pPr lvl="0" defTabSz="844550">
              <a:lnSpc>
                <a:spcPct val="100000"/>
              </a:lnSpc>
              <a:spcBef>
                <a:spcPct val="0"/>
              </a:spcBef>
              <a:spcAft>
                <a:spcPct val="35000"/>
              </a:spcAft>
              <a:buNone/>
            </a:pPr>
            <a:r>
              <a:rPr lang="en-US" sz="1900" kern="1200" dirty="0" smtClean="0">
                <a:solidFill>
                  <a:schemeClr val="tx1"/>
                </a:solidFill>
                <a:latin typeface="Arial" panose="020B0604020202020204" pitchFamily="34" charset="0"/>
                <a:cs typeface="Arial" panose="020B0604020202020204" pitchFamily="34" charset="0"/>
              </a:rPr>
              <a:t>Spill Response Tool</a:t>
            </a:r>
          </a:p>
        </p:txBody>
      </p:sp>
      <p:sp>
        <p:nvSpPr>
          <p:cNvPr id="6" name="Round Same Side Corner Rectangle 5"/>
          <p:cNvSpPr/>
          <p:nvPr/>
        </p:nvSpPr>
        <p:spPr>
          <a:xfrm>
            <a:off x="2590800" y="1274517"/>
            <a:ext cx="2209800" cy="1371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128" tIns="135128" rIns="135128" bIns="135128" numCol="1" spcCol="1270" anchor="t" anchorCtr="0">
            <a:noAutofit/>
          </a:bodyPr>
          <a:lstStyle/>
          <a:p>
            <a:pPr lvl="0" defTabSz="844550">
              <a:lnSpc>
                <a:spcPct val="90000"/>
              </a:lnSpc>
              <a:spcBef>
                <a:spcPct val="0"/>
              </a:spcBef>
              <a:spcAft>
                <a:spcPct val="35000"/>
              </a:spcAft>
              <a:buNone/>
            </a:pPr>
            <a:r>
              <a:rPr lang="en-US" sz="1800" b="1" u="sng" kern="1200" dirty="0" smtClean="0">
                <a:solidFill>
                  <a:schemeClr val="tx1"/>
                </a:solidFill>
                <a:latin typeface="Arial" panose="020B0604020202020204" pitchFamily="34" charset="0"/>
                <a:cs typeface="Arial" panose="020B0604020202020204" pitchFamily="34" charset="0"/>
              </a:rPr>
              <a:t>Use Case 1:</a:t>
            </a:r>
          </a:p>
          <a:p>
            <a:pPr lvl="0" defTabSz="844550">
              <a:lnSpc>
                <a:spcPct val="100000"/>
              </a:lnSpc>
              <a:spcBef>
                <a:spcPct val="0"/>
              </a:spcBef>
              <a:spcAft>
                <a:spcPct val="35000"/>
              </a:spcAft>
              <a:buNone/>
            </a:pPr>
            <a:r>
              <a:rPr lang="en-US" sz="1800" kern="1200" dirty="0" smtClean="0">
                <a:solidFill>
                  <a:schemeClr val="tx1"/>
                </a:solidFill>
                <a:latin typeface="Arial" panose="020B0604020202020204" pitchFamily="34" charset="0"/>
                <a:cs typeface="Arial" panose="020B0604020202020204" pitchFamily="34" charset="0"/>
              </a:rPr>
              <a:t>National Flood Interoperability Experiment</a:t>
            </a:r>
            <a:endParaRPr lang="en-US" sz="1800" kern="1200" dirty="0">
              <a:solidFill>
                <a:schemeClr val="tx1"/>
              </a:solidFill>
              <a:latin typeface="Arial" panose="020B0604020202020204" pitchFamily="34" charset="0"/>
              <a:cs typeface="Arial" panose="020B0604020202020204" pitchFamily="34" charset="0"/>
            </a:endParaRPr>
          </a:p>
        </p:txBody>
      </p:sp>
      <p:sp>
        <p:nvSpPr>
          <p:cNvPr id="15" name="TextBox 14"/>
          <p:cNvSpPr txBox="1"/>
          <p:nvPr/>
        </p:nvSpPr>
        <p:spPr>
          <a:xfrm>
            <a:off x="4724400" y="1274517"/>
            <a:ext cx="4114800" cy="1077218"/>
          </a:xfrm>
          <a:prstGeom prst="rect">
            <a:avLst/>
          </a:prstGeom>
          <a:noFill/>
          <a:ln w="6350">
            <a:noFill/>
          </a:ln>
        </p:spPr>
        <p:txBody>
          <a:bodyPr wrap="square" rtlCol="0">
            <a:spAutoFit/>
          </a:bodyPr>
          <a:lstStyle/>
          <a:p>
            <a:pPr marL="285750" indent="-285750" algn="l">
              <a:buFont typeface="Arial" panose="020B0604020202020204" pitchFamily="34" charset="0"/>
              <a:buChar char="•"/>
            </a:pPr>
            <a:r>
              <a:rPr lang="en-US" sz="1600" dirty="0" smtClean="0"/>
              <a:t>Identify flood data including stream-flow observations, forecasts and impacts</a:t>
            </a:r>
          </a:p>
          <a:p>
            <a:pPr marL="285750" indent="-285750" algn="l">
              <a:buFont typeface="Arial" panose="020B0604020202020204" pitchFamily="34" charset="0"/>
              <a:buChar char="•"/>
            </a:pPr>
            <a:r>
              <a:rPr lang="en-US" sz="1600" dirty="0" smtClean="0"/>
              <a:t>Developing </a:t>
            </a:r>
            <a:r>
              <a:rPr lang="en-US" sz="1600" i="1" dirty="0" smtClean="0"/>
              <a:t>geospatial framework </a:t>
            </a:r>
            <a:r>
              <a:rPr lang="en-US" sz="1600" dirty="0" smtClean="0"/>
              <a:t>and exploring data conflation </a:t>
            </a:r>
          </a:p>
        </p:txBody>
      </p:sp>
      <p:sp>
        <p:nvSpPr>
          <p:cNvPr id="18" name="TextBox 17"/>
          <p:cNvSpPr txBox="1"/>
          <p:nvPr/>
        </p:nvSpPr>
        <p:spPr>
          <a:xfrm>
            <a:off x="4724400" y="2798517"/>
            <a:ext cx="4191000" cy="1372683"/>
          </a:xfrm>
          <a:prstGeom prst="rect">
            <a:avLst/>
          </a:prstGeom>
          <a:noFill/>
          <a:ln w="6350">
            <a:noFill/>
          </a:ln>
        </p:spPr>
        <p:txBody>
          <a:bodyPr wrap="square" rtlCol="0">
            <a:spAutoFit/>
          </a:bodyPr>
          <a:lstStyle/>
          <a:p>
            <a:pPr marL="285750" indent="-285750" algn="l">
              <a:buFont typeface="Arial" panose="020B0604020202020204" pitchFamily="34" charset="0"/>
              <a:buChar char="•"/>
            </a:pPr>
            <a:r>
              <a:rPr lang="en-US" sz="1600" dirty="0" smtClean="0"/>
              <a:t>Identify water resources data including natural flow, reservoir storage and drought impacts</a:t>
            </a:r>
          </a:p>
          <a:p>
            <a:pPr marL="285750" indent="-285750" algn="l">
              <a:buFont typeface="Arial" panose="020B0604020202020204" pitchFamily="34" charset="0"/>
              <a:buChar char="•"/>
            </a:pPr>
            <a:r>
              <a:rPr lang="en-US" sz="1600" dirty="0" smtClean="0"/>
              <a:t>Explore visualization of drought in Lower Colorado</a:t>
            </a:r>
            <a:endParaRPr lang="en-US" sz="1600" dirty="0"/>
          </a:p>
        </p:txBody>
      </p:sp>
      <p:sp>
        <p:nvSpPr>
          <p:cNvPr id="19" name="TextBox 18"/>
          <p:cNvSpPr txBox="1"/>
          <p:nvPr/>
        </p:nvSpPr>
        <p:spPr>
          <a:xfrm>
            <a:off x="4724400" y="4342317"/>
            <a:ext cx="4191000" cy="1372683"/>
          </a:xfrm>
          <a:prstGeom prst="rect">
            <a:avLst/>
          </a:prstGeom>
          <a:noFill/>
          <a:ln w="6350">
            <a:noFill/>
          </a:ln>
        </p:spPr>
        <p:txBody>
          <a:bodyPr wrap="square" rtlCol="0">
            <a:spAutoFit/>
          </a:bodyPr>
          <a:lstStyle/>
          <a:p>
            <a:pPr marL="285750" indent="-285750" algn="l">
              <a:buFont typeface="Arial" panose="020B0604020202020204" pitchFamily="34" charset="0"/>
              <a:buChar char="•"/>
            </a:pPr>
            <a:r>
              <a:rPr lang="en-US" sz="1600" dirty="0" smtClean="0"/>
              <a:t>Review existing modeling applications and data requirements</a:t>
            </a:r>
          </a:p>
          <a:p>
            <a:pPr marL="285750" indent="-285750" algn="l">
              <a:buFont typeface="Arial" panose="020B0604020202020204" pitchFamily="34" charset="0"/>
              <a:buChar char="•"/>
            </a:pPr>
            <a:r>
              <a:rPr lang="en-US" sz="1600" dirty="0" smtClean="0"/>
              <a:t>Exploring requirements for new/additional data (e.g. velocity forecasts and reservoir residence times)</a:t>
            </a:r>
          </a:p>
        </p:txBody>
      </p:sp>
      <p:sp>
        <p:nvSpPr>
          <p:cNvPr id="16" name="Rectangle 15"/>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4" name="Title 3"/>
          <p:cNvSpPr>
            <a:spLocks noGrp="1"/>
          </p:cNvSpPr>
          <p:nvPr>
            <p:ph type="title"/>
          </p:nvPr>
        </p:nvSpPr>
        <p:spPr/>
        <p:txBody>
          <a:bodyPr>
            <a:normAutofit/>
          </a:bodyPr>
          <a:lstStyle/>
          <a:p>
            <a:r>
              <a:rPr lang="en-US" dirty="0"/>
              <a:t>OWDI Use </a:t>
            </a:r>
            <a:r>
              <a:rPr lang="en-US" dirty="0" smtClean="0"/>
              <a:t>Cases</a:t>
            </a:r>
            <a:endParaRPr lang="en-US" dirty="0"/>
          </a:p>
        </p:txBody>
      </p:sp>
      <p:sp>
        <p:nvSpPr>
          <p:cNvPr id="20" name="Rounded Rectangle 19"/>
          <p:cNvSpPr/>
          <p:nvPr/>
        </p:nvSpPr>
        <p:spPr>
          <a:xfrm>
            <a:off x="533400" y="4342317"/>
            <a:ext cx="1905000" cy="1371600"/>
          </a:xfrm>
          <a:prstGeom prst="roundRect">
            <a:avLst>
              <a:gd name="adj" fmla="val 10000"/>
            </a:avLst>
          </a:prstGeom>
          <a:blipFill>
            <a:blip r:embed="rId5" cstate="screen">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1" name="Slide Number Placeholder 20"/>
          <p:cNvSpPr>
            <a:spLocks noGrp="1"/>
          </p:cNvSpPr>
          <p:nvPr>
            <p:ph type="sldNum" sz="quarter" idx="12"/>
          </p:nvPr>
        </p:nvSpPr>
        <p:spPr/>
        <p:txBody>
          <a:bodyPr/>
          <a:lstStyle/>
          <a:p>
            <a:fld id="{02E4544E-872D-47C4-B6EA-CDF45227CBFD}" type="slidenum">
              <a:rPr lang="en-US" smtClean="0"/>
              <a:pPr/>
              <a:t>34</a:t>
            </a:fld>
            <a:endParaRPr lang="en-US"/>
          </a:p>
        </p:txBody>
      </p:sp>
    </p:spTree>
    <p:extLst>
      <p:ext uri="{BB962C8B-B14F-4D97-AF65-F5344CB8AC3E}">
        <p14:creationId xmlns:p14="http://schemas.microsoft.com/office/powerpoint/2010/main" val="19506696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Network Linked Data Index</a:t>
            </a:r>
          </a:p>
          <a:p>
            <a:pPr lvl="1"/>
            <a:r>
              <a:rPr lang="en-US" smtClean="0"/>
              <a:t>Find Source Data linked to Stream Network</a:t>
            </a:r>
          </a:p>
          <a:p>
            <a:r>
              <a:rPr lang="en-US" smtClean="0"/>
              <a:t>Water Data as a Service</a:t>
            </a:r>
          </a:p>
          <a:p>
            <a:pPr lvl="1"/>
            <a:r>
              <a:rPr lang="en-US" smtClean="0"/>
              <a:t>Visualization and Delivery</a:t>
            </a:r>
          </a:p>
          <a:p>
            <a:r>
              <a:rPr lang="en-US" smtClean="0"/>
              <a:t>Enriching Water Data</a:t>
            </a:r>
          </a:p>
          <a:p>
            <a:pPr lvl="1"/>
            <a:r>
              <a:rPr lang="en-US" smtClean="0"/>
              <a:t>Stream Network Search</a:t>
            </a:r>
          </a:p>
          <a:p>
            <a:pPr lvl="1"/>
            <a:r>
              <a:rPr lang="en-US" smtClean="0"/>
              <a:t>Geospatial Framework</a:t>
            </a:r>
          </a:p>
          <a:p>
            <a:r>
              <a:rPr lang="en-US" smtClean="0"/>
              <a:t>Community for Water Data and Tools</a:t>
            </a:r>
          </a:p>
          <a:p>
            <a:pPr lvl="1"/>
            <a:r>
              <a:rPr lang="en-US" smtClean="0"/>
              <a:t>Best Practices</a:t>
            </a:r>
          </a:p>
          <a:p>
            <a:pPr lvl="1"/>
            <a:endParaRPr lang="en-US" dirty="0"/>
          </a:p>
        </p:txBody>
      </p:sp>
      <p:sp>
        <p:nvSpPr>
          <p:cNvPr id="2" name="Title 1"/>
          <p:cNvSpPr>
            <a:spLocks noGrp="1"/>
          </p:cNvSpPr>
          <p:nvPr>
            <p:ph type="title"/>
          </p:nvPr>
        </p:nvSpPr>
        <p:spPr/>
        <p:txBody>
          <a:bodyPr/>
          <a:lstStyle/>
          <a:p>
            <a:r>
              <a:rPr lang="en-US" dirty="0" smtClean="0"/>
              <a:t>“Open Water Web” Components</a:t>
            </a:r>
            <a:endParaRPr lang="en-US" dirty="0"/>
          </a:p>
        </p:txBody>
      </p:sp>
      <p:sp>
        <p:nvSpPr>
          <p:cNvPr id="5" name="Rectangle 4"/>
          <p:cNvSpPr/>
          <p:nvPr/>
        </p:nvSpPr>
        <p:spPr>
          <a:xfrm>
            <a:off x="0" y="6519446"/>
            <a:ext cx="2175339"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Applications</a:t>
            </a:r>
          </a:p>
        </p:txBody>
      </p:sp>
      <p:sp>
        <p:nvSpPr>
          <p:cNvPr id="8" name="Slide Number Placeholder 7"/>
          <p:cNvSpPr>
            <a:spLocks noGrp="1"/>
          </p:cNvSpPr>
          <p:nvPr>
            <p:ph type="sldNum" sz="quarter" idx="12"/>
          </p:nvPr>
        </p:nvSpPr>
        <p:spPr/>
        <p:txBody>
          <a:bodyPr/>
          <a:lstStyle/>
          <a:p>
            <a:fld id="{02E4544E-872D-47C4-B6EA-CDF45227CBFD}" type="slidenum">
              <a:rPr lang="en-US" smtClean="0"/>
              <a:pPr/>
              <a:t>35</a:t>
            </a:fld>
            <a:endParaRPr lang="en-US"/>
          </a:p>
        </p:txBody>
      </p:sp>
    </p:spTree>
    <p:extLst>
      <p:ext uri="{BB962C8B-B14F-4D97-AF65-F5344CB8AC3E}">
        <p14:creationId xmlns:p14="http://schemas.microsoft.com/office/powerpoint/2010/main" val="2617754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smtClean="0"/>
              <a:t>On the NHDPlus Web site:</a:t>
            </a:r>
          </a:p>
          <a:p>
            <a:pPr lvl="1"/>
            <a:r>
              <a:rPr lang="en-US" dirty="0" smtClean="0"/>
              <a:t>User Guide</a:t>
            </a:r>
          </a:p>
          <a:p>
            <a:pPr lvl="1"/>
            <a:r>
              <a:rPr lang="en-US" dirty="0" smtClean="0"/>
              <a:t>Exercises</a:t>
            </a:r>
          </a:p>
          <a:p>
            <a:pPr lvl="1"/>
            <a:r>
              <a:rPr lang="en-US" dirty="0" smtClean="0"/>
              <a:t>Training materials (under development) </a:t>
            </a:r>
          </a:p>
          <a:p>
            <a:pPr lvl="1"/>
            <a:r>
              <a:rPr lang="en-US" dirty="0" smtClean="0"/>
              <a:t>Data and metadata</a:t>
            </a:r>
          </a:p>
          <a:p>
            <a:pPr lvl="1"/>
            <a:r>
              <a:rPr lang="en-US" dirty="0" smtClean="0"/>
              <a:t>Core tools and web services</a:t>
            </a:r>
          </a:p>
          <a:p>
            <a:pPr lvl="1"/>
            <a:r>
              <a:rPr lang="en-US" dirty="0" smtClean="0"/>
              <a:t>Applications catalog with contacts (share your work!)</a:t>
            </a:r>
          </a:p>
          <a:p>
            <a:pPr lvl="1"/>
            <a:r>
              <a:rPr lang="en-US" dirty="0" smtClean="0"/>
              <a:t>Presentations </a:t>
            </a:r>
          </a:p>
          <a:p>
            <a:pPr lvl="1"/>
            <a:r>
              <a:rPr lang="en-US" dirty="0" smtClean="0"/>
              <a:t>Technical support and application consultation</a:t>
            </a:r>
            <a:endParaRPr lang="en-US" dirty="0"/>
          </a:p>
        </p:txBody>
      </p:sp>
      <p:sp>
        <p:nvSpPr>
          <p:cNvPr id="3" name="Slide Number Placeholder 2"/>
          <p:cNvSpPr>
            <a:spLocks noGrp="1"/>
          </p:cNvSpPr>
          <p:nvPr>
            <p:ph type="sldNum" sz="quarter" idx="12"/>
          </p:nvPr>
        </p:nvSpPr>
        <p:spPr/>
        <p:txBody>
          <a:bodyPr/>
          <a:lstStyle/>
          <a:p>
            <a:fld id="{45B78470-30A6-4478-840C-0A4094834E08}" type="slidenum">
              <a:rPr lang="en-US" smtClean="0"/>
              <a:pPr/>
              <a:t>36</a:t>
            </a:fld>
            <a:endParaRPr lang="en-US"/>
          </a:p>
        </p:txBody>
      </p:sp>
      <p:sp>
        <p:nvSpPr>
          <p:cNvPr id="2" name="Title 1"/>
          <p:cNvSpPr>
            <a:spLocks noGrp="1"/>
          </p:cNvSpPr>
          <p:nvPr>
            <p:ph type="title"/>
          </p:nvPr>
        </p:nvSpPr>
        <p:spPr/>
        <p:txBody>
          <a:bodyPr/>
          <a:lstStyle/>
          <a:p>
            <a:r>
              <a:rPr lang="en-US" smtClean="0"/>
              <a:t>NHDPlus Resources</a:t>
            </a:r>
            <a:endParaRPr lang="en-US" dirty="0"/>
          </a:p>
        </p:txBody>
      </p:sp>
      <p:sp>
        <p:nvSpPr>
          <p:cNvPr id="8" name="Rectangle 7"/>
          <p:cNvSpPr/>
          <p:nvPr/>
        </p:nvSpPr>
        <p:spPr>
          <a:xfrm>
            <a:off x="0" y="6519446"/>
            <a:ext cx="2074607"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Resources</a:t>
            </a:r>
          </a:p>
        </p:txBody>
      </p:sp>
      <p:sp>
        <p:nvSpPr>
          <p:cNvPr id="4" name="Rectangle 3"/>
          <p:cNvSpPr/>
          <p:nvPr/>
        </p:nvSpPr>
        <p:spPr>
          <a:xfrm>
            <a:off x="3083278" y="5868647"/>
            <a:ext cx="5417125" cy="461665"/>
          </a:xfrm>
          <a:prstGeom prst="rect">
            <a:avLst/>
          </a:prstGeom>
          <a:solidFill>
            <a:srgbClr val="F3F8FB"/>
          </a:solidFill>
        </p:spPr>
        <p:txBody>
          <a:bodyPr wrap="none">
            <a:spAutoFit/>
          </a:bodyPr>
          <a:lstStyle/>
          <a:p>
            <a:r>
              <a:rPr lang="en-US" sz="2400" dirty="0" smtClean="0">
                <a:latin typeface="Arial" panose="020B0604020202020204" pitchFamily="34" charset="0"/>
                <a:ea typeface="Calibri" panose="020F0502020204030204" pitchFamily="34" charset="0"/>
                <a:cs typeface="Arial" panose="020B0604020202020204" pitchFamily="34" charset="0"/>
              </a:rPr>
              <a:t>Just </a:t>
            </a:r>
            <a:r>
              <a:rPr lang="en-US" sz="2400" i="1" dirty="0">
                <a:latin typeface="Arial" panose="020B0604020202020204" pitchFamily="34" charset="0"/>
                <a:ea typeface="Calibri" panose="020F0502020204030204" pitchFamily="34" charset="0"/>
                <a:cs typeface="Arial" panose="020B0604020202020204" pitchFamily="34" charset="0"/>
              </a:rPr>
              <a:t>Google ‘</a:t>
            </a:r>
            <a:r>
              <a:rPr lang="en-US" sz="2400" i="1" dirty="0" err="1">
                <a:latin typeface="Arial" panose="020B0604020202020204" pitchFamily="34" charset="0"/>
                <a:ea typeface="Calibri" panose="020F0502020204030204" pitchFamily="34" charset="0"/>
                <a:cs typeface="Arial" panose="020B0604020202020204" pitchFamily="34" charset="0"/>
              </a:rPr>
              <a:t>nhdplus</a:t>
            </a:r>
            <a:r>
              <a:rPr lang="en-US" sz="2400" i="1" dirty="0" smtClean="0">
                <a:latin typeface="Arial" panose="020B0604020202020204" pitchFamily="34" charset="0"/>
                <a:ea typeface="Calibri" panose="020F0502020204030204" pitchFamily="34" charset="0"/>
                <a:cs typeface="Arial" panose="020B0604020202020204" pitchFamily="34" charset="0"/>
              </a:rPr>
              <a:t>’ (hosted by EPA)</a:t>
            </a:r>
            <a:endParaRPr lang="en-US" sz="2400" dirty="0"/>
          </a:p>
        </p:txBody>
      </p:sp>
    </p:spTree>
    <p:extLst>
      <p:ext uri="{BB962C8B-B14F-4D97-AF65-F5344CB8AC3E}">
        <p14:creationId xmlns:p14="http://schemas.microsoft.com/office/powerpoint/2010/main" val="2451227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91000" y="1042471"/>
            <a:ext cx="1335881" cy="4933950"/>
          </a:xfrm>
          <a:prstGeom prst="rect">
            <a:avLst/>
          </a:prstGeom>
          <a:solidFill>
            <a:srgbClr val="FFFFAF">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Content Placeholder 2"/>
          <p:cNvSpPr txBox="1">
            <a:spLocks/>
          </p:cNvSpPr>
          <p:nvPr/>
        </p:nvSpPr>
        <p:spPr bwMode="auto">
          <a:xfrm>
            <a:off x="-21432" y="1447800"/>
            <a:ext cx="9144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ct val="20000"/>
              </a:spcBef>
              <a:buClr>
                <a:schemeClr val="accent1"/>
              </a:buClr>
              <a:buSzPct val="100000"/>
              <a:buFont typeface="Symbol" panose="05050102010706020507" pitchFamily="18" charset="2"/>
              <a:buChar char=""/>
              <a:defRPr sz="2400">
                <a:solidFill>
                  <a:schemeClr val="tx2"/>
                </a:solidFill>
                <a:latin typeface="Candara" panose="020E0502030303020204" pitchFamily="34" charset="0"/>
              </a:defRPr>
            </a:lvl1pPr>
            <a:lvl2pPr marL="730250" indent="-273050">
              <a:spcBef>
                <a:spcPct val="20000"/>
              </a:spcBef>
              <a:buClr>
                <a:schemeClr val="accent1"/>
              </a:buClr>
              <a:buSzPct val="100000"/>
              <a:buFont typeface="Symbol" panose="05050102010706020507" pitchFamily="18" charset="2"/>
              <a:buChar char=""/>
              <a:defRPr sz="2200">
                <a:solidFill>
                  <a:schemeClr val="tx2"/>
                </a:solidFill>
                <a:latin typeface="Candara" panose="020E0502030303020204" pitchFamily="34" charset="0"/>
              </a:defRPr>
            </a:lvl2pPr>
            <a:lvl3pPr marL="1187450" indent="-273050">
              <a:spcBef>
                <a:spcPct val="20000"/>
              </a:spcBef>
              <a:buClr>
                <a:schemeClr val="accent1"/>
              </a:buClr>
              <a:buSzPct val="100000"/>
              <a:buFont typeface="Symbol" panose="05050102010706020507" pitchFamily="18" charset="2"/>
              <a:buChar char=""/>
              <a:defRPr sz="2000">
                <a:solidFill>
                  <a:schemeClr val="tx2"/>
                </a:solidFill>
                <a:latin typeface="Candara" panose="020E0502030303020204" pitchFamily="34" charset="0"/>
              </a:defRPr>
            </a:lvl3pPr>
            <a:lvl4pPr marL="1600200" indent="-228600">
              <a:spcBef>
                <a:spcPct val="20000"/>
              </a:spcBef>
              <a:buClr>
                <a:schemeClr val="accent1"/>
              </a:buClr>
              <a:buSzPct val="100000"/>
              <a:buFont typeface="Symbol" panose="05050102010706020507" pitchFamily="18" charset="2"/>
              <a:buChar char=""/>
              <a:defRPr>
                <a:solidFill>
                  <a:schemeClr val="tx2"/>
                </a:solidFill>
                <a:latin typeface="Candara" panose="020E0502030303020204" pitchFamily="34" charset="0"/>
              </a:defRPr>
            </a:lvl4pPr>
            <a:lvl5pPr marL="2057400" indent="-228600">
              <a:spcBef>
                <a:spcPct val="20000"/>
              </a:spcBef>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5pPr>
            <a:lvl6pPr marL="25146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6pPr>
            <a:lvl7pPr marL="29718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7pPr>
            <a:lvl8pPr marL="34290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8pPr>
            <a:lvl9pPr marL="3886200" indent="-228600" eaLnBrk="0" fontAlgn="base" hangingPunct="0">
              <a:spcBef>
                <a:spcPct val="20000"/>
              </a:spcBef>
              <a:spcAft>
                <a:spcPct val="0"/>
              </a:spcAft>
              <a:buClr>
                <a:schemeClr val="accent1"/>
              </a:buClr>
              <a:buSzPct val="100000"/>
              <a:buFont typeface="Symbol" panose="05050102010706020507" pitchFamily="18" charset="2"/>
              <a:buChar char=""/>
              <a:defRPr sz="1600">
                <a:solidFill>
                  <a:schemeClr val="tx2"/>
                </a:solidFill>
                <a:latin typeface="Candara" panose="020E0502030303020204" pitchFamily="34" charset="0"/>
              </a:defRPr>
            </a:lvl9pPr>
          </a:lstStyle>
          <a:p>
            <a:pPr algn="l" eaLnBrk="1" hangingPunct="1">
              <a:lnSpc>
                <a:spcPct val="80000"/>
              </a:lnSpc>
              <a:buFontTx/>
              <a:buNone/>
            </a:pPr>
            <a:r>
              <a:rPr lang="en-US" altLang="en-US" sz="1900" dirty="0"/>
              <a:t>                                 </a:t>
            </a:r>
            <a:r>
              <a:rPr lang="en-US" altLang="en-US" sz="1900" b="1" dirty="0" smtClean="0"/>
              <a:t>Geospatial</a:t>
            </a:r>
            <a:r>
              <a:rPr lang="en-US" altLang="en-US" sz="1900" dirty="0" smtClean="0"/>
              <a:t>       1982</a:t>
            </a:r>
            <a:r>
              <a:rPr lang="en-US" altLang="en-US" sz="1900" dirty="0"/>
              <a:t>		2012	         5-10 </a:t>
            </a:r>
            <a:r>
              <a:rPr lang="en-US" altLang="en-US" sz="1900" dirty="0" err="1"/>
              <a:t>yrs</a:t>
            </a:r>
            <a:r>
              <a:rPr lang="en-US" altLang="en-US" sz="1900" dirty="0"/>
              <a:t>?	  10-15 </a:t>
            </a:r>
            <a:r>
              <a:rPr lang="en-US" altLang="en-US" sz="1900" dirty="0" err="1"/>
              <a:t>yrs</a:t>
            </a:r>
            <a:r>
              <a:rPr lang="en-US" altLang="en-US" sz="1900" dirty="0"/>
              <a:t>?</a:t>
            </a:r>
          </a:p>
          <a:p>
            <a:pPr algn="l" eaLnBrk="1" hangingPunct="1">
              <a:lnSpc>
                <a:spcPct val="80000"/>
              </a:lnSpc>
              <a:buFontTx/>
              <a:buNone/>
            </a:pPr>
            <a:r>
              <a:rPr lang="en-US" altLang="en-US" sz="1900" dirty="0"/>
              <a:t>		</a:t>
            </a:r>
            <a:r>
              <a:rPr lang="en-US" altLang="en-US" sz="1900" b="1" dirty="0"/>
              <a:t>               </a:t>
            </a:r>
            <a:r>
              <a:rPr lang="en-US" altLang="en-US" sz="1900" b="1" dirty="0" smtClean="0"/>
              <a:t> Hydrologic       </a:t>
            </a:r>
            <a:r>
              <a:rPr lang="en-US" altLang="en-US" sz="1900" dirty="0" smtClean="0"/>
              <a:t>RF1</a:t>
            </a:r>
            <a:r>
              <a:rPr lang="en-US" altLang="en-US" sz="1900" dirty="0"/>
              <a:t>	             Med Res             High Res              LiDAR</a:t>
            </a:r>
          </a:p>
          <a:p>
            <a:pPr algn="l" eaLnBrk="1" hangingPunct="1">
              <a:lnSpc>
                <a:spcPct val="80000"/>
              </a:lnSpc>
              <a:buFontTx/>
              <a:buNone/>
            </a:pPr>
            <a:r>
              <a:rPr lang="en-US" altLang="en-US" sz="1900" dirty="0"/>
              <a:t>                                 </a:t>
            </a:r>
            <a:r>
              <a:rPr lang="en-US" altLang="en-US" sz="1900" dirty="0" smtClean="0"/>
              <a:t> </a:t>
            </a:r>
            <a:r>
              <a:rPr lang="en-US" altLang="en-US" sz="1900" b="1" dirty="0" smtClean="0"/>
              <a:t>Framework</a:t>
            </a:r>
            <a:r>
              <a:rPr lang="en-US" altLang="en-US" sz="1900" dirty="0" smtClean="0"/>
              <a:t>                        </a:t>
            </a:r>
            <a:r>
              <a:rPr lang="en-US" altLang="en-US" sz="1900" dirty="0"/>
              <a:t>NHD</a:t>
            </a:r>
            <a:r>
              <a:rPr lang="en-US" altLang="en-US" sz="1900" i="1" dirty="0"/>
              <a:t>Plus</a:t>
            </a:r>
            <a:r>
              <a:rPr lang="en-US" altLang="en-US" sz="1900" dirty="0"/>
              <a:t>V2           </a:t>
            </a:r>
            <a:r>
              <a:rPr lang="en-US" altLang="en-US" sz="1900" dirty="0" err="1" smtClean="0"/>
              <a:t>NHD</a:t>
            </a:r>
            <a:r>
              <a:rPr lang="en-US" altLang="en-US" sz="1900" i="1" dirty="0" err="1" smtClean="0"/>
              <a:t>Plus</a:t>
            </a:r>
            <a:r>
              <a:rPr lang="en-US" altLang="en-US" sz="1900" dirty="0" smtClean="0"/>
              <a:t>            </a:t>
            </a:r>
            <a:r>
              <a:rPr lang="en-US" altLang="en-US" sz="1900" dirty="0" err="1"/>
              <a:t>NHD</a:t>
            </a:r>
            <a:r>
              <a:rPr lang="en-US" altLang="en-US" sz="1900" i="1" dirty="0" err="1"/>
              <a:t>Plus</a:t>
            </a:r>
            <a:endParaRPr lang="en-US" altLang="en-US" sz="1900" dirty="0"/>
          </a:p>
          <a:p>
            <a:pPr algn="l" eaLnBrk="1" hangingPunct="1">
              <a:lnSpc>
                <a:spcPct val="80000"/>
              </a:lnSpc>
              <a:buFontTx/>
              <a:buNone/>
            </a:pPr>
            <a:r>
              <a:rPr lang="en-US" altLang="en-US" sz="1900" dirty="0"/>
              <a:t>        </a:t>
            </a:r>
            <a:r>
              <a:rPr lang="en-US" altLang="en-US" sz="1900" b="1" dirty="0"/>
              <a:t>Base Layers</a:t>
            </a:r>
          </a:p>
          <a:p>
            <a:pPr lvl="1" algn="l" eaLnBrk="1" hangingPunct="1">
              <a:lnSpc>
                <a:spcPct val="80000"/>
              </a:lnSpc>
            </a:pPr>
            <a:r>
              <a:rPr lang="en-US" altLang="en-US" sz="1900" dirty="0"/>
              <a:t>Network (NHD)</a:t>
            </a:r>
          </a:p>
          <a:p>
            <a:pPr lvl="2" algn="l" eaLnBrk="1" hangingPunct="1">
              <a:lnSpc>
                <a:spcPct val="80000"/>
              </a:lnSpc>
            </a:pPr>
            <a:r>
              <a:rPr lang="en-US" altLang="en-US" sz="1900" dirty="0"/>
              <a:t>500k</a:t>
            </a:r>
          </a:p>
          <a:p>
            <a:pPr lvl="2" algn="l" eaLnBrk="1" hangingPunct="1">
              <a:lnSpc>
                <a:spcPct val="80000"/>
              </a:lnSpc>
            </a:pPr>
            <a:r>
              <a:rPr lang="en-US" altLang="en-US" sz="1900" dirty="0"/>
              <a:t>100k</a:t>
            </a:r>
          </a:p>
          <a:p>
            <a:pPr lvl="2" algn="l" eaLnBrk="1" hangingPunct="1">
              <a:lnSpc>
                <a:spcPct val="80000"/>
              </a:lnSpc>
            </a:pPr>
            <a:r>
              <a:rPr lang="en-US" altLang="en-US" sz="1900" dirty="0"/>
              <a:t>24k or better*</a:t>
            </a:r>
          </a:p>
          <a:p>
            <a:pPr lvl="1" algn="l" eaLnBrk="1" hangingPunct="1">
              <a:lnSpc>
                <a:spcPct val="80000"/>
              </a:lnSpc>
            </a:pPr>
            <a:r>
              <a:rPr lang="en-US" altLang="en-US" sz="1900" dirty="0"/>
              <a:t>Elevation </a:t>
            </a:r>
          </a:p>
          <a:p>
            <a:pPr lvl="2" algn="l" eaLnBrk="1" hangingPunct="1">
              <a:lnSpc>
                <a:spcPct val="80000"/>
              </a:lnSpc>
            </a:pPr>
            <a:r>
              <a:rPr lang="en-US" altLang="en-US" sz="1900" dirty="0"/>
              <a:t>100m</a:t>
            </a:r>
          </a:p>
          <a:p>
            <a:pPr lvl="2" algn="l" eaLnBrk="1" hangingPunct="1">
              <a:lnSpc>
                <a:spcPct val="80000"/>
              </a:lnSpc>
            </a:pPr>
            <a:r>
              <a:rPr lang="en-US" altLang="en-US" sz="1900" dirty="0"/>
              <a:t>30m</a:t>
            </a:r>
          </a:p>
          <a:p>
            <a:pPr lvl="2" algn="l" eaLnBrk="1" hangingPunct="1">
              <a:lnSpc>
                <a:spcPct val="80000"/>
              </a:lnSpc>
            </a:pPr>
            <a:r>
              <a:rPr lang="en-US" altLang="en-US" sz="1900" dirty="0"/>
              <a:t>10m</a:t>
            </a:r>
          </a:p>
          <a:p>
            <a:pPr lvl="2" algn="l" eaLnBrk="1" hangingPunct="1">
              <a:lnSpc>
                <a:spcPct val="80000"/>
              </a:lnSpc>
            </a:pPr>
            <a:r>
              <a:rPr lang="en-US" altLang="en-US" sz="1900" dirty="0"/>
              <a:t>3m </a:t>
            </a:r>
          </a:p>
          <a:p>
            <a:pPr lvl="1" algn="l" eaLnBrk="1" hangingPunct="1">
              <a:lnSpc>
                <a:spcPct val="80000"/>
              </a:lnSpc>
            </a:pPr>
            <a:r>
              <a:rPr lang="en-US" altLang="en-US" sz="1900" dirty="0"/>
              <a:t>Hydrologic Units (WBD)</a:t>
            </a:r>
          </a:p>
          <a:p>
            <a:pPr lvl="2" algn="l" eaLnBrk="1" hangingPunct="1">
              <a:lnSpc>
                <a:spcPct val="80000"/>
              </a:lnSpc>
            </a:pPr>
            <a:r>
              <a:rPr lang="en-US" altLang="en-US" sz="1900" dirty="0"/>
              <a:t>24k or better*</a:t>
            </a:r>
          </a:p>
          <a:p>
            <a:pPr algn="l" eaLnBrk="1" hangingPunct="1">
              <a:lnSpc>
                <a:spcPct val="80000"/>
              </a:lnSpc>
              <a:buFont typeface="Symbol" panose="05050102010706020507" pitchFamily="18" charset="2"/>
              <a:buNone/>
            </a:pPr>
            <a:endParaRPr lang="en-US" altLang="en-US" sz="1900" dirty="0"/>
          </a:p>
          <a:p>
            <a:pPr algn="l" eaLnBrk="1" hangingPunct="1">
              <a:lnSpc>
                <a:spcPct val="80000"/>
              </a:lnSpc>
              <a:buFont typeface="Symbol" panose="05050102010706020507" pitchFamily="18" charset="2"/>
              <a:buNone/>
            </a:pPr>
            <a:endParaRPr lang="en-US" altLang="en-US" sz="1900" dirty="0"/>
          </a:p>
        </p:txBody>
      </p:sp>
      <p:sp>
        <p:nvSpPr>
          <p:cNvPr id="37" name="Rectangle 3"/>
          <p:cNvSpPr>
            <a:spLocks noChangeArrowheads="1"/>
          </p:cNvSpPr>
          <p:nvPr/>
        </p:nvSpPr>
        <p:spPr bwMode="auto">
          <a:xfrm>
            <a:off x="1919652" y="6065697"/>
            <a:ext cx="67858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87450" indent="-27305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2" eaLnBrk="1" hangingPunct="1">
              <a:spcBef>
                <a:spcPct val="20000"/>
              </a:spcBef>
              <a:buClr>
                <a:schemeClr val="accent1"/>
              </a:buClr>
              <a:buSzPct val="100000"/>
            </a:pPr>
            <a:r>
              <a:rPr lang="en-US" altLang="en-US" sz="1600" dirty="0">
                <a:solidFill>
                  <a:schemeClr val="tx2"/>
                </a:solidFill>
                <a:latin typeface="Candara" panose="020E0502030303020204" pitchFamily="34" charset="0"/>
              </a:rPr>
              <a:t>(*24k or better = patchwork quilt that includes </a:t>
            </a:r>
            <a:r>
              <a:rPr lang="en-US" altLang="en-US" sz="1600" dirty="0" err="1">
                <a:solidFill>
                  <a:schemeClr val="tx2"/>
                </a:solidFill>
                <a:latin typeface="Candara" panose="020E0502030303020204" pitchFamily="34" charset="0"/>
              </a:rPr>
              <a:t>LiDAR</a:t>
            </a:r>
            <a:r>
              <a:rPr lang="en-US" altLang="en-US" sz="1600" dirty="0">
                <a:solidFill>
                  <a:schemeClr val="tx2"/>
                </a:solidFill>
                <a:latin typeface="Candara" panose="020E0502030303020204" pitchFamily="34" charset="0"/>
              </a:rPr>
              <a:t>-based data)</a:t>
            </a:r>
          </a:p>
        </p:txBody>
      </p:sp>
      <p:cxnSp>
        <p:nvCxnSpPr>
          <p:cNvPr id="38" name="Straight Connector 37"/>
          <p:cNvCxnSpPr/>
          <p:nvPr/>
        </p:nvCxnSpPr>
        <p:spPr>
          <a:xfrm>
            <a:off x="3469481" y="2453759"/>
            <a:ext cx="0" cy="3429000"/>
          </a:xfrm>
          <a:prstGeom prst="line">
            <a:avLst/>
          </a:prstGeom>
          <a:ln w="31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365081" y="2453759"/>
            <a:ext cx="0" cy="342900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841081" y="2453759"/>
            <a:ext cx="0" cy="3429000"/>
          </a:xfrm>
          <a:prstGeom prst="line">
            <a:avLst/>
          </a:prstGeom>
          <a:ln w="31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1869281" y="3048000"/>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869281" y="3368159"/>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783681" y="3672959"/>
            <a:ext cx="5867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1869281" y="4206359"/>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869281" y="4511159"/>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869281" y="4815959"/>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869281" y="5120759"/>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783681" y="5654159"/>
            <a:ext cx="5867400" cy="0"/>
          </a:xfrm>
          <a:prstGeom prst="line">
            <a:avLst/>
          </a:prstGeom>
        </p:spPr>
        <p:style>
          <a:lnRef idx="1">
            <a:schemeClr val="accent1"/>
          </a:lnRef>
          <a:fillRef idx="0">
            <a:schemeClr val="accent1"/>
          </a:fillRef>
          <a:effectRef idx="0">
            <a:schemeClr val="accent1"/>
          </a:effectRef>
          <a:fontRef idx="minor">
            <a:schemeClr val="tx1"/>
          </a:fontRef>
        </p:style>
      </p:cxnSp>
      <p:sp>
        <p:nvSpPr>
          <p:cNvPr id="55" name="Oval 54"/>
          <p:cNvSpPr/>
          <p:nvPr/>
        </p:nvSpPr>
        <p:spPr>
          <a:xfrm>
            <a:off x="3393281" y="2987159"/>
            <a:ext cx="152400" cy="152400"/>
          </a:xfrm>
          <a:prstGeom prst="ellipse">
            <a:avLst/>
          </a:prstGeom>
          <a:solidFill>
            <a:srgbClr val="FF0000"/>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6" name="Oval 55"/>
          <p:cNvSpPr/>
          <p:nvPr/>
        </p:nvSpPr>
        <p:spPr>
          <a:xfrm>
            <a:off x="4764881" y="5577959"/>
            <a:ext cx="152400" cy="1524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7" name="Oval 56"/>
          <p:cNvSpPr/>
          <p:nvPr/>
        </p:nvSpPr>
        <p:spPr>
          <a:xfrm>
            <a:off x="4764881" y="4434959"/>
            <a:ext cx="152400" cy="1524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Oval 57"/>
          <p:cNvSpPr/>
          <p:nvPr/>
        </p:nvSpPr>
        <p:spPr>
          <a:xfrm>
            <a:off x="4764881" y="3291959"/>
            <a:ext cx="152400" cy="1524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9" name="Oval 58"/>
          <p:cNvSpPr/>
          <p:nvPr/>
        </p:nvSpPr>
        <p:spPr>
          <a:xfrm>
            <a:off x="3393281" y="4130159"/>
            <a:ext cx="152400" cy="152400"/>
          </a:xfrm>
          <a:prstGeom prst="ellipse">
            <a:avLst/>
          </a:prstGeom>
          <a:solidFill>
            <a:srgbClr val="FF0000"/>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0" name="Straight Connector 59"/>
          <p:cNvCxnSpPr/>
          <p:nvPr/>
        </p:nvCxnSpPr>
        <p:spPr>
          <a:xfrm>
            <a:off x="7812881" y="2453759"/>
            <a:ext cx="0" cy="342900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7736681" y="5577959"/>
            <a:ext cx="152400" cy="1524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2" name="Oval 61"/>
          <p:cNvSpPr/>
          <p:nvPr/>
        </p:nvSpPr>
        <p:spPr>
          <a:xfrm>
            <a:off x="7736681" y="5044559"/>
            <a:ext cx="152400" cy="1524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3" name="Oval 62"/>
          <p:cNvSpPr/>
          <p:nvPr/>
        </p:nvSpPr>
        <p:spPr>
          <a:xfrm>
            <a:off x="7736681" y="3596759"/>
            <a:ext cx="152400" cy="1524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4" name="Oval 63"/>
          <p:cNvSpPr/>
          <p:nvPr/>
        </p:nvSpPr>
        <p:spPr>
          <a:xfrm>
            <a:off x="6288881" y="5577959"/>
            <a:ext cx="152400" cy="152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5" name="Oval 64"/>
          <p:cNvSpPr/>
          <p:nvPr/>
        </p:nvSpPr>
        <p:spPr>
          <a:xfrm>
            <a:off x="6288881" y="4739759"/>
            <a:ext cx="152400" cy="152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Oval 65"/>
          <p:cNvSpPr/>
          <p:nvPr/>
        </p:nvSpPr>
        <p:spPr>
          <a:xfrm>
            <a:off x="6288881" y="3596759"/>
            <a:ext cx="152400" cy="152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68" name="Straight Connector 67"/>
          <p:cNvCxnSpPr/>
          <p:nvPr/>
        </p:nvCxnSpPr>
        <p:spPr>
          <a:xfrm>
            <a:off x="1731168" y="1219200"/>
            <a:ext cx="71628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381000" y="2420938"/>
            <a:ext cx="0" cy="342900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70" name="Slide Number Placeholder 35"/>
          <p:cNvSpPr>
            <a:spLocks noGrp="1"/>
          </p:cNvSpPr>
          <p:nvPr>
            <p:ph type="sldNum"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C0D9662-E20A-4942-B1A5-90FE4EFEF513}" type="slidenum">
              <a:rPr lang="en-US" altLang="en-US" smtClean="0">
                <a:solidFill>
                  <a:schemeClr val="tx2"/>
                </a:solidFill>
                <a:latin typeface="Candara" panose="020E0502030303020204" pitchFamily="34" charset="0"/>
              </a:rPr>
              <a:pPr/>
              <a:t>37</a:t>
            </a:fld>
            <a:endParaRPr lang="en-US" altLang="en-US" smtClean="0">
              <a:solidFill>
                <a:schemeClr val="tx2"/>
              </a:solidFill>
              <a:latin typeface="Candara" panose="020E0502030303020204" pitchFamily="34" charset="0"/>
            </a:endParaRPr>
          </a:p>
        </p:txBody>
      </p:sp>
      <p:sp>
        <p:nvSpPr>
          <p:cNvPr id="3" name="Title 2"/>
          <p:cNvSpPr>
            <a:spLocks noGrp="1"/>
          </p:cNvSpPr>
          <p:nvPr>
            <p:ph type="title"/>
          </p:nvPr>
        </p:nvSpPr>
        <p:spPr/>
        <p:txBody>
          <a:bodyPr>
            <a:noAutofit/>
          </a:bodyPr>
          <a:lstStyle/>
          <a:p>
            <a:r>
              <a:rPr lang="en-US" sz="2800" dirty="0"/>
              <a:t>An Evolving Geospatial Hydrologic </a:t>
            </a:r>
            <a:r>
              <a:rPr lang="en-US" sz="2800" dirty="0" smtClean="0"/>
              <a:t>Framework</a:t>
            </a:r>
            <a:endParaRPr lang="en-US" sz="2800" dirty="0"/>
          </a:p>
        </p:txBody>
      </p:sp>
      <p:sp>
        <p:nvSpPr>
          <p:cNvPr id="71" name="Rectangle 3"/>
          <p:cNvSpPr>
            <a:spLocks noChangeArrowheads="1"/>
          </p:cNvSpPr>
          <p:nvPr/>
        </p:nvSpPr>
        <p:spPr bwMode="auto">
          <a:xfrm>
            <a:off x="1654968" y="1238250"/>
            <a:ext cx="69961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87450" indent="-27305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2" algn="l" eaLnBrk="1" hangingPunct="1">
              <a:spcBef>
                <a:spcPct val="20000"/>
              </a:spcBef>
              <a:buClr>
                <a:schemeClr val="accent1"/>
              </a:buClr>
              <a:buSzPct val="100000"/>
            </a:pPr>
            <a:r>
              <a:rPr lang="en-US" altLang="en-US" dirty="0" smtClean="0">
                <a:solidFill>
                  <a:schemeClr val="tx2"/>
                </a:solidFill>
                <a:latin typeface="Candara" panose="020E0502030303020204" pitchFamily="34" charset="0"/>
              </a:rPr>
              <a:t>   EPA/USGS-W    EPA/USGS-W         USGS-NGP          </a:t>
            </a:r>
            <a:r>
              <a:rPr lang="en-US" altLang="en-US" dirty="0" err="1" smtClean="0">
                <a:solidFill>
                  <a:schemeClr val="tx2"/>
                </a:solidFill>
                <a:latin typeface="Candara" panose="020E0502030303020204" pitchFamily="34" charset="0"/>
              </a:rPr>
              <a:t>USGS-NGP</a:t>
            </a:r>
            <a:endParaRPr lang="en-US" altLang="en-US" dirty="0">
              <a:solidFill>
                <a:schemeClr val="tx2"/>
              </a:solidFill>
              <a:latin typeface="Candara" panose="020E0502030303020204" pitchFamily="34" charset="0"/>
            </a:endParaRPr>
          </a:p>
        </p:txBody>
      </p:sp>
      <p:sp>
        <p:nvSpPr>
          <p:cNvPr id="72" name="Rectangle 71"/>
          <p:cNvSpPr/>
          <p:nvPr/>
        </p:nvSpPr>
        <p:spPr>
          <a:xfrm>
            <a:off x="-30480" y="6537979"/>
            <a:ext cx="1168910"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a:t>
            </a:r>
            <a:endParaRPr lang="en-US" sz="1400" dirty="0">
              <a:solidFill>
                <a:schemeClr val="bg1"/>
              </a:solidFill>
            </a:endParaRPr>
          </a:p>
        </p:txBody>
      </p:sp>
      <p:sp>
        <p:nvSpPr>
          <p:cNvPr id="5" name="Rectangle 4"/>
          <p:cNvSpPr/>
          <p:nvPr/>
        </p:nvSpPr>
        <p:spPr>
          <a:xfrm>
            <a:off x="6400800" y="6486565"/>
            <a:ext cx="2359941" cy="338554"/>
          </a:xfrm>
          <a:prstGeom prst="rect">
            <a:avLst/>
          </a:prstGeom>
        </p:spPr>
        <p:txBody>
          <a:bodyPr wrap="none">
            <a:spAutoFit/>
          </a:bodyPr>
          <a:lstStyle/>
          <a:p>
            <a:r>
              <a:rPr lang="en-US" altLang="en-US" sz="1600" dirty="0" smtClean="0">
                <a:solidFill>
                  <a:schemeClr val="tx2"/>
                </a:solidFill>
                <a:latin typeface="Candara" panose="020E0502030303020204" pitchFamily="34" charset="0"/>
              </a:rPr>
              <a:t>(Slide Vintage - Nov 2012)</a:t>
            </a:r>
            <a:endParaRPr lang="en-US" sz="16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normAutofit fontScale="85000" lnSpcReduction="20000"/>
          </a:bodyPr>
          <a:lstStyle/>
          <a:p>
            <a:r>
              <a:rPr lang="en-US" smtClean="0"/>
              <a:t>Additional information on NHDPlus is available from the NHDPlus website documentation page.  You are encouraged to read and reference the NHDPlusV21 User Guide and other NHDPlus documentation.</a:t>
            </a:r>
          </a:p>
          <a:p>
            <a:endParaRPr lang="en-US" smtClean="0"/>
          </a:p>
          <a:p>
            <a:r>
              <a:rPr lang="en-US" smtClean="0"/>
              <a:t>The NHDPlus team maintains a user email list and periodically sends emails regarding new tools, data, documentation, and events.  If you would like to be on the user list, send an email to </a:t>
            </a:r>
            <a:r>
              <a:rPr lang="en-US" smtClean="0">
                <a:hlinkClick r:id="rId3"/>
              </a:rPr>
              <a:t>nhdplus-support@epa.gov</a:t>
            </a:r>
            <a:r>
              <a:rPr lang="en-US" smtClean="0"/>
              <a:t> </a:t>
            </a:r>
          </a:p>
          <a:p>
            <a:endParaRPr lang="en-US" smtClean="0"/>
          </a:p>
          <a:p>
            <a:r>
              <a:rPr lang="en-US" smtClean="0"/>
              <a:t>The NHDPlus team also provides technical support to users of the data and tools.  If you have a technical support question, please send a detailed email to </a:t>
            </a:r>
            <a:r>
              <a:rPr lang="en-US" smtClean="0">
                <a:hlinkClick r:id="rId3"/>
              </a:rPr>
              <a:t>nhdplus-support@epa.gov</a:t>
            </a:r>
            <a:endParaRPr lang="en-US" dirty="0"/>
          </a:p>
        </p:txBody>
      </p:sp>
      <p:sp>
        <p:nvSpPr>
          <p:cNvPr id="2" name="Slide Number Placeholder 1"/>
          <p:cNvSpPr>
            <a:spLocks noGrp="1"/>
          </p:cNvSpPr>
          <p:nvPr>
            <p:ph type="sldNum" sz="quarter" idx="12"/>
          </p:nvPr>
        </p:nvSpPr>
        <p:spPr/>
        <p:txBody>
          <a:bodyPr/>
          <a:lstStyle/>
          <a:p>
            <a:fld id="{02E4544E-872D-47C4-B6EA-CDF45227CBFD}" type="slidenum">
              <a:rPr lang="en-US" smtClean="0"/>
              <a:pPr/>
              <a:t>38</a:t>
            </a:fld>
            <a:endParaRPr lang="en-US"/>
          </a:p>
        </p:txBody>
      </p:sp>
      <p:sp>
        <p:nvSpPr>
          <p:cNvPr id="10" name="Title 9"/>
          <p:cNvSpPr>
            <a:spLocks noGrp="1"/>
          </p:cNvSpPr>
          <p:nvPr>
            <p:ph type="title"/>
          </p:nvPr>
        </p:nvSpPr>
        <p:spPr/>
        <p:txBody>
          <a:bodyPr/>
          <a:lstStyle/>
          <a:p>
            <a:r>
              <a:rPr lang="en-US" smtClean="0"/>
              <a:t>Resources</a:t>
            </a:r>
            <a:endParaRPr lang="en-US" dirty="0"/>
          </a:p>
        </p:txBody>
      </p:sp>
      <p:sp>
        <p:nvSpPr>
          <p:cNvPr id="5" name="Rectangle 4"/>
          <p:cNvSpPr/>
          <p:nvPr/>
        </p:nvSpPr>
        <p:spPr>
          <a:xfrm>
            <a:off x="76200" y="6400800"/>
            <a:ext cx="1040670"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Resources</a:t>
            </a:r>
            <a:endParaRPr lang="en-US" altLang="en-US"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9944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illon_Hydro_Squ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219200"/>
            <a:ext cx="6629400" cy="512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1118" y="2396338"/>
            <a:ext cx="2552700" cy="2308324"/>
          </a:xfrm>
          <a:prstGeom prst="rect">
            <a:avLst/>
          </a:prstGeom>
        </p:spPr>
        <p:txBody>
          <a:bodyPr wrap="square">
            <a:spAutoFit/>
          </a:bodyPr>
          <a:lstStyle/>
          <a:p>
            <a:r>
              <a:rPr lang="en-US" altLang="en-US" dirty="0" smtClean="0">
                <a:latin typeface="Arial" panose="020B0604020202020204" pitchFamily="34" charset="0"/>
                <a:cs typeface="Arial" panose="020B0604020202020204" pitchFamily="34" charset="0"/>
              </a:rPr>
              <a:t>The NHD is comprised of the </a:t>
            </a:r>
            <a:r>
              <a:rPr lang="en-US" altLang="en-US" dirty="0">
                <a:latin typeface="Arial" panose="020B0604020202020204" pitchFamily="34" charset="0"/>
                <a:cs typeface="Arial" panose="020B0604020202020204" pitchFamily="34" charset="0"/>
              </a:rPr>
              <a:t>surface water features found on topographic </a:t>
            </a:r>
            <a:r>
              <a:rPr lang="en-US" altLang="en-US" dirty="0" smtClean="0">
                <a:latin typeface="Arial" panose="020B0604020202020204" pitchFamily="34" charset="0"/>
                <a:cs typeface="Arial" panose="020B0604020202020204" pitchFamily="34" charset="0"/>
              </a:rPr>
              <a:t>maps combined to form a stream </a:t>
            </a:r>
            <a:r>
              <a:rPr lang="en-US" altLang="en-US" dirty="0">
                <a:latin typeface="Arial" panose="020B0604020202020204" pitchFamily="34" charset="0"/>
                <a:cs typeface="Arial" panose="020B0604020202020204" pitchFamily="34" charset="0"/>
              </a:rPr>
              <a:t>network </a:t>
            </a:r>
            <a:r>
              <a:rPr lang="en-US" altLang="en-US" dirty="0" smtClean="0">
                <a:latin typeface="Arial" panose="020B0604020202020204" pitchFamily="34" charset="0"/>
                <a:cs typeface="Arial" panose="020B0604020202020204" pitchFamily="34" charset="0"/>
              </a:rPr>
              <a:t>with </a:t>
            </a:r>
            <a:r>
              <a:rPr lang="en-US" dirty="0" smtClean="0">
                <a:latin typeface="Arial" panose="020B0604020202020204" pitchFamily="34" charset="0"/>
                <a:cs typeface="Arial" panose="020B0604020202020204" pitchFamily="34" charset="0"/>
              </a:rPr>
              <a:t>addresses.</a:t>
            </a:r>
            <a:endParaRPr lang="en-US" dirty="0">
              <a:latin typeface="Arial" panose="020B0604020202020204" pitchFamily="34" charset="0"/>
              <a:cs typeface="Arial" panose="020B0604020202020204" pitchFamily="34" charset="0"/>
            </a:endParaRPr>
          </a:p>
          <a:p>
            <a:pPr>
              <a:spcBef>
                <a:spcPct val="0"/>
              </a:spcBef>
            </a:pPr>
            <a:endParaRPr lang="en-US" altLang="en-US" dirty="0">
              <a:latin typeface="Arial" panose="020B0604020202020204" pitchFamily="34" charset="0"/>
              <a:cs typeface="Arial" panose="020B0604020202020204" pitchFamily="34" charset="0"/>
            </a:endParaRPr>
          </a:p>
        </p:txBody>
      </p:sp>
      <p:sp>
        <p:nvSpPr>
          <p:cNvPr id="3" name="Rectangle 2"/>
          <p:cNvSpPr/>
          <p:nvPr/>
        </p:nvSpPr>
        <p:spPr>
          <a:xfrm>
            <a:off x="0" y="6489847"/>
            <a:ext cx="2024913"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Concepts </a:t>
            </a:r>
            <a:endParaRPr lang="en-US" sz="1400" dirty="0">
              <a:solidFill>
                <a:schemeClr val="bg1"/>
              </a:solidFill>
            </a:endParaRPr>
          </a:p>
        </p:txBody>
      </p:sp>
      <p:sp>
        <p:nvSpPr>
          <p:cNvPr id="4" name="Rectangle 3"/>
          <p:cNvSpPr/>
          <p:nvPr/>
        </p:nvSpPr>
        <p:spPr>
          <a:xfrm>
            <a:off x="4114800" y="6182070"/>
            <a:ext cx="4421147" cy="307777"/>
          </a:xfrm>
          <a:prstGeom prst="rect">
            <a:avLst/>
          </a:prstGeom>
          <a:noFill/>
        </p:spPr>
        <p:txBody>
          <a:bodyPr wrap="none">
            <a:spAutoFit/>
          </a:bodyPr>
          <a:lstStyle/>
          <a:p>
            <a:r>
              <a:rPr lang="en-US" sz="1400" dirty="0" smtClean="0">
                <a:latin typeface="Arial" panose="020B0604020202020204" pitchFamily="34" charset="0"/>
                <a:cs typeface="Arial" panose="020B0604020202020204" pitchFamily="34" charset="0"/>
              </a:rPr>
              <a:t>* (</a:t>
            </a:r>
            <a:r>
              <a:rPr lang="en-US" sz="1400" i="1" dirty="0" smtClean="0">
                <a:latin typeface="Arial" panose="020B0604020202020204" pitchFamily="34" charset="0"/>
                <a:cs typeface="Arial" panose="020B0604020202020204" pitchFamily="34" charset="0"/>
              </a:rPr>
              <a:t>Making the Digital Water Flow</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NHDPlus</a:t>
            </a:r>
            <a:r>
              <a:rPr lang="en-US" sz="1400" dirty="0" smtClean="0">
                <a:latin typeface="Arial" panose="020B0604020202020204" pitchFamily="34" charset="0"/>
                <a:cs typeface="Arial" panose="020B0604020202020204" pitchFamily="34" charset="0"/>
              </a:rPr>
              <a:t> web site)</a:t>
            </a:r>
            <a:endParaRPr lang="en-US" sz="1400" dirty="0"/>
          </a:p>
        </p:txBody>
      </p:sp>
      <p:sp>
        <p:nvSpPr>
          <p:cNvPr id="13" name="Title 12"/>
          <p:cNvSpPr>
            <a:spLocks noGrp="1"/>
          </p:cNvSpPr>
          <p:nvPr>
            <p:ph type="title"/>
          </p:nvPr>
        </p:nvSpPr>
        <p:spPr/>
        <p:txBody>
          <a:bodyPr>
            <a:normAutofit fontScale="90000"/>
          </a:bodyPr>
          <a:lstStyle/>
          <a:p>
            <a:r>
              <a:rPr lang="en-US" dirty="0" smtClean="0"/>
              <a:t>The </a:t>
            </a:r>
            <a:r>
              <a:rPr lang="en-US" dirty="0"/>
              <a:t>National Hydrography Dataset is the Foundation</a:t>
            </a:r>
            <a:r>
              <a:rPr lang="en-US" dirty="0" smtClean="0"/>
              <a:t>*</a:t>
            </a:r>
            <a:endParaRPr lang="en-US" dirty="0"/>
          </a:p>
        </p:txBody>
      </p:sp>
      <p:sp>
        <p:nvSpPr>
          <p:cNvPr id="15" name="Slide Number Placeholder 14"/>
          <p:cNvSpPr>
            <a:spLocks noGrp="1"/>
          </p:cNvSpPr>
          <p:nvPr>
            <p:ph type="sldNum" sz="quarter" idx="12"/>
          </p:nvPr>
        </p:nvSpPr>
        <p:spPr/>
        <p:txBody>
          <a:bodyPr/>
          <a:lstStyle/>
          <a:p>
            <a:fld id="{02E4544E-872D-47C4-B6EA-CDF45227CBFD}" type="slidenum">
              <a:rPr lang="en-US" smtClean="0"/>
              <a:pPr/>
              <a:t>3</a:t>
            </a:fld>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ichiganquarterlyreview.com/wp-content/uploads/2013/06/the-end-movie-postcard1.jpg"/>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276475" y="1838324"/>
            <a:ext cx="4505325" cy="2962276"/>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fontAlgn="base">
              <a:spcBef>
                <a:spcPct val="0"/>
              </a:spcBef>
              <a:spcAft>
                <a:spcPct val="0"/>
              </a:spcAft>
              <a:defRPr/>
            </a:pPr>
            <a:fld id="{A3E33FB8-07CB-4901-A042-9821F69EB4D9}" type="slidenum">
              <a:rPr lang="en-US" smtClean="0">
                <a:solidFill>
                  <a:prstClr val="white"/>
                </a:solidFill>
                <a:cs typeface="Arial" charset="0"/>
              </a:rPr>
              <a:pPr fontAlgn="base">
                <a:spcBef>
                  <a:spcPct val="0"/>
                </a:spcBef>
                <a:spcAft>
                  <a:spcPct val="0"/>
                </a:spcAft>
                <a:defRPr/>
              </a:pPr>
              <a:t>39</a:t>
            </a:fld>
            <a:endParaRPr lang="en-US">
              <a:solidFill>
                <a:prstClr val="white"/>
              </a:solidFill>
              <a:cs typeface="Arial" charset="0"/>
            </a:endParaRPr>
          </a:p>
        </p:txBody>
      </p:sp>
    </p:spTree>
    <p:extLst>
      <p:ext uri="{BB962C8B-B14F-4D97-AF65-F5344CB8AC3E}">
        <p14:creationId xmlns:p14="http://schemas.microsoft.com/office/powerpoint/2010/main" val="3869594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489847"/>
            <a:ext cx="2024913"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Concepts </a:t>
            </a:r>
            <a:endParaRPr lang="en-US" sz="1400" dirty="0">
              <a:solidFill>
                <a:schemeClr val="bg1"/>
              </a:solidFill>
            </a:endParaRPr>
          </a:p>
        </p:txBody>
      </p:sp>
      <p:sp>
        <p:nvSpPr>
          <p:cNvPr id="14" name="Content Placeholder 13"/>
          <p:cNvSpPr>
            <a:spLocks noGrp="1"/>
          </p:cNvSpPr>
          <p:nvPr>
            <p:ph idx="1"/>
          </p:nvPr>
        </p:nvSpPr>
        <p:spPr/>
        <p:txBody>
          <a:bodyPr/>
          <a:lstStyle/>
          <a:p>
            <a:r>
              <a:rPr lang="en-US" dirty="0" smtClean="0"/>
              <a:t>To provide flow volume and velocity estimates that support dilution (fate-and-transport) modeling for pollutants in the water</a:t>
            </a:r>
            <a:endParaRPr lang="en-US" dirty="0"/>
          </a:p>
        </p:txBody>
      </p:sp>
      <p:sp>
        <p:nvSpPr>
          <p:cNvPr id="13" name="Title 12"/>
          <p:cNvSpPr>
            <a:spLocks noGrp="1"/>
          </p:cNvSpPr>
          <p:nvPr>
            <p:ph type="title"/>
          </p:nvPr>
        </p:nvSpPr>
        <p:spPr/>
        <p:txBody>
          <a:bodyPr/>
          <a:lstStyle/>
          <a:p>
            <a:r>
              <a:rPr lang="en-US" dirty="0" smtClean="0"/>
              <a:t>NHDPlus Business Need</a:t>
            </a:r>
            <a:endParaRPr lang="en-US" dirty="0"/>
          </a:p>
        </p:txBody>
      </p:sp>
      <p:sp>
        <p:nvSpPr>
          <p:cNvPr id="15" name="Slide Number Placeholder 14"/>
          <p:cNvSpPr>
            <a:spLocks noGrp="1"/>
          </p:cNvSpPr>
          <p:nvPr>
            <p:ph type="sldNum" sz="quarter" idx="12"/>
          </p:nvPr>
        </p:nvSpPr>
        <p:spPr/>
        <p:txBody>
          <a:bodyPr/>
          <a:lstStyle/>
          <a:p>
            <a:fld id="{02E4544E-872D-47C4-B6EA-CDF45227CBFD}" type="slidenum">
              <a:rPr lang="en-US" smtClean="0"/>
              <a:pPr/>
              <a:t>4</a:t>
            </a:fld>
            <a:endParaRPr lang="en-US"/>
          </a:p>
        </p:txBody>
      </p:sp>
    </p:spTree>
    <p:extLst>
      <p:ext uri="{BB962C8B-B14F-4D97-AF65-F5344CB8AC3E}">
        <p14:creationId xmlns:p14="http://schemas.microsoft.com/office/powerpoint/2010/main" val="2495455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5916183" y="1097654"/>
            <a:ext cx="2889827" cy="1200329"/>
          </a:xfrm>
          <a:prstGeom prst="rect">
            <a:avLst/>
          </a:prstGeom>
          <a:noFill/>
          <a:ln w="9525">
            <a:noFill/>
            <a:miter lim="800000"/>
            <a:headEnd/>
            <a:tailEnd/>
          </a:ln>
          <a:effectLst/>
        </p:spPr>
        <p:txBody>
          <a:bodyPr wrap="square">
            <a:spAutoFit/>
          </a:bodyPr>
          <a:lstStyle/>
          <a:p>
            <a:pPr algn="ctr" eaLnBrk="1" hangingPunct="1"/>
            <a:r>
              <a:rPr lang="en-US" sz="2400" dirty="0">
                <a:solidFill>
                  <a:schemeClr val="tx2"/>
                </a:solidFill>
                <a:latin typeface="Arial" panose="020B0604020202020204" pitchFamily="34" charset="0"/>
                <a:cs typeface="Arial" panose="020B0604020202020204" pitchFamily="34" charset="0"/>
              </a:rPr>
              <a:t>National</a:t>
            </a:r>
          </a:p>
          <a:p>
            <a:pPr algn="ctr" eaLnBrk="1" hangingPunct="1"/>
            <a:r>
              <a:rPr lang="en-US" sz="2400" dirty="0">
                <a:solidFill>
                  <a:schemeClr val="tx2"/>
                </a:solidFill>
                <a:latin typeface="Arial" panose="020B0604020202020204" pitchFamily="34" charset="0"/>
                <a:cs typeface="Arial" panose="020B0604020202020204" pitchFamily="34" charset="0"/>
              </a:rPr>
              <a:t>Hydrography</a:t>
            </a:r>
          </a:p>
          <a:p>
            <a:pPr algn="ctr" eaLnBrk="1" hangingPunct="1"/>
            <a:r>
              <a:rPr lang="en-US" sz="2400" dirty="0">
                <a:solidFill>
                  <a:schemeClr val="tx2"/>
                </a:solidFill>
                <a:latin typeface="Arial" panose="020B0604020202020204" pitchFamily="34" charset="0"/>
                <a:cs typeface="Arial" panose="020B0604020202020204" pitchFamily="34" charset="0"/>
              </a:rPr>
              <a:t>Dataset (NHD</a:t>
            </a:r>
            <a:r>
              <a:rPr lang="en-US" sz="2400" dirty="0" smtClean="0">
                <a:solidFill>
                  <a:schemeClr val="tx2"/>
                </a:solidFill>
                <a:latin typeface="Arial" panose="020B0604020202020204" pitchFamily="34" charset="0"/>
                <a:cs typeface="Arial" panose="020B0604020202020204" pitchFamily="34" charset="0"/>
              </a:rPr>
              <a:t>)</a:t>
            </a:r>
          </a:p>
        </p:txBody>
      </p:sp>
      <p:sp>
        <p:nvSpPr>
          <p:cNvPr id="6" name="Text Box 6"/>
          <p:cNvSpPr txBox="1">
            <a:spLocks noChangeArrowheads="1"/>
          </p:cNvSpPr>
          <p:nvPr/>
        </p:nvSpPr>
        <p:spPr bwMode="auto">
          <a:xfrm>
            <a:off x="6157535" y="2654796"/>
            <a:ext cx="2857540" cy="1200329"/>
          </a:xfrm>
          <a:prstGeom prst="rect">
            <a:avLst/>
          </a:prstGeom>
          <a:noFill/>
          <a:ln w="9525">
            <a:noFill/>
            <a:miter lim="800000"/>
            <a:headEnd/>
            <a:tailEnd/>
          </a:ln>
          <a:effectLst/>
        </p:spPr>
        <p:txBody>
          <a:bodyPr wrap="square">
            <a:spAutoFit/>
          </a:bodyPr>
          <a:lstStyle/>
          <a:p>
            <a:pPr algn="ctr" eaLnBrk="1" hangingPunct="1"/>
            <a:r>
              <a:rPr lang="en-US" sz="2400" dirty="0">
                <a:solidFill>
                  <a:schemeClr val="tx2"/>
                </a:solidFill>
                <a:latin typeface="Arial" panose="020B0604020202020204" pitchFamily="34" charset="0"/>
                <a:cs typeface="Arial" panose="020B0604020202020204" pitchFamily="34" charset="0"/>
              </a:rPr>
              <a:t>Watershed </a:t>
            </a:r>
          </a:p>
          <a:p>
            <a:pPr algn="ctr" eaLnBrk="1" hangingPunct="1"/>
            <a:r>
              <a:rPr lang="en-US" sz="2400" dirty="0">
                <a:solidFill>
                  <a:schemeClr val="tx2"/>
                </a:solidFill>
                <a:latin typeface="Arial" panose="020B0604020202020204" pitchFamily="34" charset="0"/>
                <a:cs typeface="Arial" panose="020B0604020202020204" pitchFamily="34" charset="0"/>
              </a:rPr>
              <a:t>Boundary</a:t>
            </a:r>
          </a:p>
          <a:p>
            <a:pPr algn="ctr" eaLnBrk="1" hangingPunct="1"/>
            <a:r>
              <a:rPr lang="en-US" sz="2400" dirty="0">
                <a:solidFill>
                  <a:schemeClr val="tx2"/>
                </a:solidFill>
                <a:latin typeface="Arial" panose="020B0604020202020204" pitchFamily="34" charset="0"/>
                <a:cs typeface="Arial" panose="020B0604020202020204" pitchFamily="34" charset="0"/>
              </a:rPr>
              <a:t>Dataset (WBD</a:t>
            </a:r>
            <a:r>
              <a:rPr lang="en-US" sz="2400" dirty="0" smtClean="0">
                <a:solidFill>
                  <a:schemeClr val="tx2"/>
                </a:solidFill>
                <a:latin typeface="Arial" panose="020B0604020202020204" pitchFamily="34" charset="0"/>
                <a:cs typeface="Arial" panose="020B0604020202020204" pitchFamily="34" charset="0"/>
              </a:rPr>
              <a:t>)</a:t>
            </a:r>
          </a:p>
        </p:txBody>
      </p:sp>
      <p:sp>
        <p:nvSpPr>
          <p:cNvPr id="7" name="Text Box 7"/>
          <p:cNvSpPr txBox="1">
            <a:spLocks noChangeArrowheads="1"/>
          </p:cNvSpPr>
          <p:nvPr/>
        </p:nvSpPr>
        <p:spPr bwMode="auto">
          <a:xfrm>
            <a:off x="6392721" y="4311230"/>
            <a:ext cx="2861060" cy="1200329"/>
          </a:xfrm>
          <a:prstGeom prst="rect">
            <a:avLst/>
          </a:prstGeom>
          <a:noFill/>
          <a:ln w="9525">
            <a:noFill/>
            <a:miter lim="800000"/>
            <a:headEnd/>
            <a:tailEnd/>
          </a:ln>
          <a:effectLst/>
        </p:spPr>
        <p:txBody>
          <a:bodyPr wrap="square">
            <a:spAutoFit/>
          </a:bodyPr>
          <a:lstStyle/>
          <a:p>
            <a:pPr algn="ctr" eaLnBrk="1" hangingPunct="1"/>
            <a:r>
              <a:rPr lang="en-US" sz="2400" dirty="0">
                <a:solidFill>
                  <a:schemeClr val="tx2"/>
                </a:solidFill>
                <a:latin typeface="Arial" panose="020B0604020202020204" pitchFamily="34" charset="0"/>
                <a:cs typeface="Arial" panose="020B0604020202020204" pitchFamily="34" charset="0"/>
              </a:rPr>
              <a:t>National  </a:t>
            </a:r>
          </a:p>
          <a:p>
            <a:pPr algn="ctr" eaLnBrk="1" hangingPunct="1"/>
            <a:r>
              <a:rPr lang="en-US" sz="2400" dirty="0">
                <a:solidFill>
                  <a:schemeClr val="tx2"/>
                </a:solidFill>
                <a:latin typeface="Arial" panose="020B0604020202020204" pitchFamily="34" charset="0"/>
                <a:cs typeface="Arial" panose="020B0604020202020204" pitchFamily="34" charset="0"/>
              </a:rPr>
              <a:t>Elevation</a:t>
            </a:r>
          </a:p>
          <a:p>
            <a:pPr algn="ctr" eaLnBrk="1" hangingPunct="1"/>
            <a:r>
              <a:rPr lang="en-US" sz="2400" dirty="0">
                <a:solidFill>
                  <a:schemeClr val="tx2"/>
                </a:solidFill>
                <a:latin typeface="Arial" panose="020B0604020202020204" pitchFamily="34" charset="0"/>
                <a:cs typeface="Arial" panose="020B0604020202020204" pitchFamily="34" charset="0"/>
              </a:rPr>
              <a:t>Dataset (NED</a:t>
            </a:r>
            <a:r>
              <a:rPr lang="en-US" sz="2400" dirty="0" smtClean="0">
                <a:solidFill>
                  <a:schemeClr val="tx2"/>
                </a:solidFill>
                <a:latin typeface="Arial" panose="020B0604020202020204" pitchFamily="34" charset="0"/>
                <a:cs typeface="Arial" panose="020B0604020202020204" pitchFamily="34" charset="0"/>
              </a:rPr>
              <a:t>)</a:t>
            </a:r>
          </a:p>
        </p:txBody>
      </p:sp>
      <p:pic>
        <p:nvPicPr>
          <p:cNvPr id="9" name="Picture 8"/>
          <p:cNvPicPr>
            <a:picLocks noChangeAspect="1"/>
          </p:cNvPicPr>
          <p:nvPr/>
        </p:nvPicPr>
        <p:blipFill>
          <a:blip r:embed="rId3">
            <a:clrChange>
              <a:clrFrom>
                <a:srgbClr val="D7D7D4"/>
              </a:clrFrom>
              <a:clrTo>
                <a:srgbClr val="D7D7D4">
                  <a:alpha val="0"/>
                </a:srgbClr>
              </a:clrTo>
            </a:clrChange>
            <a:extLst>
              <a:ext uri="{28A0092B-C50C-407E-A947-70E740481C1C}">
                <a14:useLocalDpi xmlns:a14="http://schemas.microsoft.com/office/drawing/2010/main" val="0"/>
              </a:ext>
            </a:extLst>
          </a:blip>
          <a:stretch>
            <a:fillRect/>
          </a:stretch>
        </p:blipFill>
        <p:spPr>
          <a:xfrm rot="2290389">
            <a:off x="1716599" y="2226459"/>
            <a:ext cx="6504764" cy="5950547"/>
          </a:xfrm>
          <a:prstGeom prst="rect">
            <a:avLst/>
          </a:prstGeom>
          <a:scene3d>
            <a:camera prst="orthographicFront">
              <a:rot lat="0" lon="3000000" rev="0"/>
            </a:camera>
            <a:lightRig rig="threePt" dir="t"/>
          </a:scene3d>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512078">
            <a:off x="1134090" y="888173"/>
            <a:ext cx="5817290" cy="5321647"/>
          </a:xfrm>
          <a:prstGeom prst="rect">
            <a:avLst/>
          </a:prstGeom>
          <a:scene3d>
            <a:camera prst="orthographicFront">
              <a:rot lat="0" lon="3000000" rev="0"/>
            </a:camera>
            <a:lightRig rig="threePt" dir="t"/>
          </a:scene3d>
        </p:spPr>
      </p:pic>
      <p:pic>
        <p:nvPicPr>
          <p:cNvPr id="12" name="Picture 11"/>
          <p:cNvPicPr>
            <a:picLocks noChangeAspect="1"/>
          </p:cNvPicPr>
          <p:nvPr/>
        </p:nvPicPr>
        <p:blipFill>
          <a:blip r:embed="rId5">
            <a:duotone>
              <a:prstClr val="black"/>
              <a:schemeClr val="tx2">
                <a:lumMod val="75000"/>
                <a:tint val="45000"/>
                <a:satMod val="400000"/>
              </a:schemeClr>
            </a:duotone>
            <a:extLst>
              <a:ext uri="{28A0092B-C50C-407E-A947-70E740481C1C}">
                <a14:useLocalDpi xmlns:a14="http://schemas.microsoft.com/office/drawing/2010/main" val="0"/>
              </a:ext>
            </a:extLst>
          </a:blip>
          <a:stretch>
            <a:fillRect/>
          </a:stretch>
        </p:blipFill>
        <p:spPr>
          <a:xfrm rot="3748856">
            <a:off x="91000" y="-444562"/>
            <a:ext cx="6241327" cy="5709555"/>
          </a:xfrm>
          <a:prstGeom prst="rect">
            <a:avLst/>
          </a:prstGeom>
          <a:scene3d>
            <a:camera prst="orthographicFront">
              <a:rot lat="0" lon="3000000" rev="0"/>
            </a:camera>
            <a:lightRig rig="threePt" dir="t"/>
          </a:scene3d>
        </p:spPr>
      </p:pic>
      <p:sp>
        <p:nvSpPr>
          <p:cNvPr id="3" name="Slide Number Placeholder 2"/>
          <p:cNvSpPr>
            <a:spLocks noGrp="1"/>
          </p:cNvSpPr>
          <p:nvPr>
            <p:ph type="sldNum" sz="quarter" idx="12"/>
          </p:nvPr>
        </p:nvSpPr>
        <p:spPr/>
        <p:txBody>
          <a:bodyPr/>
          <a:lstStyle/>
          <a:p>
            <a:fld id="{072D4BFE-F4EC-4397-AE4D-16E8C4459E2E}" type="slidenum">
              <a:rPr lang="en-US" altLang="en-US" smtClean="0"/>
              <a:pPr/>
              <a:t>5</a:t>
            </a:fld>
            <a:endParaRPr lang="en-US" altLang="en-US" dirty="0"/>
          </a:p>
        </p:txBody>
      </p:sp>
      <p:sp>
        <p:nvSpPr>
          <p:cNvPr id="2" name="Title 1"/>
          <p:cNvSpPr>
            <a:spLocks noGrp="1"/>
          </p:cNvSpPr>
          <p:nvPr>
            <p:ph type="title"/>
          </p:nvPr>
        </p:nvSpPr>
        <p:spPr/>
        <p:txBody>
          <a:bodyPr/>
          <a:lstStyle/>
          <a:p>
            <a:r>
              <a:rPr lang="en-US" smtClean="0"/>
              <a:t>NHDPlus – integrates the …</a:t>
            </a:r>
            <a:endParaRPr lang="en-US" dirty="0"/>
          </a:p>
        </p:txBody>
      </p:sp>
      <p:sp>
        <p:nvSpPr>
          <p:cNvPr id="15" name="Rectangle 14"/>
          <p:cNvSpPr/>
          <p:nvPr/>
        </p:nvSpPr>
        <p:spPr>
          <a:xfrm>
            <a:off x="7007034" y="3667632"/>
            <a:ext cx="453971" cy="646331"/>
          </a:xfrm>
          <a:prstGeom prst="rect">
            <a:avLst/>
          </a:prstGeom>
        </p:spPr>
        <p:txBody>
          <a:bodyPr wrap="none">
            <a:spAutoFit/>
          </a:bodyPr>
          <a:lstStyle/>
          <a:p>
            <a:r>
              <a:rPr lang="en-US" sz="3600" dirty="0" smtClean="0">
                <a:latin typeface="Arial" panose="020B0604020202020204" pitchFamily="34" charset="0"/>
                <a:cs typeface="Arial" panose="020B0604020202020204" pitchFamily="34" charset="0"/>
              </a:rPr>
              <a:t>+</a:t>
            </a:r>
            <a:endParaRPr lang="en-US" sz="3600" dirty="0"/>
          </a:p>
        </p:txBody>
      </p:sp>
      <p:sp>
        <p:nvSpPr>
          <p:cNvPr id="16" name="Rectangle 15"/>
          <p:cNvSpPr/>
          <p:nvPr/>
        </p:nvSpPr>
        <p:spPr>
          <a:xfrm>
            <a:off x="6771776" y="2079965"/>
            <a:ext cx="453971" cy="646331"/>
          </a:xfrm>
          <a:prstGeom prst="rect">
            <a:avLst/>
          </a:prstGeom>
        </p:spPr>
        <p:txBody>
          <a:bodyPr wrap="none">
            <a:spAutoFit/>
          </a:bodyPr>
          <a:lstStyle/>
          <a:p>
            <a:r>
              <a:rPr lang="en-US" sz="3600" dirty="0" smtClean="0">
                <a:latin typeface="Arial" panose="020B0604020202020204" pitchFamily="34" charset="0"/>
                <a:cs typeface="Arial" panose="020B0604020202020204" pitchFamily="34" charset="0"/>
              </a:rPr>
              <a:t>+</a:t>
            </a:r>
            <a:endParaRPr lang="en-US" sz="3600" dirty="0"/>
          </a:p>
        </p:txBody>
      </p:sp>
      <p:cxnSp>
        <p:nvCxnSpPr>
          <p:cNvPr id="18" name="Straight Arrow Connector 17"/>
          <p:cNvCxnSpPr/>
          <p:nvPr/>
        </p:nvCxnSpPr>
        <p:spPr>
          <a:xfrm flipH="1">
            <a:off x="5767939" y="1697818"/>
            <a:ext cx="52850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H="1">
            <a:off x="6392721" y="4911394"/>
            <a:ext cx="5285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6083765" y="3254960"/>
            <a:ext cx="52850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0" y="6489847"/>
            <a:ext cx="2024913"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Concepts </a:t>
            </a:r>
            <a:endParaRPr lang="en-US" sz="1400" dirty="0">
              <a:solidFill>
                <a:schemeClr val="bg1"/>
              </a:solidFill>
            </a:endParaRPr>
          </a:p>
        </p:txBody>
      </p:sp>
    </p:spTree>
    <p:extLst>
      <p:ext uri="{BB962C8B-B14F-4D97-AF65-F5344CB8AC3E}">
        <p14:creationId xmlns:p14="http://schemas.microsoft.com/office/powerpoint/2010/main" val="388513165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tchments"/>
          <p:cNvPicPr>
            <a:picLocks noChangeAspect="1" noChangeArrowheads="1"/>
          </p:cNvPicPr>
          <p:nvPr/>
        </p:nvPicPr>
        <p:blipFill>
          <a:blip r:embed="rId3" cstate="print"/>
          <a:srcRect l="5833" r="16667" b="14326"/>
          <a:stretch>
            <a:fillRect/>
          </a:stretch>
        </p:blipFill>
        <p:spPr bwMode="auto">
          <a:xfrm>
            <a:off x="5094750" y="2015786"/>
            <a:ext cx="3571725" cy="2986786"/>
          </a:xfrm>
          <a:prstGeom prst="rect">
            <a:avLst/>
          </a:prstGeom>
          <a:noFill/>
          <a:ln w="38100">
            <a:solidFill>
              <a:schemeClr val="tx1"/>
            </a:solidFill>
            <a:miter lim="800000"/>
            <a:headEnd/>
            <a:tailEnd/>
          </a:ln>
        </p:spPr>
      </p:pic>
      <p:grpSp>
        <p:nvGrpSpPr>
          <p:cNvPr id="4" name="Group 3"/>
          <p:cNvGrpSpPr/>
          <p:nvPr/>
        </p:nvGrpSpPr>
        <p:grpSpPr>
          <a:xfrm>
            <a:off x="522750" y="2015786"/>
            <a:ext cx="3615883" cy="2986786"/>
            <a:chOff x="1676400" y="401204"/>
            <a:chExt cx="2280946" cy="1860641"/>
          </a:xfrm>
        </p:grpSpPr>
        <p:pic>
          <p:nvPicPr>
            <p:cNvPr id="5" name="Picture 2" descr="3dview"/>
            <p:cNvPicPr>
              <a:picLocks noChangeAspect="1" noChangeArrowheads="1"/>
            </p:cNvPicPr>
            <p:nvPr/>
          </p:nvPicPr>
          <p:blipFill rotWithShape="1">
            <a:blip r:embed="rId4" cstate="print"/>
            <a:srcRect l="6175" t="3510" r="20498" b="14187"/>
            <a:stretch/>
          </p:blipFill>
          <p:spPr bwMode="auto">
            <a:xfrm>
              <a:off x="1676400" y="401204"/>
              <a:ext cx="2280946" cy="1860641"/>
            </a:xfrm>
            <a:prstGeom prst="rect">
              <a:avLst/>
            </a:prstGeom>
            <a:noFill/>
            <a:ln w="38100">
              <a:solidFill>
                <a:schemeClr val="tx1"/>
              </a:solidFill>
              <a:miter lim="800000"/>
              <a:headEnd/>
              <a:tailEnd/>
            </a:ln>
          </p:spPr>
        </p:pic>
        <p:sp>
          <p:nvSpPr>
            <p:cNvPr id="6" name="Rectangle 5"/>
            <p:cNvSpPr>
              <a:spLocks noChangeArrowheads="1"/>
            </p:cNvSpPr>
            <p:nvPr/>
          </p:nvSpPr>
          <p:spPr bwMode="auto">
            <a:xfrm rot="1945441">
              <a:off x="3593573" y="639138"/>
              <a:ext cx="348986" cy="142660"/>
            </a:xfrm>
            <a:prstGeom prst="rect">
              <a:avLst/>
            </a:prstGeom>
            <a:solidFill>
              <a:schemeClr val="bg1"/>
            </a:solidFill>
            <a:ln w="9525">
              <a:noFill/>
              <a:miter lim="800000"/>
              <a:headEnd/>
              <a:tailEnd/>
            </a:ln>
          </p:spPr>
          <p:txBody>
            <a:bodyPr wrap="none" anchor="ctr"/>
            <a:lstStyle/>
            <a:p>
              <a:endParaRPr lang="en-US" sz="4400" b="1" dirty="0">
                <a:solidFill>
                  <a:schemeClr val="hlink"/>
                </a:solidFill>
              </a:endParaRPr>
            </a:p>
          </p:txBody>
        </p:sp>
        <p:sp>
          <p:nvSpPr>
            <p:cNvPr id="7" name="Rectangle 3"/>
            <p:cNvSpPr>
              <a:spLocks noChangeArrowheads="1"/>
            </p:cNvSpPr>
            <p:nvPr/>
          </p:nvSpPr>
          <p:spPr bwMode="auto">
            <a:xfrm>
              <a:off x="1676400" y="401204"/>
              <a:ext cx="751833" cy="198307"/>
            </a:xfrm>
            <a:prstGeom prst="rect">
              <a:avLst/>
            </a:prstGeom>
            <a:solidFill>
              <a:schemeClr val="bg1"/>
            </a:solidFill>
            <a:ln w="9525">
              <a:noFill/>
              <a:miter lim="800000"/>
              <a:headEnd/>
              <a:tailEnd/>
            </a:ln>
          </p:spPr>
          <p:txBody>
            <a:bodyPr wrap="none" anchor="ctr"/>
            <a:lstStyle/>
            <a:p>
              <a:endParaRPr lang="en-US" sz="4400" b="1" dirty="0">
                <a:solidFill>
                  <a:schemeClr val="hlink"/>
                </a:solidFill>
              </a:endParaRPr>
            </a:p>
          </p:txBody>
        </p:sp>
        <p:sp>
          <p:nvSpPr>
            <p:cNvPr id="8" name="Rectangle 4"/>
            <p:cNvSpPr>
              <a:spLocks noChangeArrowheads="1"/>
            </p:cNvSpPr>
            <p:nvPr/>
          </p:nvSpPr>
          <p:spPr bwMode="auto">
            <a:xfrm>
              <a:off x="1856995" y="559849"/>
              <a:ext cx="272881" cy="198307"/>
            </a:xfrm>
            <a:prstGeom prst="rect">
              <a:avLst/>
            </a:prstGeom>
            <a:solidFill>
              <a:schemeClr val="bg1"/>
            </a:solidFill>
            <a:ln w="9525">
              <a:noFill/>
              <a:miter lim="800000"/>
              <a:headEnd/>
              <a:tailEnd/>
            </a:ln>
          </p:spPr>
          <p:txBody>
            <a:bodyPr wrap="none" anchor="ctr"/>
            <a:lstStyle/>
            <a:p>
              <a:endParaRPr lang="en-US" sz="4400" b="1" dirty="0">
                <a:solidFill>
                  <a:schemeClr val="hlink"/>
                </a:solidFill>
              </a:endParaRPr>
            </a:p>
          </p:txBody>
        </p:sp>
        <p:sp>
          <p:nvSpPr>
            <p:cNvPr id="9" name="Rectangle 5"/>
            <p:cNvSpPr>
              <a:spLocks noChangeArrowheads="1"/>
            </p:cNvSpPr>
            <p:nvPr/>
          </p:nvSpPr>
          <p:spPr bwMode="auto">
            <a:xfrm>
              <a:off x="3843534" y="686766"/>
              <a:ext cx="113812" cy="269697"/>
            </a:xfrm>
            <a:prstGeom prst="rect">
              <a:avLst/>
            </a:prstGeom>
            <a:solidFill>
              <a:schemeClr val="bg1"/>
            </a:solidFill>
            <a:ln w="9525">
              <a:noFill/>
              <a:miter lim="800000"/>
              <a:headEnd/>
              <a:tailEnd/>
            </a:ln>
          </p:spPr>
          <p:txBody>
            <a:bodyPr wrap="none" anchor="ctr"/>
            <a:lstStyle/>
            <a:p>
              <a:endParaRPr lang="en-US" sz="4400" b="1" dirty="0">
                <a:solidFill>
                  <a:schemeClr val="hlink"/>
                </a:solidFill>
              </a:endParaRPr>
            </a:p>
          </p:txBody>
        </p:sp>
        <p:sp>
          <p:nvSpPr>
            <p:cNvPr id="10" name="Rectangle 9"/>
            <p:cNvSpPr/>
            <p:nvPr/>
          </p:nvSpPr>
          <p:spPr>
            <a:xfrm>
              <a:off x="3912511" y="405887"/>
              <a:ext cx="41103" cy="43627"/>
            </a:xfrm>
            <a:prstGeom prst="rect">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p:cNvSpPr txBox="1"/>
          <p:nvPr/>
        </p:nvSpPr>
        <p:spPr>
          <a:xfrm>
            <a:off x="1025332" y="5060254"/>
            <a:ext cx="2929008" cy="646331"/>
          </a:xfrm>
          <a:prstGeom prst="rect">
            <a:avLst/>
          </a:prstGeom>
          <a:noFill/>
        </p:spPr>
        <p:txBody>
          <a:bodyPr wrap="none" rtlCol="0">
            <a:spAutoFit/>
          </a:bodyPr>
          <a:lstStyle/>
          <a:p>
            <a:pPr algn="ctr"/>
            <a:r>
              <a:rPr lang="en-US" dirty="0" smtClean="0">
                <a:cs typeface="Times New Roman" pitchFamily="18" charset="0"/>
              </a:rPr>
              <a:t>Hydrologically-Conditioned</a:t>
            </a:r>
          </a:p>
          <a:p>
            <a:pPr algn="ctr"/>
            <a:r>
              <a:rPr lang="en-US" dirty="0" smtClean="0">
                <a:cs typeface="Times New Roman" pitchFamily="18" charset="0"/>
              </a:rPr>
              <a:t>Elevation  (Figure 1)</a:t>
            </a:r>
          </a:p>
        </p:txBody>
      </p:sp>
      <p:sp>
        <p:nvSpPr>
          <p:cNvPr id="12" name="TextBox 11"/>
          <p:cNvSpPr txBox="1"/>
          <p:nvPr/>
        </p:nvSpPr>
        <p:spPr>
          <a:xfrm>
            <a:off x="5608468" y="5074109"/>
            <a:ext cx="2544287" cy="646331"/>
          </a:xfrm>
          <a:prstGeom prst="rect">
            <a:avLst/>
          </a:prstGeom>
          <a:noFill/>
        </p:spPr>
        <p:txBody>
          <a:bodyPr wrap="none" rtlCol="0">
            <a:spAutoFit/>
          </a:bodyPr>
          <a:lstStyle/>
          <a:p>
            <a:pPr algn="ctr"/>
            <a:r>
              <a:rPr lang="en-US" dirty="0" smtClean="0">
                <a:cs typeface="Times New Roman" pitchFamily="18" charset="0"/>
              </a:rPr>
              <a:t>Elevation-Derived</a:t>
            </a:r>
          </a:p>
          <a:p>
            <a:pPr algn="ctr"/>
            <a:r>
              <a:rPr lang="en-US" dirty="0" smtClean="0">
                <a:cs typeface="Times New Roman" pitchFamily="18" charset="0"/>
              </a:rPr>
              <a:t>Catchments  (Figure 2)</a:t>
            </a:r>
          </a:p>
        </p:txBody>
      </p:sp>
      <p:cxnSp>
        <p:nvCxnSpPr>
          <p:cNvPr id="14" name="Straight Arrow Connector 13"/>
          <p:cNvCxnSpPr/>
          <p:nvPr/>
        </p:nvCxnSpPr>
        <p:spPr>
          <a:xfrm>
            <a:off x="4408950" y="3509179"/>
            <a:ext cx="457200"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724111" y="5738336"/>
            <a:ext cx="6343689" cy="738664"/>
          </a:xfrm>
          <a:prstGeom prst="rect">
            <a:avLst/>
          </a:prstGeom>
        </p:spPr>
        <p:txBody>
          <a:bodyPr wrap="square">
            <a:spAutoFit/>
          </a:bodyPr>
          <a:lstStyle/>
          <a:p>
            <a:pPr algn="r"/>
            <a:r>
              <a:rPr lang="en-US" sz="1400" dirty="0">
                <a:latin typeface="Arial" panose="020B0604020202020204" pitchFamily="34" charset="0"/>
                <a:ea typeface="Times New Roman" panose="02020603050405020304" pitchFamily="18" charset="0"/>
                <a:cs typeface="Arial" panose="020B0604020202020204" pitchFamily="34" charset="0"/>
              </a:rPr>
              <a:t>A </a:t>
            </a:r>
            <a:r>
              <a:rPr lang="en-US" sz="1400" dirty="0" smtClean="0">
                <a:latin typeface="Arial" panose="020B0604020202020204" pitchFamily="34" charset="0"/>
                <a:ea typeface="Times New Roman" panose="02020603050405020304" pitchFamily="18" charset="0"/>
                <a:cs typeface="Arial" panose="020B0604020202020204" pitchFamily="34" charset="0"/>
              </a:rPr>
              <a:t>conceptual description </a:t>
            </a:r>
            <a:r>
              <a:rPr lang="en-US" sz="1400" dirty="0">
                <a:latin typeface="Arial" panose="020B0604020202020204" pitchFamily="34" charset="0"/>
                <a:ea typeface="Times New Roman" panose="02020603050405020304" pitchFamily="18" charset="0"/>
                <a:cs typeface="Arial" panose="020B0604020202020204" pitchFamily="34" charset="0"/>
              </a:rPr>
              <a:t>of this process can be found in USGS Scientific Investigation Report </a:t>
            </a:r>
            <a:r>
              <a:rPr lang="en-US" sz="1400" dirty="0" smtClean="0">
                <a:latin typeface="Arial" panose="020B0604020202020204" pitchFamily="34" charset="0"/>
                <a:ea typeface="Times New Roman" panose="02020603050405020304" pitchFamily="18" charset="0"/>
                <a:cs typeface="Arial" panose="020B0604020202020204" pitchFamily="34" charset="0"/>
              </a:rPr>
              <a:t>2009–5233. </a:t>
            </a:r>
            <a:r>
              <a:rPr lang="en-US" sz="1400" dirty="0"/>
              <a:t>A description of the specific process applied to produce </a:t>
            </a:r>
            <a:r>
              <a:rPr lang="en-US" sz="1400" dirty="0" err="1"/>
              <a:t>NHDPlus</a:t>
            </a:r>
            <a:r>
              <a:rPr lang="en-US" sz="1400" dirty="0"/>
              <a:t> Version 2 can be found in the </a:t>
            </a:r>
            <a:r>
              <a:rPr lang="en-US" sz="1400" dirty="0" err="1"/>
              <a:t>NHDPlus</a:t>
            </a:r>
            <a:r>
              <a:rPr lang="en-US" sz="1400" dirty="0"/>
              <a:t> User Guide. </a:t>
            </a:r>
            <a:r>
              <a:rPr lang="en-US" sz="1400" dirty="0" smtClean="0">
                <a:latin typeface="Arial" panose="020B0604020202020204" pitchFamily="34" charset="0"/>
                <a:ea typeface="Times New Roman" panose="02020603050405020304" pitchFamily="18"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sp>
        <p:nvSpPr>
          <p:cNvPr id="17" name="Rectangle 16"/>
          <p:cNvSpPr/>
          <p:nvPr/>
        </p:nvSpPr>
        <p:spPr>
          <a:xfrm>
            <a:off x="0" y="6489847"/>
            <a:ext cx="2024913"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Concepts </a:t>
            </a:r>
            <a:endParaRPr lang="en-US" sz="1400" dirty="0">
              <a:solidFill>
                <a:schemeClr val="bg1"/>
              </a:solidFill>
            </a:endParaRPr>
          </a:p>
        </p:txBody>
      </p:sp>
      <p:sp>
        <p:nvSpPr>
          <p:cNvPr id="13" name="Title 12"/>
          <p:cNvSpPr>
            <a:spLocks noGrp="1"/>
          </p:cNvSpPr>
          <p:nvPr>
            <p:ph type="title"/>
          </p:nvPr>
        </p:nvSpPr>
        <p:spPr/>
        <p:txBody>
          <a:bodyPr>
            <a:noAutofit/>
          </a:bodyPr>
          <a:lstStyle/>
          <a:p>
            <a:r>
              <a:rPr lang="en-US" sz="2800" dirty="0"/>
              <a:t>Delineating </a:t>
            </a:r>
            <a:r>
              <a:rPr lang="en-US" sz="2800" dirty="0" smtClean="0"/>
              <a:t>Elevation - Derived </a:t>
            </a:r>
            <a:r>
              <a:rPr lang="en-US" sz="2800" dirty="0"/>
              <a:t>Catchments from </a:t>
            </a:r>
            <a:r>
              <a:rPr lang="en-US" sz="2800" dirty="0" smtClean="0"/>
              <a:t>Hydrologically-Conditioned Elevation</a:t>
            </a:r>
            <a:endParaRPr lang="en-US" sz="2800" dirty="0"/>
          </a:p>
        </p:txBody>
      </p:sp>
      <p:sp>
        <p:nvSpPr>
          <p:cNvPr id="18" name="Slide Number Placeholder 17"/>
          <p:cNvSpPr>
            <a:spLocks noGrp="1"/>
          </p:cNvSpPr>
          <p:nvPr>
            <p:ph type="sldNum" sz="quarter" idx="12"/>
          </p:nvPr>
        </p:nvSpPr>
        <p:spPr/>
        <p:txBody>
          <a:bodyPr/>
          <a:lstStyle/>
          <a:p>
            <a:fld id="{02E4544E-872D-47C4-B6EA-CDF45227CBFD}" type="slidenum">
              <a:rPr lang="en-US" smtClean="0"/>
              <a:pPr/>
              <a:t>6</a:t>
            </a:fld>
            <a:endParaRPr lang="en-US"/>
          </a:p>
        </p:txBody>
      </p:sp>
    </p:spTree>
    <p:extLst>
      <p:ext uri="{BB962C8B-B14F-4D97-AF65-F5344CB8AC3E}">
        <p14:creationId xmlns:p14="http://schemas.microsoft.com/office/powerpoint/2010/main" val="6107827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543800" y="4291251"/>
            <a:ext cx="152400" cy="152400"/>
          </a:xfrm>
          <a:prstGeom prst="ellips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pic>
        <p:nvPicPr>
          <p:cNvPr id="3" name="Picture 12" descr="pic2"/>
          <p:cNvPicPr>
            <a:picLocks noChangeAspect="1" noChangeArrowheads="1"/>
          </p:cNvPicPr>
          <p:nvPr/>
        </p:nvPicPr>
        <p:blipFill>
          <a:blip r:embed="rId3" cstate="print"/>
          <a:srcRect t="51176" r="71479"/>
          <a:stretch>
            <a:fillRect/>
          </a:stretch>
        </p:blipFill>
        <p:spPr bwMode="auto">
          <a:xfrm flipV="1">
            <a:off x="457200" y="1676400"/>
            <a:ext cx="1828800" cy="1371600"/>
          </a:xfrm>
          <a:prstGeom prst="rect">
            <a:avLst/>
          </a:prstGeom>
          <a:noFill/>
          <a:ln>
            <a:solidFill>
              <a:schemeClr val="tx1"/>
            </a:solidFill>
          </a:ln>
        </p:spPr>
      </p:pic>
      <p:sp>
        <p:nvSpPr>
          <p:cNvPr id="4" name="TextBox 3"/>
          <p:cNvSpPr txBox="1"/>
          <p:nvPr/>
        </p:nvSpPr>
        <p:spPr>
          <a:xfrm>
            <a:off x="457200" y="1066800"/>
            <a:ext cx="1905000" cy="646331"/>
          </a:xfrm>
          <a:prstGeom prst="rect">
            <a:avLst/>
          </a:prstGeom>
          <a:noFill/>
        </p:spPr>
        <p:txBody>
          <a:bodyPr wrap="square" rtlCol="0">
            <a:spAutoFit/>
          </a:bodyPr>
          <a:lstStyle/>
          <a:p>
            <a:pPr algn="ctr"/>
            <a:r>
              <a:rPr lang="en-US" dirty="0" smtClean="0"/>
              <a:t>Elevation</a:t>
            </a:r>
          </a:p>
          <a:p>
            <a:pPr algn="ctr"/>
            <a:r>
              <a:rPr lang="en-US" dirty="0" smtClean="0"/>
              <a:t>(30m)</a:t>
            </a:r>
          </a:p>
        </p:txBody>
      </p:sp>
      <p:sp>
        <p:nvSpPr>
          <p:cNvPr id="5" name="TextBox 4"/>
          <p:cNvSpPr txBox="1"/>
          <p:nvPr/>
        </p:nvSpPr>
        <p:spPr>
          <a:xfrm>
            <a:off x="304800" y="3048000"/>
            <a:ext cx="2209800" cy="646331"/>
          </a:xfrm>
          <a:prstGeom prst="rect">
            <a:avLst/>
          </a:prstGeom>
          <a:noFill/>
        </p:spPr>
        <p:txBody>
          <a:bodyPr wrap="square" rtlCol="0">
            <a:spAutoFit/>
          </a:bodyPr>
          <a:lstStyle/>
          <a:p>
            <a:pPr algn="ctr"/>
            <a:r>
              <a:rPr lang="en-US" dirty="0" smtClean="0"/>
              <a:t>Hydrologic Units </a:t>
            </a:r>
          </a:p>
          <a:p>
            <a:pPr algn="ctr"/>
            <a:r>
              <a:rPr lang="en-US" dirty="0" smtClean="0"/>
              <a:t>(HUC12)</a:t>
            </a:r>
          </a:p>
        </p:txBody>
      </p:sp>
      <p:sp>
        <p:nvSpPr>
          <p:cNvPr id="6" name="TextBox 5"/>
          <p:cNvSpPr txBox="1"/>
          <p:nvPr/>
        </p:nvSpPr>
        <p:spPr>
          <a:xfrm>
            <a:off x="381000" y="5129451"/>
            <a:ext cx="1905000" cy="369332"/>
          </a:xfrm>
          <a:prstGeom prst="rect">
            <a:avLst/>
          </a:prstGeom>
          <a:noFill/>
        </p:spPr>
        <p:txBody>
          <a:bodyPr wrap="square" rtlCol="0">
            <a:spAutoFit/>
          </a:bodyPr>
          <a:lstStyle/>
          <a:p>
            <a:pPr algn="ctr"/>
            <a:r>
              <a:rPr lang="en-US" dirty="0" smtClean="0"/>
              <a:t>Stream Network</a:t>
            </a:r>
          </a:p>
        </p:txBody>
      </p:sp>
      <p:cxnSp>
        <p:nvCxnSpPr>
          <p:cNvPr id="8" name="Straight Arrow Connector 7"/>
          <p:cNvCxnSpPr/>
          <p:nvPr/>
        </p:nvCxnSpPr>
        <p:spPr>
          <a:xfrm>
            <a:off x="2057400" y="1600200"/>
            <a:ext cx="609600" cy="0"/>
          </a:xfrm>
          <a:prstGeom prst="straightConnector1">
            <a:avLst/>
          </a:prstGeom>
          <a:ln w="476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057400" y="3581400"/>
            <a:ext cx="609600" cy="0"/>
          </a:xfrm>
          <a:prstGeom prst="straightConnector1">
            <a:avLst/>
          </a:prstGeom>
          <a:ln w="476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2209800" y="5053251"/>
            <a:ext cx="533400" cy="228600"/>
          </a:xfrm>
          <a:prstGeom prst="straightConnector1">
            <a:avLst/>
          </a:prstGeom>
          <a:ln w="4762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cstate="print"/>
          <a:srcRect l="18750" t="7813" r="625" b="9375"/>
          <a:stretch>
            <a:fillRect/>
          </a:stretch>
        </p:blipFill>
        <p:spPr bwMode="auto">
          <a:xfrm>
            <a:off x="2895600" y="938451"/>
            <a:ext cx="5715000" cy="4257749"/>
          </a:xfrm>
          <a:prstGeom prst="rect">
            <a:avLst/>
          </a:prstGeom>
          <a:noFill/>
          <a:ln w="9525">
            <a:solidFill>
              <a:schemeClr val="tx1"/>
            </a:solidFill>
            <a:miter lim="800000"/>
            <a:headEnd/>
            <a:tailEnd/>
          </a:ln>
        </p:spPr>
      </p:pic>
      <p:pic>
        <p:nvPicPr>
          <p:cNvPr id="12" name="Picture 3"/>
          <p:cNvPicPr>
            <a:picLocks noChangeAspect="1" noChangeArrowheads="1"/>
          </p:cNvPicPr>
          <p:nvPr/>
        </p:nvPicPr>
        <p:blipFill>
          <a:blip r:embed="rId5" cstate="print"/>
          <a:srcRect l="20625" t="6238" r="2520" b="10293"/>
          <a:stretch>
            <a:fillRect/>
          </a:stretch>
        </p:blipFill>
        <p:spPr bwMode="auto">
          <a:xfrm>
            <a:off x="457200" y="3657600"/>
            <a:ext cx="1828800" cy="1371600"/>
          </a:xfrm>
          <a:prstGeom prst="rect">
            <a:avLst/>
          </a:prstGeom>
          <a:noFill/>
          <a:ln w="9525">
            <a:solidFill>
              <a:schemeClr val="tx1"/>
            </a:solidFill>
            <a:miter lim="800000"/>
            <a:headEnd/>
            <a:tailEnd/>
          </a:ln>
        </p:spPr>
      </p:pic>
      <p:graphicFrame>
        <p:nvGraphicFramePr>
          <p:cNvPr id="13" name="Table 12"/>
          <p:cNvGraphicFramePr>
            <a:graphicFrameLocks noGrp="1"/>
          </p:cNvGraphicFramePr>
          <p:nvPr>
            <p:extLst>
              <p:ext uri="{D42A27DB-BD31-4B8C-83A1-F6EECF244321}">
                <p14:modId xmlns:p14="http://schemas.microsoft.com/office/powerpoint/2010/main" val="1559357338"/>
              </p:ext>
            </p:extLst>
          </p:nvPr>
        </p:nvGraphicFramePr>
        <p:xfrm>
          <a:off x="381000" y="5434251"/>
          <a:ext cx="8305799" cy="1066800"/>
        </p:xfrm>
        <a:graphic>
          <a:graphicData uri="http://schemas.openxmlformats.org/drawingml/2006/table">
            <a:tbl>
              <a:tblPr/>
              <a:tblGrid>
                <a:gridCol w="1619064"/>
                <a:gridCol w="961723"/>
                <a:gridCol w="906676"/>
                <a:gridCol w="828961"/>
                <a:gridCol w="751246"/>
                <a:gridCol w="1308204"/>
                <a:gridCol w="621721"/>
                <a:gridCol w="1308204"/>
              </a:tblGrid>
              <a:tr h="376121">
                <a:tc>
                  <a:txBody>
                    <a:bodyPr/>
                    <a:lstStyle/>
                    <a:p>
                      <a:pPr algn="ctr" fontAlgn="b"/>
                      <a:r>
                        <a:rPr lang="en-US" sz="1000" b="1" i="0" u="none" strike="noStrike" dirty="0">
                          <a:solidFill>
                            <a:srgbClr val="002060"/>
                          </a:solidFill>
                          <a:latin typeface="Calibri"/>
                        </a:rPr>
                        <a:t>Stream Network</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2060"/>
                          </a:solidFill>
                          <a:latin typeface="Calibri"/>
                        </a:rPr>
                        <a:t>Map Scale</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2060"/>
                          </a:solidFill>
                          <a:latin typeface="Calibri"/>
                        </a:rPr>
                        <a:t>Map Accuracy</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2060"/>
                          </a:solidFill>
                          <a:latin typeface="Calibri"/>
                        </a:rPr>
                        <a:t>Total Stream Miles (mi)</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i="0" u="none" strike="noStrike" dirty="0">
                          <a:solidFill>
                            <a:srgbClr val="002060"/>
                          </a:solidFill>
                          <a:latin typeface="Calibri"/>
                        </a:rPr>
                        <a:t># of Stream Segments</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2060"/>
                          </a:solidFill>
                          <a:latin typeface="Calibri"/>
                        </a:rPr>
                        <a:t>Stream Segment Average Length (mi)</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solidFill>
                            <a:srgbClr val="002060"/>
                          </a:solidFill>
                          <a:latin typeface="Calibri"/>
                        </a:rPr>
                        <a:t># of Lakes</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dirty="0">
                          <a:solidFill>
                            <a:srgbClr val="002060"/>
                          </a:solidFill>
                          <a:latin typeface="Calibri"/>
                        </a:rPr>
                        <a:t>Catchment Average Area (sq mi)</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9342">
                <a:tc>
                  <a:txBody>
                    <a:bodyPr/>
                    <a:lstStyle/>
                    <a:p>
                      <a:pPr algn="l" fontAlgn="b"/>
                      <a:r>
                        <a:rPr lang="en-US" sz="1000" b="0" i="0" u="none" strike="noStrike" dirty="0">
                          <a:solidFill>
                            <a:srgbClr val="002060"/>
                          </a:solidFill>
                          <a:latin typeface="Calibri"/>
                        </a:rPr>
                        <a:t>Reach File Version 1 (RF1)</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000" b="0" i="0" u="none" strike="noStrike">
                          <a:solidFill>
                            <a:srgbClr val="002060"/>
                          </a:solidFill>
                          <a:latin typeface="Calibri"/>
                        </a:rPr>
                        <a:t>1:500K</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2060"/>
                          </a:solidFill>
                          <a:latin typeface="Calibri"/>
                        </a:rPr>
                        <a:t>+/- 254m</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a:solidFill>
                            <a:srgbClr val="002060"/>
                          </a:solidFill>
                          <a:latin typeface="Calibri"/>
                        </a:rPr>
                        <a:t>600,000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solidFill>
                            <a:srgbClr val="002060"/>
                          </a:solidFill>
                          <a:latin typeface="Calibri"/>
                        </a:rPr>
                        <a:t>60,000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solidFill>
                            <a:srgbClr val="002060"/>
                          </a:solidFill>
                          <a:latin typeface="Calibri"/>
                        </a:rPr>
                        <a:t>10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solidFill>
                            <a:srgbClr val="002060"/>
                          </a:solidFill>
                          <a:latin typeface="Calibri"/>
                        </a:rPr>
                        <a:t>4,100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a:solidFill>
                            <a:srgbClr val="002060"/>
                          </a:solidFill>
                          <a:latin typeface="Calibri"/>
                        </a:rPr>
                        <a:t>50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0169">
                <a:tc>
                  <a:txBody>
                    <a:bodyPr/>
                    <a:lstStyle/>
                    <a:p>
                      <a:pPr algn="l" fontAlgn="b"/>
                      <a:r>
                        <a:rPr lang="en-US" sz="1000" b="0" i="0" u="none" strike="noStrike" dirty="0">
                          <a:solidFill>
                            <a:srgbClr val="002060"/>
                          </a:solidFill>
                          <a:latin typeface="Calibri"/>
                        </a:rPr>
                        <a:t>Medium Resolution NHD</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b"/>
                      <a:r>
                        <a:rPr lang="en-US" sz="1000" b="0" i="0" u="none" strike="noStrike" dirty="0">
                          <a:solidFill>
                            <a:srgbClr val="002060"/>
                          </a:solidFill>
                          <a:latin typeface="Calibri"/>
                        </a:rPr>
                        <a:t>1:100k</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b"/>
                      <a:r>
                        <a:rPr lang="en-US" sz="1000" b="0" i="0" u="none" strike="noStrike" dirty="0">
                          <a:solidFill>
                            <a:srgbClr val="002060"/>
                          </a:solidFill>
                          <a:latin typeface="Calibri"/>
                        </a:rPr>
                        <a:t>+/- 50m</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r" fontAlgn="b"/>
                      <a:r>
                        <a:rPr lang="en-US" sz="1000" b="0" i="0" u="none" strike="noStrike" dirty="0">
                          <a:solidFill>
                            <a:srgbClr val="002060"/>
                          </a:solidFill>
                          <a:latin typeface="Calibri"/>
                        </a:rPr>
                        <a:t>3,200,000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r" fontAlgn="b"/>
                      <a:r>
                        <a:rPr lang="en-US" sz="1000" b="0" i="0" u="none" strike="noStrike" dirty="0">
                          <a:solidFill>
                            <a:srgbClr val="002060"/>
                          </a:solidFill>
                          <a:latin typeface="Calibri"/>
                        </a:rPr>
                        <a:t>2,600,000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b"/>
                      <a:r>
                        <a:rPr lang="en-US" sz="1000" b="0" i="0" u="none" strike="noStrike" dirty="0">
                          <a:solidFill>
                            <a:srgbClr val="002060"/>
                          </a:solidFill>
                          <a:latin typeface="Calibri"/>
                        </a:rPr>
                        <a:t>1.2</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b"/>
                      <a:r>
                        <a:rPr lang="en-US" sz="1000" b="0" i="0" u="none" strike="noStrike" dirty="0">
                          <a:solidFill>
                            <a:srgbClr val="002060"/>
                          </a:solidFill>
                          <a:latin typeface="Calibri"/>
                        </a:rPr>
                        <a:t>38,000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b"/>
                      <a:r>
                        <a:rPr lang="en-US" sz="1000" b="0" i="0" u="none" strike="noStrike" dirty="0">
                          <a:solidFill>
                            <a:srgbClr val="002060"/>
                          </a:solidFill>
                          <a:latin typeface="Calibri"/>
                        </a:rPr>
                        <a:t>1.1</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60000"/>
                        <a:lumOff val="40000"/>
                      </a:schemeClr>
                    </a:solidFill>
                  </a:tcPr>
                </a:tc>
              </a:tr>
              <a:tr h="241168">
                <a:tc>
                  <a:txBody>
                    <a:bodyPr/>
                    <a:lstStyle/>
                    <a:p>
                      <a:pPr algn="l" fontAlgn="b"/>
                      <a:r>
                        <a:rPr lang="en-US" sz="1000" b="0" i="0" u="none" strike="noStrike" dirty="0">
                          <a:solidFill>
                            <a:srgbClr val="002060"/>
                          </a:solidFill>
                          <a:latin typeface="Calibri"/>
                        </a:rPr>
                        <a:t>High Resolution NHD</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000" b="0" i="0" u="none" strike="noStrike" dirty="0">
                          <a:solidFill>
                            <a:srgbClr val="002060"/>
                          </a:solidFill>
                          <a:latin typeface="Calibri"/>
                        </a:rPr>
                        <a:t>1:24K or better</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fontAlgn="b"/>
                      <a:r>
                        <a:rPr lang="en-US" sz="1000" b="0" i="0" u="none" strike="noStrike">
                          <a:solidFill>
                            <a:srgbClr val="002060"/>
                          </a:solidFill>
                          <a:latin typeface="Calibri"/>
                        </a:rPr>
                        <a:t>+/- 12m</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2060"/>
                          </a:solidFill>
                          <a:latin typeface="Calibri"/>
                        </a:rPr>
                        <a:t>7,500,000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solidFill>
                            <a:srgbClr val="002060"/>
                          </a:solidFill>
                          <a:latin typeface="Calibri"/>
                        </a:rPr>
                        <a:t>20,000,000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2060"/>
                          </a:solidFill>
                          <a:latin typeface="Calibri"/>
                        </a:rPr>
                        <a:t>0.37</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solidFill>
                            <a:srgbClr val="002060"/>
                          </a:solidFill>
                          <a:latin typeface="Calibri"/>
                        </a:rPr>
                        <a:t>537,000</a:t>
                      </a: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dirty="0" smtClean="0">
                          <a:solidFill>
                            <a:srgbClr val="002060"/>
                          </a:solidFill>
                          <a:latin typeface="Calibri"/>
                        </a:rPr>
                        <a:t>Production</a:t>
                      </a:r>
                      <a:r>
                        <a:rPr lang="en-US" sz="1000" b="0" i="0" u="none" strike="noStrike" baseline="0" dirty="0" smtClean="0">
                          <a:solidFill>
                            <a:srgbClr val="002060"/>
                          </a:solidFill>
                          <a:latin typeface="Calibri"/>
                        </a:rPr>
                        <a:t> underway</a:t>
                      </a:r>
                      <a:endParaRPr lang="en-US" sz="1000" b="0" i="0" u="none" strike="noStrike" dirty="0">
                        <a:solidFill>
                          <a:srgbClr val="002060"/>
                        </a:solidFill>
                        <a:latin typeface="Calibri"/>
                      </a:endParaRPr>
                    </a:p>
                  </a:txBody>
                  <a:tcPr marL="7133" marR="7133" marT="713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15" name="TextBox 14"/>
          <p:cNvSpPr txBox="1"/>
          <p:nvPr/>
        </p:nvSpPr>
        <p:spPr>
          <a:xfrm>
            <a:off x="3701255" y="6527884"/>
            <a:ext cx="5137945" cy="253916"/>
          </a:xfrm>
          <a:prstGeom prst="rect">
            <a:avLst/>
          </a:prstGeom>
          <a:noFill/>
        </p:spPr>
        <p:txBody>
          <a:bodyPr wrap="none" rtlCol="0">
            <a:spAutoFit/>
          </a:bodyPr>
          <a:lstStyle/>
          <a:p>
            <a:r>
              <a:rPr lang="en-US" sz="1050" dirty="0" smtClean="0">
                <a:solidFill>
                  <a:srgbClr val="002060"/>
                </a:solidFill>
              </a:rPr>
              <a:t>(These figures are approximations (+/- 10%) provided for purposes of comparison.)</a:t>
            </a:r>
            <a:endParaRPr lang="en-US" sz="1050" dirty="0">
              <a:solidFill>
                <a:srgbClr val="002060"/>
              </a:solidFill>
            </a:endParaRPr>
          </a:p>
        </p:txBody>
      </p:sp>
      <p:sp>
        <p:nvSpPr>
          <p:cNvPr id="16" name="Slide Number Placeholder 19"/>
          <p:cNvSpPr>
            <a:spLocks noGrp="1"/>
          </p:cNvSpPr>
          <p:nvPr>
            <p:ph type="sldNum" sz="quarter" idx="12"/>
          </p:nvPr>
        </p:nvSpPr>
        <p:spPr/>
        <p:txBody>
          <a:bodyPr/>
          <a:lstStyle/>
          <a:p>
            <a:fld id="{45B78470-30A6-4478-840C-0A4094834E08}" type="slidenum">
              <a:rPr lang="en-US" smtClean="0"/>
              <a:pPr/>
              <a:t>7</a:t>
            </a:fld>
            <a:endParaRPr lang="en-US"/>
          </a:p>
        </p:txBody>
      </p:sp>
      <p:sp>
        <p:nvSpPr>
          <p:cNvPr id="14" name="Title 13"/>
          <p:cNvSpPr>
            <a:spLocks noGrp="1"/>
          </p:cNvSpPr>
          <p:nvPr>
            <p:ph type="title"/>
          </p:nvPr>
        </p:nvSpPr>
        <p:spPr/>
        <p:txBody>
          <a:bodyPr>
            <a:noAutofit/>
          </a:bodyPr>
          <a:lstStyle/>
          <a:p>
            <a:r>
              <a:rPr lang="en-US" sz="2800" dirty="0"/>
              <a:t>NHD</a:t>
            </a:r>
            <a:r>
              <a:rPr lang="en-US" sz="2800" i="1" dirty="0"/>
              <a:t>Plus</a:t>
            </a:r>
            <a:r>
              <a:rPr lang="en-US" sz="2800" dirty="0"/>
              <a:t>  provides the Geospatial Hydrologic Framework</a:t>
            </a:r>
            <a:br>
              <a:rPr lang="en-US" sz="2800" dirty="0"/>
            </a:br>
            <a:endParaRPr lang="en-US" sz="2800" dirty="0"/>
          </a:p>
        </p:txBody>
      </p:sp>
      <p:sp>
        <p:nvSpPr>
          <p:cNvPr id="18" name="Rectangle 17"/>
          <p:cNvSpPr/>
          <p:nvPr/>
        </p:nvSpPr>
        <p:spPr>
          <a:xfrm>
            <a:off x="0" y="6489847"/>
            <a:ext cx="2024913"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Concepts </a:t>
            </a:r>
            <a:endParaRPr lang="en-US" sz="1400" dirty="0">
              <a:solidFill>
                <a:schemeClr val="bg1"/>
              </a:solidFill>
            </a:endParaRPr>
          </a:p>
        </p:txBody>
      </p:sp>
    </p:spTree>
    <p:extLst>
      <p:ext uri="{BB962C8B-B14F-4D97-AF65-F5344CB8AC3E}">
        <p14:creationId xmlns:p14="http://schemas.microsoft.com/office/powerpoint/2010/main" val="3349315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219200"/>
            <a:ext cx="8229600" cy="4500265"/>
          </a:xfrm>
        </p:spPr>
        <p:txBody>
          <a:bodyPr>
            <a:normAutofit fontScale="85000" lnSpcReduction="20000"/>
          </a:bodyPr>
          <a:lstStyle/>
          <a:p>
            <a:r>
              <a:rPr lang="en-US" dirty="0" smtClean="0"/>
              <a:t>Snapshots of primary ingredient datasets </a:t>
            </a:r>
          </a:p>
          <a:p>
            <a:pPr lvl="1"/>
            <a:r>
              <a:rPr lang="en-US" dirty="0" smtClean="0"/>
              <a:t>National Hydrography Dataset</a:t>
            </a:r>
          </a:p>
          <a:p>
            <a:pPr lvl="1"/>
            <a:r>
              <a:rPr lang="en-US" dirty="0" smtClean="0"/>
              <a:t>National Elevation Dataset</a:t>
            </a:r>
          </a:p>
          <a:p>
            <a:pPr lvl="1"/>
            <a:r>
              <a:rPr lang="en-US" dirty="0" smtClean="0"/>
              <a:t>Watershed Boundary Dataset</a:t>
            </a:r>
          </a:p>
          <a:p>
            <a:r>
              <a:rPr lang="en-US" dirty="0" smtClean="0"/>
              <a:t>Additional stream attributes</a:t>
            </a:r>
          </a:p>
          <a:p>
            <a:pPr lvl="1"/>
            <a:r>
              <a:rPr lang="en-US" dirty="0"/>
              <a:t>F</a:t>
            </a:r>
            <a:r>
              <a:rPr lang="en-US" dirty="0" smtClean="0"/>
              <a:t>low volume and velocity</a:t>
            </a:r>
          </a:p>
          <a:p>
            <a:pPr lvl="1"/>
            <a:r>
              <a:rPr lang="en-US" dirty="0" smtClean="0"/>
              <a:t>Linked USGS gaged flow data</a:t>
            </a:r>
          </a:p>
          <a:p>
            <a:pPr lvl="1"/>
            <a:r>
              <a:rPr lang="en-US" dirty="0" smtClean="0"/>
              <a:t>Stream order and stream level</a:t>
            </a:r>
          </a:p>
          <a:p>
            <a:pPr lvl="1"/>
            <a:r>
              <a:rPr lang="en-US" dirty="0" smtClean="0"/>
              <a:t>Hydrologic sequence number</a:t>
            </a:r>
          </a:p>
          <a:p>
            <a:pPr lvl="1"/>
            <a:r>
              <a:rPr lang="en-US" dirty="0" smtClean="0"/>
              <a:t>…and many others</a:t>
            </a:r>
          </a:p>
          <a:p>
            <a:r>
              <a:rPr lang="en-US" dirty="0" smtClean="0"/>
              <a:t>Catchments and attributes</a:t>
            </a:r>
          </a:p>
          <a:p>
            <a:pPr lvl="1"/>
            <a:r>
              <a:rPr lang="en-US" dirty="0" smtClean="0"/>
              <a:t>Precipitation</a:t>
            </a:r>
          </a:p>
          <a:p>
            <a:pPr lvl="1"/>
            <a:r>
              <a:rPr lang="en-US" dirty="0" smtClean="0"/>
              <a:t>Temperature</a:t>
            </a:r>
          </a:p>
          <a:p>
            <a:pPr lvl="1"/>
            <a:r>
              <a:rPr lang="en-US" dirty="0" smtClean="0"/>
              <a:t>Land cover</a:t>
            </a:r>
          </a:p>
          <a:p>
            <a:r>
              <a:rPr lang="en-US" dirty="0" smtClean="0"/>
              <a:t>Flow direction and accumulation grids</a:t>
            </a:r>
            <a:endParaRPr lang="en-US" dirty="0"/>
          </a:p>
        </p:txBody>
      </p:sp>
      <p:sp>
        <p:nvSpPr>
          <p:cNvPr id="3" name="Slide Number Placeholder 2"/>
          <p:cNvSpPr>
            <a:spLocks noGrp="1"/>
          </p:cNvSpPr>
          <p:nvPr>
            <p:ph type="sldNum" sz="quarter" idx="12"/>
          </p:nvPr>
        </p:nvSpPr>
        <p:spPr/>
        <p:txBody>
          <a:bodyPr/>
          <a:lstStyle/>
          <a:p>
            <a:fld id="{45B78470-30A6-4478-840C-0A4094834E08}" type="slidenum">
              <a:rPr lang="en-US" smtClean="0"/>
              <a:pPr/>
              <a:t>8</a:t>
            </a:fld>
            <a:endParaRPr lang="en-US" dirty="0"/>
          </a:p>
        </p:txBody>
      </p:sp>
      <p:sp>
        <p:nvSpPr>
          <p:cNvPr id="2" name="Title 1"/>
          <p:cNvSpPr>
            <a:spLocks noGrp="1"/>
          </p:cNvSpPr>
          <p:nvPr>
            <p:ph type="title"/>
          </p:nvPr>
        </p:nvSpPr>
        <p:spPr/>
        <p:txBody>
          <a:bodyPr>
            <a:normAutofit fontScale="90000"/>
          </a:bodyPr>
          <a:lstStyle/>
          <a:p>
            <a:r>
              <a:rPr lang="en-US" smtClean="0"/>
              <a:t>NHDPlus Core Data Components</a:t>
            </a:r>
            <a:endParaRPr lang="en-US" dirty="0"/>
          </a:p>
        </p:txBody>
      </p:sp>
      <p:sp>
        <p:nvSpPr>
          <p:cNvPr id="5" name="Title 1"/>
          <p:cNvSpPr txBox="1">
            <a:spLocks/>
          </p:cNvSpPr>
          <p:nvPr/>
        </p:nvSpPr>
        <p:spPr>
          <a:xfrm>
            <a:off x="466488" y="152400"/>
            <a:ext cx="8229600" cy="92953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000" dirty="0">
              <a:solidFill>
                <a:schemeClr val="tx1"/>
              </a:solidFill>
              <a:latin typeface="Arial" panose="020B0604020202020204" pitchFamily="34" charset="0"/>
              <a:cs typeface="Arial" panose="020B0604020202020204" pitchFamily="34" charset="0"/>
            </a:endParaRPr>
          </a:p>
        </p:txBody>
      </p:sp>
      <p:sp>
        <p:nvSpPr>
          <p:cNvPr id="6" name="Rectangle 5"/>
          <p:cNvSpPr/>
          <p:nvPr/>
        </p:nvSpPr>
        <p:spPr>
          <a:xfrm>
            <a:off x="762597" y="5334000"/>
            <a:ext cx="7961472" cy="861774"/>
          </a:xfrm>
          <a:prstGeom prst="rect">
            <a:avLst/>
          </a:prstGeom>
        </p:spPr>
        <p:txBody>
          <a:bodyPr wrap="square">
            <a:spAutoFit/>
          </a:bodyPr>
          <a:lstStyle/>
          <a:p>
            <a:pPr marL="1257300" lvl="2" indent="-342900" algn="l">
              <a:buFont typeface="Arial" panose="020B0604020202020204" pitchFamily="34" charset="0"/>
              <a:buChar char="•"/>
            </a:pPr>
            <a:endParaRPr lang="en-US" sz="1600" dirty="0" smtClean="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(Vector components in Shapefile and File Geodatabase formats,</a:t>
            </a:r>
          </a:p>
          <a:p>
            <a:pPr lvl="2"/>
            <a:r>
              <a:rPr lang="en-US" sz="1600" dirty="0" smtClean="0">
                <a:latin typeface="Arial" panose="020B0604020202020204" pitchFamily="34" charset="0"/>
                <a:cs typeface="Arial" panose="020B0604020202020204" pitchFamily="34" charset="0"/>
              </a:rPr>
              <a:t>  raster components in Grid format)</a:t>
            </a:r>
          </a:p>
        </p:txBody>
      </p:sp>
      <p:sp>
        <p:nvSpPr>
          <p:cNvPr id="12" name="Rectangle 11"/>
          <p:cNvSpPr/>
          <p:nvPr/>
        </p:nvSpPr>
        <p:spPr>
          <a:xfrm>
            <a:off x="0" y="6489847"/>
            <a:ext cx="1596912" cy="307777"/>
          </a:xfrm>
          <a:prstGeom prst="rect">
            <a:avLst/>
          </a:prstGeom>
        </p:spPr>
        <p:txBody>
          <a:bodyPr wrap="none">
            <a:spAutoFit/>
          </a:bodyPr>
          <a:lstStyle/>
          <a:p>
            <a:pPr algn="l"/>
            <a:r>
              <a:rPr lang="en-US" altLang="en-US" sz="1400" dirty="0" smtClean="0">
                <a:solidFill>
                  <a:schemeClr val="bg1"/>
                </a:solidFill>
                <a:latin typeface="Arial" panose="020B0604020202020204" pitchFamily="34" charset="0"/>
                <a:cs typeface="Arial" panose="020B0604020202020204" pitchFamily="34" charset="0"/>
              </a:rPr>
              <a:t>Introduction: Data</a:t>
            </a:r>
            <a:endParaRPr lang="en-US" sz="1400" dirty="0">
              <a:solidFill>
                <a:schemeClr val="bg1"/>
              </a:solidFill>
            </a:endParaRPr>
          </a:p>
        </p:txBody>
      </p:sp>
      <p:pic>
        <p:nvPicPr>
          <p:cNvPr id="14"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t="83883" r="76471" b="1"/>
          <a:stretch/>
        </p:blipFill>
        <p:spPr bwMode="auto">
          <a:xfrm>
            <a:off x="7069518" y="6150551"/>
            <a:ext cx="657549" cy="707449"/>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15"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l="1" r="73836" b="43079"/>
          <a:stretch/>
        </p:blipFill>
        <p:spPr bwMode="auto">
          <a:xfrm rot="16200000">
            <a:off x="5726596" y="5314345"/>
            <a:ext cx="640005" cy="218719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17"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8610" y="6198135"/>
            <a:ext cx="450990" cy="43561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90386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49.xml.rels><?xml version="1.0" encoding="UTF-8" standalone="yes"?>
<Relationships xmlns="http://schemas.openxmlformats.org/package/2006/relationships"><Relationship Id="rId1" Type="http://schemas.openxmlformats.org/officeDocument/2006/relationships/customXmlProps" Target="itemProps249.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50.xml.rels><?xml version="1.0" encoding="UTF-8" standalone="yes"?>
<Relationships xmlns="http://schemas.openxmlformats.org/package/2006/relationships"><Relationship Id="rId1" Type="http://schemas.openxmlformats.org/officeDocument/2006/relationships/customXmlProps" Target="itemProps250.xml"/></Relationships>
</file>

<file path=customXml/_rels/item251.xml.rels><?xml version="1.0" encoding="UTF-8" standalone="yes"?>
<Relationships xmlns="http://schemas.openxmlformats.org/package/2006/relationships"><Relationship Id="rId1" Type="http://schemas.openxmlformats.org/officeDocument/2006/relationships/customXmlProps" Target="itemProps251.xml"/></Relationships>
</file>

<file path=customXml/_rels/item252.xml.rels><?xml version="1.0" encoding="UTF-8" standalone="yes"?>
<Relationships xmlns="http://schemas.openxmlformats.org/package/2006/relationships"><Relationship Id="rId1" Type="http://schemas.openxmlformats.org/officeDocument/2006/relationships/customXmlProps" Target="itemProps252.xml"/></Relationships>
</file>

<file path=customXml/_rels/item253.xml.rels><?xml version="1.0" encoding="UTF-8" standalone="yes"?>
<Relationships xmlns="http://schemas.openxmlformats.org/package/2006/relationships"><Relationship Id="rId1" Type="http://schemas.openxmlformats.org/officeDocument/2006/relationships/customXmlProps" Target="itemProps253.xml"/></Relationships>
</file>

<file path=customXml/_rels/item254.xml.rels><?xml version="1.0" encoding="UTF-8" standalone="yes"?>
<Relationships xmlns="http://schemas.openxmlformats.org/package/2006/relationships"><Relationship Id="rId1" Type="http://schemas.openxmlformats.org/officeDocument/2006/relationships/customXmlProps" Target="itemProps254.xml"/></Relationships>
</file>

<file path=customXml/_rels/item255.xml.rels><?xml version="1.0" encoding="UTF-8" standalone="yes"?>
<Relationships xmlns="http://schemas.openxmlformats.org/package/2006/relationships"><Relationship Id="rId1" Type="http://schemas.openxmlformats.org/officeDocument/2006/relationships/customXmlProps" Target="itemProps255.xml"/></Relationships>
</file>

<file path=customXml/_rels/item256.xml.rels><?xml version="1.0" encoding="UTF-8" standalone="yes"?>
<Relationships xmlns="http://schemas.openxmlformats.org/package/2006/relationships"><Relationship Id="rId1" Type="http://schemas.openxmlformats.org/officeDocument/2006/relationships/customXmlProps" Target="itemProps256.xml"/></Relationships>
</file>

<file path=customXml/_rels/item257.xml.rels><?xml version="1.0" encoding="UTF-8" standalone="yes"?>
<Relationships xmlns="http://schemas.openxmlformats.org/package/2006/relationships"><Relationship Id="rId1" Type="http://schemas.openxmlformats.org/officeDocument/2006/relationships/customXmlProps" Target="itemProps257.xml"/></Relationships>
</file>

<file path=customXml/_rels/item258.xml.rels><?xml version="1.0" encoding="UTF-8" standalone="yes"?>
<Relationships xmlns="http://schemas.openxmlformats.org/package/2006/relationships"><Relationship Id="rId1" Type="http://schemas.openxmlformats.org/officeDocument/2006/relationships/customXmlProps" Target="itemProps258.xml"/></Relationships>
</file>

<file path=customXml/_rels/item259.xml.rels><?xml version="1.0" encoding="UTF-8" standalone="yes"?>
<Relationships xmlns="http://schemas.openxmlformats.org/package/2006/relationships"><Relationship Id="rId1" Type="http://schemas.openxmlformats.org/officeDocument/2006/relationships/customXmlProps" Target="itemProps259.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60.xml.rels><?xml version="1.0" encoding="UTF-8" standalone="yes"?>
<Relationships xmlns="http://schemas.openxmlformats.org/package/2006/relationships"><Relationship Id="rId1" Type="http://schemas.openxmlformats.org/officeDocument/2006/relationships/customXmlProps" Target="itemProps260.xml"/></Relationships>
</file>

<file path=customXml/_rels/item261.xml.rels><?xml version="1.0" encoding="UTF-8" standalone="yes"?>
<Relationships xmlns="http://schemas.openxmlformats.org/package/2006/relationships"><Relationship Id="rId1" Type="http://schemas.openxmlformats.org/officeDocument/2006/relationships/customXmlProps" Target="itemProps261.xml"/></Relationships>
</file>

<file path=customXml/_rels/item262.xml.rels><?xml version="1.0" encoding="UTF-8" standalone="yes"?>
<Relationships xmlns="http://schemas.openxmlformats.org/package/2006/relationships"><Relationship Id="rId1" Type="http://schemas.openxmlformats.org/officeDocument/2006/relationships/customXmlProps" Target="itemProps262.xml"/></Relationships>
</file>

<file path=customXml/_rels/item263.xml.rels><?xml version="1.0" encoding="UTF-8" standalone="yes"?>
<Relationships xmlns="http://schemas.openxmlformats.org/package/2006/relationships"><Relationship Id="rId1" Type="http://schemas.openxmlformats.org/officeDocument/2006/relationships/customXmlProps" Target="itemProps263.xml"/></Relationships>
</file>

<file path=customXml/_rels/item264.xml.rels><?xml version="1.0" encoding="UTF-8" standalone="yes"?>
<Relationships xmlns="http://schemas.openxmlformats.org/package/2006/relationships"><Relationship Id="rId1" Type="http://schemas.openxmlformats.org/officeDocument/2006/relationships/customXmlProps" Target="itemProps264.xml"/></Relationships>
</file>

<file path=customXml/_rels/item265.xml.rels><?xml version="1.0" encoding="UTF-8" standalone="yes"?>
<Relationships xmlns="http://schemas.openxmlformats.org/package/2006/relationships"><Relationship Id="rId1" Type="http://schemas.openxmlformats.org/officeDocument/2006/relationships/customXmlProps" Target="itemProps265.xml"/></Relationships>
</file>

<file path=customXml/_rels/item266.xml.rels><?xml version="1.0" encoding="UTF-8" standalone="yes"?>
<Relationships xmlns="http://schemas.openxmlformats.org/package/2006/relationships"><Relationship Id="rId1" Type="http://schemas.openxmlformats.org/officeDocument/2006/relationships/customXmlProps" Target="itemProps266.xml"/></Relationships>
</file>

<file path=customXml/_rels/item267.xml.rels><?xml version="1.0" encoding="UTF-8" standalone="yes"?>
<Relationships xmlns="http://schemas.openxmlformats.org/package/2006/relationships"><Relationship Id="rId1" Type="http://schemas.openxmlformats.org/officeDocument/2006/relationships/customXmlProps" Target="itemProps267.xml"/></Relationships>
</file>

<file path=customXml/_rels/item268.xml.rels><?xml version="1.0" encoding="UTF-8" standalone="yes"?>
<Relationships xmlns="http://schemas.openxmlformats.org/package/2006/relationships"><Relationship Id="rId1" Type="http://schemas.openxmlformats.org/officeDocument/2006/relationships/customXmlProps" Target="itemProps268.xml"/></Relationships>
</file>

<file path=customXml/_rels/item269.xml.rels><?xml version="1.0" encoding="UTF-8" standalone="yes"?>
<Relationships xmlns="http://schemas.openxmlformats.org/package/2006/relationships"><Relationship Id="rId1" Type="http://schemas.openxmlformats.org/officeDocument/2006/relationships/customXmlProps" Target="itemProps269.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70.xml.rels><?xml version="1.0" encoding="UTF-8" standalone="yes"?>
<Relationships xmlns="http://schemas.openxmlformats.org/package/2006/relationships"><Relationship Id="rId1" Type="http://schemas.openxmlformats.org/officeDocument/2006/relationships/customXmlProps" Target="itemProps270.xml"/></Relationships>
</file>

<file path=customXml/_rels/item271.xml.rels><?xml version="1.0" encoding="UTF-8" standalone="yes"?>
<Relationships xmlns="http://schemas.openxmlformats.org/package/2006/relationships"><Relationship Id="rId1" Type="http://schemas.openxmlformats.org/officeDocument/2006/relationships/customXmlProps" Target="itemProps271.xml"/></Relationships>
</file>

<file path=customXml/_rels/item272.xml.rels><?xml version="1.0" encoding="UTF-8" standalone="yes"?>
<Relationships xmlns="http://schemas.openxmlformats.org/package/2006/relationships"><Relationship Id="rId1" Type="http://schemas.openxmlformats.org/officeDocument/2006/relationships/customXmlProps" Target="itemProps272.xml"/></Relationships>
</file>

<file path=customXml/_rels/item273.xml.rels><?xml version="1.0" encoding="UTF-8" standalone="yes"?>
<Relationships xmlns="http://schemas.openxmlformats.org/package/2006/relationships"><Relationship Id="rId1" Type="http://schemas.openxmlformats.org/officeDocument/2006/relationships/customXmlProps" Target="itemProps273.xml"/></Relationships>
</file>

<file path=customXml/_rels/item274.xml.rels><?xml version="1.0" encoding="UTF-8" standalone="yes"?>
<Relationships xmlns="http://schemas.openxmlformats.org/package/2006/relationships"><Relationship Id="rId1" Type="http://schemas.openxmlformats.org/officeDocument/2006/relationships/customXmlProps" Target="itemProps274.xml"/></Relationships>
</file>

<file path=customXml/_rels/item275.xml.rels><?xml version="1.0" encoding="UTF-8" standalone="yes"?>
<Relationships xmlns="http://schemas.openxmlformats.org/package/2006/relationships"><Relationship Id="rId1" Type="http://schemas.openxmlformats.org/officeDocument/2006/relationships/customXmlProps" Target="itemProps275.xml"/></Relationships>
</file>

<file path=customXml/_rels/item276.xml.rels><?xml version="1.0" encoding="UTF-8" standalone="yes"?>
<Relationships xmlns="http://schemas.openxmlformats.org/package/2006/relationships"><Relationship Id="rId1" Type="http://schemas.openxmlformats.org/officeDocument/2006/relationships/customXmlProps" Target="itemProps276.xml"/></Relationships>
</file>

<file path=customXml/_rels/item277.xml.rels><?xml version="1.0" encoding="UTF-8" standalone="yes"?>
<Relationships xmlns="http://schemas.openxmlformats.org/package/2006/relationships"><Relationship Id="rId1" Type="http://schemas.openxmlformats.org/officeDocument/2006/relationships/customXmlProps" Target="itemProps277.xml"/></Relationships>
</file>

<file path=customXml/_rels/item278.xml.rels><?xml version="1.0" encoding="UTF-8" standalone="yes"?>
<Relationships xmlns="http://schemas.openxmlformats.org/package/2006/relationships"><Relationship Id="rId1" Type="http://schemas.openxmlformats.org/officeDocument/2006/relationships/customXmlProps" Target="itemProps278.xml"/></Relationships>
</file>

<file path=customXml/_rels/item279.xml.rels><?xml version="1.0" encoding="UTF-8" standalone="yes"?>
<Relationships xmlns="http://schemas.openxmlformats.org/package/2006/relationships"><Relationship Id="rId1" Type="http://schemas.openxmlformats.org/officeDocument/2006/relationships/customXmlProps" Target="itemProps279.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80.xml.rels><?xml version="1.0" encoding="UTF-8" standalone="yes"?>
<Relationships xmlns="http://schemas.openxmlformats.org/package/2006/relationships"><Relationship Id="rId1" Type="http://schemas.openxmlformats.org/officeDocument/2006/relationships/customXmlProps" Target="itemProps280.xml"/></Relationships>
</file>

<file path=customXml/_rels/item281.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282.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283.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284.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285.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286.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287.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288.xml.rels><?xml version="1.0" encoding="UTF-8" standalone="yes"?>
<Relationships xmlns="http://schemas.openxmlformats.org/package/2006/relationships"><Relationship Id="rId1" Type="http://schemas.openxmlformats.org/officeDocument/2006/relationships/customXmlProps" Target="itemProps288.xml"/></Relationships>
</file>

<file path=customXml/_rels/item289.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290.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291.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292.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293.xml.rels><?xml version="1.0" encoding="UTF-8" standalone="yes"?>
<Relationships xmlns="http://schemas.openxmlformats.org/package/2006/relationships"><Relationship Id="rId1" Type="http://schemas.openxmlformats.org/officeDocument/2006/relationships/customXmlProps" Target="itemProps293.xml"/></Relationships>
</file>

<file path=customXml/_rels/item294.xml.rels><?xml version="1.0" encoding="UTF-8" standalone="yes"?>
<Relationships xmlns="http://schemas.openxmlformats.org/package/2006/relationships"><Relationship Id="rId1" Type="http://schemas.openxmlformats.org/officeDocument/2006/relationships/customXmlProps" Target="itemProps294.xml"/></Relationships>
</file>

<file path=customXml/_rels/item295.xml.rels><?xml version="1.0" encoding="UTF-8" standalone="yes"?>
<Relationships xmlns="http://schemas.openxmlformats.org/package/2006/relationships"><Relationship Id="rId1" Type="http://schemas.openxmlformats.org/officeDocument/2006/relationships/customXmlProps" Target="itemProps295.xml"/></Relationships>
</file>

<file path=customXml/_rels/item296.xml.rels><?xml version="1.0" encoding="UTF-8" standalone="yes"?>
<Relationships xmlns="http://schemas.openxmlformats.org/package/2006/relationships"><Relationship Id="rId1" Type="http://schemas.openxmlformats.org/officeDocument/2006/relationships/customXmlProps" Target="itemProps296.xml"/></Relationships>
</file>

<file path=customXml/_rels/item297.xml.rels><?xml version="1.0" encoding="UTF-8" standalone="yes"?>
<Relationships xmlns="http://schemas.openxmlformats.org/package/2006/relationships"><Relationship Id="rId1" Type="http://schemas.openxmlformats.org/officeDocument/2006/relationships/customXmlProps" Target="itemProps297.xml"/></Relationships>
</file>

<file path=customXml/_rels/item298.xml.rels><?xml version="1.0" encoding="UTF-8" standalone="yes"?>
<Relationships xmlns="http://schemas.openxmlformats.org/package/2006/relationships"><Relationship Id="rId1" Type="http://schemas.openxmlformats.org/officeDocument/2006/relationships/customXmlProps" Target="itemProps298.xml"/></Relationships>
</file>

<file path=customXml/_rels/item299.xml.rels><?xml version="1.0" encoding="UTF-8" standalone="yes"?>
<Relationships xmlns="http://schemas.openxmlformats.org/package/2006/relationships"><Relationship Id="rId1" Type="http://schemas.openxmlformats.org/officeDocument/2006/relationships/customXmlProps" Target="itemProps29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00.xml.rels><?xml version="1.0" encoding="UTF-8" standalone="yes"?>
<Relationships xmlns="http://schemas.openxmlformats.org/package/2006/relationships"><Relationship Id="rId1" Type="http://schemas.openxmlformats.org/officeDocument/2006/relationships/customXmlProps" Target="itemProps300.xml"/></Relationships>
</file>

<file path=customXml/_rels/item301.xml.rels><?xml version="1.0" encoding="UTF-8" standalone="yes"?>
<Relationships xmlns="http://schemas.openxmlformats.org/package/2006/relationships"><Relationship Id="rId1" Type="http://schemas.openxmlformats.org/officeDocument/2006/relationships/customXmlProps" Target="itemProps301.xml"/></Relationships>
</file>

<file path=customXml/_rels/item302.xml.rels><?xml version="1.0" encoding="UTF-8" standalone="yes"?>
<Relationships xmlns="http://schemas.openxmlformats.org/package/2006/relationships"><Relationship Id="rId1" Type="http://schemas.openxmlformats.org/officeDocument/2006/relationships/customXmlProps" Target="itemProps302.xml"/></Relationships>
</file>

<file path=customXml/_rels/item303.xml.rels><?xml version="1.0" encoding="UTF-8" standalone="yes"?>
<Relationships xmlns="http://schemas.openxmlformats.org/package/2006/relationships"><Relationship Id="rId1" Type="http://schemas.openxmlformats.org/officeDocument/2006/relationships/customXmlProps" Target="itemProps303.xml"/></Relationships>
</file>

<file path=customXml/_rels/item304.xml.rels><?xml version="1.0" encoding="UTF-8" standalone="yes"?>
<Relationships xmlns="http://schemas.openxmlformats.org/package/2006/relationships"><Relationship Id="rId1" Type="http://schemas.openxmlformats.org/officeDocument/2006/relationships/customXmlProps" Target="itemProps304.xml"/></Relationships>
</file>

<file path=customXml/_rels/item305.xml.rels><?xml version="1.0" encoding="UTF-8" standalone="yes"?>
<Relationships xmlns="http://schemas.openxmlformats.org/package/2006/relationships"><Relationship Id="rId1" Type="http://schemas.openxmlformats.org/officeDocument/2006/relationships/customXmlProps" Target="itemProps305.xml"/></Relationships>
</file>

<file path=customXml/_rels/item306.xml.rels><?xml version="1.0" encoding="UTF-8" standalone="yes"?>
<Relationships xmlns="http://schemas.openxmlformats.org/package/2006/relationships"><Relationship Id="rId1" Type="http://schemas.openxmlformats.org/officeDocument/2006/relationships/customXmlProps" Target="itemProps306.xml"/></Relationships>
</file>

<file path=customXml/_rels/item307.xml.rels><?xml version="1.0" encoding="UTF-8" standalone="yes"?>
<Relationships xmlns="http://schemas.openxmlformats.org/package/2006/relationships"><Relationship Id="rId1" Type="http://schemas.openxmlformats.org/officeDocument/2006/relationships/customXmlProps" Target="itemProps307.xml"/></Relationships>
</file>

<file path=customXml/_rels/item308.xml.rels><?xml version="1.0" encoding="UTF-8" standalone="yes"?>
<Relationships xmlns="http://schemas.openxmlformats.org/package/2006/relationships"><Relationship Id="rId1" Type="http://schemas.openxmlformats.org/officeDocument/2006/relationships/customXmlProps" Target="itemProps308.xml"/></Relationships>
</file>

<file path=customXml/_rels/item309.xml.rels><?xml version="1.0" encoding="UTF-8" standalone="yes"?>
<Relationships xmlns="http://schemas.openxmlformats.org/package/2006/relationships"><Relationship Id="rId1" Type="http://schemas.openxmlformats.org/officeDocument/2006/relationships/customXmlProps" Target="itemProps309.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10.xml.rels><?xml version="1.0" encoding="UTF-8" standalone="yes"?>
<Relationships xmlns="http://schemas.openxmlformats.org/package/2006/relationships"><Relationship Id="rId1" Type="http://schemas.openxmlformats.org/officeDocument/2006/relationships/customXmlProps" Target="itemProps310.xml"/></Relationships>
</file>

<file path=customXml/_rels/item311.xml.rels><?xml version="1.0" encoding="UTF-8" standalone="yes"?>
<Relationships xmlns="http://schemas.openxmlformats.org/package/2006/relationships"><Relationship Id="rId1" Type="http://schemas.openxmlformats.org/officeDocument/2006/relationships/customXmlProps" Target="itemProps311.xml"/></Relationships>
</file>

<file path=customXml/_rels/item312.xml.rels><?xml version="1.0" encoding="UTF-8" standalone="yes"?>
<Relationships xmlns="http://schemas.openxmlformats.org/package/2006/relationships"><Relationship Id="rId1" Type="http://schemas.openxmlformats.org/officeDocument/2006/relationships/customXmlProps" Target="itemProps312.xml"/></Relationships>
</file>

<file path=customXml/_rels/item313.xml.rels><?xml version="1.0" encoding="UTF-8" standalone="yes"?>
<Relationships xmlns="http://schemas.openxmlformats.org/package/2006/relationships"><Relationship Id="rId1" Type="http://schemas.openxmlformats.org/officeDocument/2006/relationships/customXmlProps" Target="itemProps313.xml"/></Relationships>
</file>

<file path=customXml/_rels/item314.xml.rels><?xml version="1.0" encoding="UTF-8" standalone="yes"?>
<Relationships xmlns="http://schemas.openxmlformats.org/package/2006/relationships"><Relationship Id="rId1" Type="http://schemas.openxmlformats.org/officeDocument/2006/relationships/customXmlProps" Target="itemProps314.xml"/></Relationships>
</file>

<file path=customXml/_rels/item315.xml.rels><?xml version="1.0" encoding="UTF-8" standalone="yes"?>
<Relationships xmlns="http://schemas.openxmlformats.org/package/2006/relationships"><Relationship Id="rId1" Type="http://schemas.openxmlformats.org/officeDocument/2006/relationships/customXmlProps" Target="itemProps315.xml"/></Relationships>
</file>

<file path=customXml/_rels/item316.xml.rels><?xml version="1.0" encoding="UTF-8" standalone="yes"?>
<Relationships xmlns="http://schemas.openxmlformats.org/package/2006/relationships"><Relationship Id="rId1" Type="http://schemas.openxmlformats.org/officeDocument/2006/relationships/customXmlProps" Target="itemProps316.xml"/></Relationships>
</file>

<file path=customXml/_rels/item317.xml.rels><?xml version="1.0" encoding="UTF-8" standalone="yes"?>
<Relationships xmlns="http://schemas.openxmlformats.org/package/2006/relationships"><Relationship Id="rId1" Type="http://schemas.openxmlformats.org/officeDocument/2006/relationships/customXmlProps" Target="itemProps317.xml"/></Relationships>
</file>

<file path=customXml/_rels/item318.xml.rels><?xml version="1.0" encoding="UTF-8" standalone="yes"?>
<Relationships xmlns="http://schemas.openxmlformats.org/package/2006/relationships"><Relationship Id="rId1" Type="http://schemas.openxmlformats.org/officeDocument/2006/relationships/customXmlProps" Target="itemProps318.xml"/></Relationships>
</file>

<file path=customXml/_rels/item319.xml.rels><?xml version="1.0" encoding="UTF-8" standalone="yes"?>
<Relationships xmlns="http://schemas.openxmlformats.org/package/2006/relationships"><Relationship Id="rId1" Type="http://schemas.openxmlformats.org/officeDocument/2006/relationships/customXmlProps" Target="itemProps319.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20.xml.rels><?xml version="1.0" encoding="UTF-8" standalone="yes"?>
<Relationships xmlns="http://schemas.openxmlformats.org/package/2006/relationships"><Relationship Id="rId1" Type="http://schemas.openxmlformats.org/officeDocument/2006/relationships/customXmlProps" Target="itemProps320.xml"/></Relationships>
</file>

<file path=customXml/_rels/item321.xml.rels><?xml version="1.0" encoding="UTF-8" standalone="yes"?>
<Relationships xmlns="http://schemas.openxmlformats.org/package/2006/relationships"><Relationship Id="rId1" Type="http://schemas.openxmlformats.org/officeDocument/2006/relationships/customXmlProps" Target="itemProps321.xml"/></Relationships>
</file>

<file path=customXml/_rels/item322.xml.rels><?xml version="1.0" encoding="UTF-8" standalone="yes"?>
<Relationships xmlns="http://schemas.openxmlformats.org/package/2006/relationships"><Relationship Id="rId1" Type="http://schemas.openxmlformats.org/officeDocument/2006/relationships/customXmlProps" Target="itemProps322.xml"/></Relationships>
</file>

<file path=customXml/_rels/item323.xml.rels><?xml version="1.0" encoding="UTF-8" standalone="yes"?>
<Relationships xmlns="http://schemas.openxmlformats.org/package/2006/relationships"><Relationship Id="rId1" Type="http://schemas.openxmlformats.org/officeDocument/2006/relationships/customXmlProps" Target="itemProps323.xml"/></Relationships>
</file>

<file path=customXml/_rels/item324.xml.rels><?xml version="1.0" encoding="UTF-8" standalone="yes"?>
<Relationships xmlns="http://schemas.openxmlformats.org/package/2006/relationships"><Relationship Id="rId1" Type="http://schemas.openxmlformats.org/officeDocument/2006/relationships/customXmlProps" Target="itemProps324.xml"/></Relationships>
</file>

<file path=customXml/_rels/item325.xml.rels><?xml version="1.0" encoding="UTF-8" standalone="yes"?>
<Relationships xmlns="http://schemas.openxmlformats.org/package/2006/relationships"><Relationship Id="rId1" Type="http://schemas.openxmlformats.org/officeDocument/2006/relationships/customXmlProps" Target="itemProps325.xml"/></Relationships>
</file>

<file path=customXml/_rels/item326.xml.rels><?xml version="1.0" encoding="UTF-8" standalone="yes"?>
<Relationships xmlns="http://schemas.openxmlformats.org/package/2006/relationships"><Relationship Id="rId1" Type="http://schemas.openxmlformats.org/officeDocument/2006/relationships/customXmlProps" Target="itemProps326.xml"/></Relationships>
</file>

<file path=customXml/_rels/item327.xml.rels><?xml version="1.0" encoding="UTF-8" standalone="yes"?>
<Relationships xmlns="http://schemas.openxmlformats.org/package/2006/relationships"><Relationship Id="rId1" Type="http://schemas.openxmlformats.org/officeDocument/2006/relationships/customXmlProps" Target="itemProps327.xml"/></Relationships>
</file>

<file path=customXml/_rels/item328.xml.rels><?xml version="1.0" encoding="UTF-8" standalone="yes"?>
<Relationships xmlns="http://schemas.openxmlformats.org/package/2006/relationships"><Relationship Id="rId1" Type="http://schemas.openxmlformats.org/officeDocument/2006/relationships/customXmlProps" Target="itemProps328.xml"/></Relationships>
</file>

<file path=customXml/_rels/item329.xml.rels><?xml version="1.0" encoding="UTF-8" standalone="yes"?>
<Relationships xmlns="http://schemas.openxmlformats.org/package/2006/relationships"><Relationship Id="rId1" Type="http://schemas.openxmlformats.org/officeDocument/2006/relationships/customXmlProps" Target="itemProps329.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30.xml.rels><?xml version="1.0" encoding="UTF-8" standalone="yes"?>
<Relationships xmlns="http://schemas.openxmlformats.org/package/2006/relationships"><Relationship Id="rId1" Type="http://schemas.openxmlformats.org/officeDocument/2006/relationships/customXmlProps" Target="itemProps330.xml"/></Relationships>
</file>

<file path=customXml/_rels/item331.xml.rels><?xml version="1.0" encoding="UTF-8" standalone="yes"?>
<Relationships xmlns="http://schemas.openxmlformats.org/package/2006/relationships"><Relationship Id="rId1" Type="http://schemas.openxmlformats.org/officeDocument/2006/relationships/customXmlProps" Target="itemProps331.xml"/></Relationships>
</file>

<file path=customXml/_rels/item332.xml.rels><?xml version="1.0" encoding="UTF-8" standalone="yes"?>
<Relationships xmlns="http://schemas.openxmlformats.org/package/2006/relationships"><Relationship Id="rId1" Type="http://schemas.openxmlformats.org/officeDocument/2006/relationships/customXmlProps" Target="itemProps332.xml"/></Relationships>
</file>

<file path=customXml/_rels/item333.xml.rels><?xml version="1.0" encoding="UTF-8" standalone="yes"?>
<Relationships xmlns="http://schemas.openxmlformats.org/package/2006/relationships"><Relationship Id="rId1" Type="http://schemas.openxmlformats.org/officeDocument/2006/relationships/customXmlProps" Target="itemProps333.xml"/></Relationships>
</file>

<file path=customXml/_rels/item334.xml.rels><?xml version="1.0" encoding="UTF-8" standalone="yes"?>
<Relationships xmlns="http://schemas.openxmlformats.org/package/2006/relationships"><Relationship Id="rId1" Type="http://schemas.openxmlformats.org/officeDocument/2006/relationships/customXmlProps" Target="itemProps334.xml"/></Relationships>
</file>

<file path=customXml/_rels/item335.xml.rels><?xml version="1.0" encoding="UTF-8" standalone="yes"?>
<Relationships xmlns="http://schemas.openxmlformats.org/package/2006/relationships"><Relationship Id="rId1" Type="http://schemas.openxmlformats.org/officeDocument/2006/relationships/customXmlProps" Target="itemProps335.xml"/></Relationships>
</file>

<file path=customXml/_rels/item336.xml.rels><?xml version="1.0" encoding="UTF-8" standalone="yes"?>
<Relationships xmlns="http://schemas.openxmlformats.org/package/2006/relationships"><Relationship Id="rId1" Type="http://schemas.openxmlformats.org/officeDocument/2006/relationships/customXmlProps" Target="itemProps336.xml"/></Relationships>
</file>

<file path=customXml/_rels/item337.xml.rels><?xml version="1.0" encoding="UTF-8" standalone="yes"?>
<Relationships xmlns="http://schemas.openxmlformats.org/package/2006/relationships"><Relationship Id="rId1" Type="http://schemas.openxmlformats.org/officeDocument/2006/relationships/customXmlProps" Target="itemProps337.xml"/></Relationships>
</file>

<file path=customXml/_rels/item338.xml.rels><?xml version="1.0" encoding="UTF-8" standalone="yes"?>
<Relationships xmlns="http://schemas.openxmlformats.org/package/2006/relationships"><Relationship Id="rId1" Type="http://schemas.openxmlformats.org/officeDocument/2006/relationships/customXmlProps" Target="itemProps338.xml"/></Relationships>
</file>

<file path=customXml/_rels/item339.xml.rels><?xml version="1.0" encoding="UTF-8" standalone="yes"?>
<Relationships xmlns="http://schemas.openxmlformats.org/package/2006/relationships"><Relationship Id="rId1" Type="http://schemas.openxmlformats.org/officeDocument/2006/relationships/customXmlProps" Target="itemProps339.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40.xml.rels><?xml version="1.0" encoding="UTF-8" standalone="yes"?>
<Relationships xmlns="http://schemas.openxmlformats.org/package/2006/relationships"><Relationship Id="rId1" Type="http://schemas.openxmlformats.org/officeDocument/2006/relationships/customXmlProps" Target="itemProps340.xml"/></Relationships>
</file>

<file path=customXml/_rels/item341.xml.rels><?xml version="1.0" encoding="UTF-8" standalone="yes"?>
<Relationships xmlns="http://schemas.openxmlformats.org/package/2006/relationships"><Relationship Id="rId1" Type="http://schemas.openxmlformats.org/officeDocument/2006/relationships/customXmlProps" Target="itemProps341.xml"/></Relationships>
</file>

<file path=customXml/_rels/item342.xml.rels><?xml version="1.0" encoding="UTF-8" standalone="yes"?>
<Relationships xmlns="http://schemas.openxmlformats.org/package/2006/relationships"><Relationship Id="rId1" Type="http://schemas.openxmlformats.org/officeDocument/2006/relationships/customXmlProps" Target="itemProps342.xml"/></Relationships>
</file>

<file path=customXml/_rels/item343.xml.rels><?xml version="1.0" encoding="UTF-8" standalone="yes"?>
<Relationships xmlns="http://schemas.openxmlformats.org/package/2006/relationships"><Relationship Id="rId1" Type="http://schemas.openxmlformats.org/officeDocument/2006/relationships/customXmlProps" Target="itemProps343.xml"/></Relationships>
</file>

<file path=customXml/_rels/item344.xml.rels><?xml version="1.0" encoding="UTF-8" standalone="yes"?>
<Relationships xmlns="http://schemas.openxmlformats.org/package/2006/relationships"><Relationship Id="rId1" Type="http://schemas.openxmlformats.org/officeDocument/2006/relationships/customXmlProps" Target="itemProps344.xml"/></Relationships>
</file>

<file path=customXml/_rels/item345.xml.rels><?xml version="1.0" encoding="UTF-8" standalone="yes"?>
<Relationships xmlns="http://schemas.openxmlformats.org/package/2006/relationships"><Relationship Id="rId1" Type="http://schemas.openxmlformats.org/officeDocument/2006/relationships/customXmlProps" Target="itemProps345.xml"/></Relationships>
</file>

<file path=customXml/_rels/item346.xml.rels><?xml version="1.0" encoding="UTF-8" standalone="yes"?>
<Relationships xmlns="http://schemas.openxmlformats.org/package/2006/relationships"><Relationship Id="rId1" Type="http://schemas.openxmlformats.org/officeDocument/2006/relationships/customXmlProps" Target="itemProps346.xml"/></Relationships>
</file>

<file path=customXml/_rels/item347.xml.rels><?xml version="1.0" encoding="UTF-8" standalone="yes"?>
<Relationships xmlns="http://schemas.openxmlformats.org/package/2006/relationships"><Relationship Id="rId1" Type="http://schemas.openxmlformats.org/officeDocument/2006/relationships/customXmlProps" Target="itemProps347.xml"/></Relationships>
</file>

<file path=customXml/_rels/item348.xml.rels><?xml version="1.0" encoding="UTF-8" standalone="yes"?>
<Relationships xmlns="http://schemas.openxmlformats.org/package/2006/relationships"><Relationship Id="rId1" Type="http://schemas.openxmlformats.org/officeDocument/2006/relationships/customXmlProps" Target="itemProps348.xml"/></Relationships>
</file>

<file path=customXml/_rels/item349.xml.rels><?xml version="1.0" encoding="UTF-8" standalone="yes"?>
<Relationships xmlns="http://schemas.openxmlformats.org/package/2006/relationships"><Relationship Id="rId1" Type="http://schemas.openxmlformats.org/officeDocument/2006/relationships/customXmlProps" Target="itemProps349.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50.xml.rels><?xml version="1.0" encoding="UTF-8" standalone="yes"?>
<Relationships xmlns="http://schemas.openxmlformats.org/package/2006/relationships"><Relationship Id="rId1" Type="http://schemas.openxmlformats.org/officeDocument/2006/relationships/customXmlProps" Target="itemProps350.xml"/></Relationships>
</file>

<file path=customXml/_rels/item351.xml.rels><?xml version="1.0" encoding="UTF-8" standalone="yes"?>
<Relationships xmlns="http://schemas.openxmlformats.org/package/2006/relationships"><Relationship Id="rId1" Type="http://schemas.openxmlformats.org/officeDocument/2006/relationships/customXmlProps" Target="itemProps351.xml"/></Relationships>
</file>

<file path=customXml/_rels/item352.xml.rels><?xml version="1.0" encoding="UTF-8" standalone="yes"?>
<Relationships xmlns="http://schemas.openxmlformats.org/package/2006/relationships"><Relationship Id="rId1" Type="http://schemas.openxmlformats.org/officeDocument/2006/relationships/customXmlProps" Target="itemProps352.xml"/></Relationships>
</file>

<file path=customXml/_rels/item353.xml.rels><?xml version="1.0" encoding="UTF-8" standalone="yes"?>
<Relationships xmlns="http://schemas.openxmlformats.org/package/2006/relationships"><Relationship Id="rId1" Type="http://schemas.openxmlformats.org/officeDocument/2006/relationships/customXmlProps" Target="itemProps353.xml"/></Relationships>
</file>

<file path=customXml/_rels/item354.xml.rels><?xml version="1.0" encoding="UTF-8" standalone="yes"?>
<Relationships xmlns="http://schemas.openxmlformats.org/package/2006/relationships"><Relationship Id="rId1" Type="http://schemas.openxmlformats.org/officeDocument/2006/relationships/customXmlProps" Target="itemProps354.xml"/></Relationships>
</file>

<file path=customXml/_rels/item355.xml.rels><?xml version="1.0" encoding="UTF-8" standalone="yes"?>
<Relationships xmlns="http://schemas.openxmlformats.org/package/2006/relationships"><Relationship Id="rId1" Type="http://schemas.openxmlformats.org/officeDocument/2006/relationships/customXmlProps" Target="itemProps355.xml"/></Relationships>
</file>

<file path=customXml/_rels/item356.xml.rels><?xml version="1.0" encoding="UTF-8" standalone="yes"?>
<Relationships xmlns="http://schemas.openxmlformats.org/package/2006/relationships"><Relationship Id="rId1" Type="http://schemas.openxmlformats.org/officeDocument/2006/relationships/customXmlProps" Target="itemProps356.xml"/></Relationships>
</file>

<file path=customXml/_rels/item357.xml.rels><?xml version="1.0" encoding="UTF-8" standalone="yes"?>
<Relationships xmlns="http://schemas.openxmlformats.org/package/2006/relationships"><Relationship Id="rId1" Type="http://schemas.openxmlformats.org/officeDocument/2006/relationships/customXmlProps" Target="itemProps357.xml"/></Relationships>
</file>

<file path=customXml/_rels/item358.xml.rels><?xml version="1.0" encoding="UTF-8" standalone="yes"?>
<Relationships xmlns="http://schemas.openxmlformats.org/package/2006/relationships"><Relationship Id="rId1" Type="http://schemas.openxmlformats.org/officeDocument/2006/relationships/customXmlProps" Target="itemProps358.xml"/></Relationships>
</file>

<file path=customXml/_rels/item359.xml.rels><?xml version="1.0" encoding="UTF-8" standalone="yes"?>
<Relationships xmlns="http://schemas.openxmlformats.org/package/2006/relationships"><Relationship Id="rId1" Type="http://schemas.openxmlformats.org/officeDocument/2006/relationships/customXmlProps" Target="itemProps359.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60.xml.rels><?xml version="1.0" encoding="UTF-8" standalone="yes"?>
<Relationships xmlns="http://schemas.openxmlformats.org/package/2006/relationships"><Relationship Id="rId1" Type="http://schemas.openxmlformats.org/officeDocument/2006/relationships/customXmlProps" Target="itemProps360.xml"/></Relationships>
</file>

<file path=customXml/_rels/item361.xml.rels><?xml version="1.0" encoding="UTF-8" standalone="yes"?>
<Relationships xmlns="http://schemas.openxmlformats.org/package/2006/relationships"><Relationship Id="rId1" Type="http://schemas.openxmlformats.org/officeDocument/2006/relationships/customXmlProps" Target="itemProps361.xml"/></Relationships>
</file>

<file path=customXml/_rels/item362.xml.rels><?xml version="1.0" encoding="UTF-8" standalone="yes"?>
<Relationships xmlns="http://schemas.openxmlformats.org/package/2006/relationships"><Relationship Id="rId1" Type="http://schemas.openxmlformats.org/officeDocument/2006/relationships/customXmlProps" Target="itemProps362.xml"/></Relationships>
</file>

<file path=customXml/_rels/item363.xml.rels><?xml version="1.0" encoding="UTF-8" standalone="yes"?>
<Relationships xmlns="http://schemas.openxmlformats.org/package/2006/relationships"><Relationship Id="rId1" Type="http://schemas.openxmlformats.org/officeDocument/2006/relationships/customXmlProps" Target="itemProps363.xml"/></Relationships>
</file>

<file path=customXml/_rels/item364.xml.rels><?xml version="1.0" encoding="UTF-8" standalone="yes"?>
<Relationships xmlns="http://schemas.openxmlformats.org/package/2006/relationships"><Relationship Id="rId1" Type="http://schemas.openxmlformats.org/officeDocument/2006/relationships/customXmlProps" Target="itemProps364.xml"/></Relationships>
</file>

<file path=customXml/_rels/item365.xml.rels><?xml version="1.0" encoding="UTF-8" standalone="yes"?>
<Relationships xmlns="http://schemas.openxmlformats.org/package/2006/relationships"><Relationship Id="rId1" Type="http://schemas.openxmlformats.org/officeDocument/2006/relationships/customXmlProps" Target="itemProps365.xml"/></Relationships>
</file>

<file path=customXml/_rels/item366.xml.rels><?xml version="1.0" encoding="UTF-8" standalone="yes"?>
<Relationships xmlns="http://schemas.openxmlformats.org/package/2006/relationships"><Relationship Id="rId1" Type="http://schemas.openxmlformats.org/officeDocument/2006/relationships/customXmlProps" Target="itemProps366.xml"/></Relationships>
</file>

<file path=customXml/_rels/item367.xml.rels><?xml version="1.0" encoding="UTF-8" standalone="yes"?>
<Relationships xmlns="http://schemas.openxmlformats.org/package/2006/relationships"><Relationship Id="rId1" Type="http://schemas.openxmlformats.org/officeDocument/2006/relationships/customXmlProps" Target="itemProps367.xml"/></Relationships>
</file>

<file path=customXml/_rels/item368.xml.rels><?xml version="1.0" encoding="UTF-8" standalone="yes"?>
<Relationships xmlns="http://schemas.openxmlformats.org/package/2006/relationships"><Relationship Id="rId1" Type="http://schemas.openxmlformats.org/officeDocument/2006/relationships/customXmlProps" Target="itemProps368.xml"/></Relationships>
</file>

<file path=customXml/_rels/item369.xml.rels><?xml version="1.0" encoding="UTF-8" standalone="yes"?>
<Relationships xmlns="http://schemas.openxmlformats.org/package/2006/relationships"><Relationship Id="rId1" Type="http://schemas.openxmlformats.org/officeDocument/2006/relationships/customXmlProps" Target="itemProps369.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70.xml.rels><?xml version="1.0" encoding="UTF-8" standalone="yes"?>
<Relationships xmlns="http://schemas.openxmlformats.org/package/2006/relationships"><Relationship Id="rId1" Type="http://schemas.openxmlformats.org/officeDocument/2006/relationships/customXmlProps" Target="itemProps370.xml"/></Relationships>
</file>

<file path=customXml/_rels/item371.xml.rels><?xml version="1.0" encoding="UTF-8" standalone="yes"?>
<Relationships xmlns="http://schemas.openxmlformats.org/package/2006/relationships"><Relationship Id="rId1" Type="http://schemas.openxmlformats.org/officeDocument/2006/relationships/customXmlProps" Target="itemProps371.xml"/></Relationships>
</file>

<file path=customXml/_rels/item372.xml.rels><?xml version="1.0" encoding="UTF-8" standalone="yes"?>
<Relationships xmlns="http://schemas.openxmlformats.org/package/2006/relationships"><Relationship Id="rId1" Type="http://schemas.openxmlformats.org/officeDocument/2006/relationships/customXmlProps" Target="itemProps372.xml"/></Relationships>
</file>

<file path=customXml/_rels/item373.xml.rels><?xml version="1.0" encoding="UTF-8" standalone="yes"?>
<Relationships xmlns="http://schemas.openxmlformats.org/package/2006/relationships"><Relationship Id="rId1" Type="http://schemas.openxmlformats.org/officeDocument/2006/relationships/customXmlProps" Target="itemProps373.xml"/></Relationships>
</file>

<file path=customXml/_rels/item374.xml.rels><?xml version="1.0" encoding="UTF-8" standalone="yes"?>
<Relationships xmlns="http://schemas.openxmlformats.org/package/2006/relationships"><Relationship Id="rId1" Type="http://schemas.openxmlformats.org/officeDocument/2006/relationships/customXmlProps" Target="itemProps374.xml"/></Relationships>
</file>

<file path=customXml/_rels/item375.xml.rels><?xml version="1.0" encoding="UTF-8" standalone="yes"?>
<Relationships xmlns="http://schemas.openxmlformats.org/package/2006/relationships"><Relationship Id="rId1" Type="http://schemas.openxmlformats.org/officeDocument/2006/relationships/customXmlProps" Target="itemProps375.xml"/></Relationships>
</file>

<file path=customXml/_rels/item376.xml.rels><?xml version="1.0" encoding="UTF-8" standalone="yes"?>
<Relationships xmlns="http://schemas.openxmlformats.org/package/2006/relationships"><Relationship Id="rId1" Type="http://schemas.openxmlformats.org/officeDocument/2006/relationships/customXmlProps" Target="itemProps376.xml"/></Relationships>
</file>

<file path=customXml/_rels/item377.xml.rels><?xml version="1.0" encoding="UTF-8" standalone="yes"?>
<Relationships xmlns="http://schemas.openxmlformats.org/package/2006/relationships"><Relationship Id="rId1" Type="http://schemas.openxmlformats.org/officeDocument/2006/relationships/customXmlProps" Target="itemProps377.xml"/></Relationships>
</file>

<file path=customXml/_rels/item378.xml.rels><?xml version="1.0" encoding="UTF-8" standalone="yes"?>
<Relationships xmlns="http://schemas.openxmlformats.org/package/2006/relationships"><Relationship Id="rId1" Type="http://schemas.openxmlformats.org/officeDocument/2006/relationships/customXmlProps" Target="itemProps378.xml"/></Relationships>
</file>

<file path=customXml/_rels/item379.xml.rels><?xml version="1.0" encoding="UTF-8" standalone="yes"?>
<Relationships xmlns="http://schemas.openxmlformats.org/package/2006/relationships"><Relationship Id="rId1" Type="http://schemas.openxmlformats.org/officeDocument/2006/relationships/customXmlProps" Target="itemProps379.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80.xml.rels><?xml version="1.0" encoding="UTF-8" standalone="yes"?>
<Relationships xmlns="http://schemas.openxmlformats.org/package/2006/relationships"><Relationship Id="rId1" Type="http://schemas.openxmlformats.org/officeDocument/2006/relationships/customXmlProps" Target="itemProps380.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00.xml><?xml version="1.0" encoding="utf-8"?>
<EsriMapsInfo xmlns="ESRI.ArcGIS.Mapping.OfficeIntegration.PowerPointInfo">
  <Version>Version1</Version>
  <RequiresSignIn>False</RequiresSignIn>
</EsriMapsInfo>
</file>

<file path=customXml/item101.xml><?xml version="1.0" encoding="utf-8"?>
<EsriMapsInfo xmlns="ESRI.ArcGIS.Mapping.OfficeIntegration.PowerPointInfo">
  <Version>Version1</Version>
  <RequiresSignIn>False</RequiresSignIn>
</EsriMapsInfo>
</file>

<file path=customXml/item102.xml><?xml version="1.0" encoding="utf-8"?>
<EsriMapsInfo xmlns="ESRI.ArcGIS.Mapping.OfficeIntegration.PowerPointInfo">
  <Version>Version1</Version>
  <RequiresSignIn>False</RequiresSignIn>
</EsriMapsInfo>
</file>

<file path=customXml/item103.xml><?xml version="1.0" encoding="utf-8"?>
<EsriMapsInfo xmlns="ESRI.ArcGIS.Mapping.OfficeIntegration.PowerPointInfo">
  <Version>Version1</Version>
  <RequiresSignIn>False</RequiresSignIn>
</EsriMapsInfo>
</file>

<file path=customXml/item104.xml><?xml version="1.0" encoding="utf-8"?>
<EsriMapsInfo xmlns="ESRI.ArcGIS.Mapping.OfficeIntegration.PowerPointInfo">
  <Version>Version1</Version>
  <RequiresSignIn>False</RequiresSignIn>
</EsriMapsInfo>
</file>

<file path=customXml/item105.xml><?xml version="1.0" encoding="utf-8"?>
<EsriMapsInfo xmlns="ESRI.ArcGIS.Mapping.OfficeIntegration.PowerPointInfo">
  <Version>Version1</Version>
  <RequiresSignIn>False</RequiresSignIn>
</EsriMapsInfo>
</file>

<file path=customXml/item106.xml><?xml version="1.0" encoding="utf-8"?>
<EsriMapsInfo xmlns="ESRI.ArcGIS.Mapping.OfficeIntegration.PowerPointInfo">
  <Version>Version1</Version>
  <RequiresSignIn>False</RequiresSignIn>
</EsriMapsInfo>
</file>

<file path=customXml/item107.xml><?xml version="1.0" encoding="utf-8"?>
<EsriMapsInfo xmlns="ESRI.ArcGIS.Mapping.OfficeIntegration.PowerPointInfo">
  <Version>Version1</Version>
  <RequiresSignIn>False</RequiresSignIn>
</EsriMapsInfo>
</file>

<file path=customXml/item108.xml><?xml version="1.0" encoding="utf-8"?>
<EsriMapsInfo xmlns="ESRI.ArcGIS.Mapping.OfficeIntegration.PowerPointInfo">
  <Version>Version1</Version>
  <RequiresSignIn>False</RequiresSignIn>
</EsriMapsInfo>
</file>

<file path=customXml/item109.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10.xml><?xml version="1.0" encoding="utf-8"?>
<EsriMapsInfo xmlns="ESRI.ArcGIS.Mapping.OfficeIntegration.PowerPointInfo">
  <Version>Version1</Version>
  <RequiresSignIn>False</RequiresSignIn>
</EsriMapsInfo>
</file>

<file path=customXml/item111.xml><?xml version="1.0" encoding="utf-8"?>
<EsriMapsInfo xmlns="ESRI.ArcGIS.Mapping.OfficeIntegration.PowerPointInfo">
  <Version>Version1</Version>
  <RequiresSignIn>False</RequiresSignIn>
</EsriMapsInfo>
</file>

<file path=customXml/item112.xml><?xml version="1.0" encoding="utf-8"?>
<EsriMapsInfo xmlns="ESRI.ArcGIS.Mapping.OfficeIntegration.PowerPointInfo">
  <Version>Version1</Version>
  <RequiresSignIn>False</RequiresSignIn>
</EsriMapsInfo>
</file>

<file path=customXml/item113.xml><?xml version="1.0" encoding="utf-8"?>
<EsriMapsInfo xmlns="ESRI.ArcGIS.Mapping.OfficeIntegration.PowerPointInfo">
  <Version>Version1</Version>
  <RequiresSignIn>False</RequiresSignIn>
</EsriMapsInfo>
</file>

<file path=customXml/item114.xml><?xml version="1.0" encoding="utf-8"?>
<EsriMapsInfo xmlns="ESRI.ArcGIS.Mapping.OfficeIntegration.PowerPointInfo">
  <Version>Version1</Version>
  <RequiresSignIn>False</RequiresSignIn>
</EsriMapsInfo>
</file>

<file path=customXml/item115.xml><?xml version="1.0" encoding="utf-8"?>
<EsriMapsInfo xmlns="ESRI.ArcGIS.Mapping.OfficeIntegration.PowerPointInfo">
  <Version>Version1</Version>
  <RequiresSignIn>False</RequiresSignIn>
</EsriMapsInfo>
</file>

<file path=customXml/item116.xml><?xml version="1.0" encoding="utf-8"?>
<EsriMapsInfo xmlns="ESRI.ArcGIS.Mapping.OfficeIntegration.PowerPointInfo">
  <Version>Version1</Version>
  <RequiresSignIn>False</RequiresSignIn>
</EsriMapsInfo>
</file>

<file path=customXml/item117.xml><?xml version="1.0" encoding="utf-8"?>
<EsriMapsInfo xmlns="ESRI.ArcGIS.Mapping.OfficeIntegration.PowerPointInfo">
  <Version>Version1</Version>
  <RequiresSignIn>False</RequiresSignIn>
</EsriMapsInfo>
</file>

<file path=customXml/item118.xml><?xml version="1.0" encoding="utf-8"?>
<EsriMapsInfo xmlns="ESRI.ArcGIS.Mapping.OfficeIntegration.PowerPointInfo">
  <Version>Version1</Version>
  <RequiresSignIn>False</RequiresSignIn>
</EsriMapsInfo>
</file>

<file path=customXml/item119.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20.xml><?xml version="1.0" encoding="utf-8"?>
<EsriMapsInfo xmlns="ESRI.ArcGIS.Mapping.OfficeIntegration.PowerPointInfo">
  <Version>Version1</Version>
  <RequiresSignIn>False</RequiresSignIn>
</EsriMapsInfo>
</file>

<file path=customXml/item121.xml><?xml version="1.0" encoding="utf-8"?>
<EsriMapsInfo xmlns="ESRI.ArcGIS.Mapping.OfficeIntegration.PowerPointInfo">
  <Version>Version1</Version>
  <RequiresSignIn>False</RequiresSignIn>
</EsriMapsInfo>
</file>

<file path=customXml/item122.xml><?xml version="1.0" encoding="utf-8"?>
<EsriMapsInfo xmlns="ESRI.ArcGIS.Mapping.OfficeIntegration.PowerPointInfo">
  <Version>Version1</Version>
  <RequiresSignIn>False</RequiresSignIn>
</EsriMapsInfo>
</file>

<file path=customXml/item123.xml><?xml version="1.0" encoding="utf-8"?>
<EsriMapsInfo xmlns="ESRI.ArcGIS.Mapping.OfficeIntegration.PowerPointInfo">
  <Version>Version1</Version>
  <RequiresSignIn>False</RequiresSignIn>
</EsriMapsInfo>
</file>

<file path=customXml/item124.xml><?xml version="1.0" encoding="utf-8"?>
<EsriMapsInfo xmlns="ESRI.ArcGIS.Mapping.OfficeIntegration.PowerPointInfo">
  <Version>Version1</Version>
  <RequiresSignIn>False</RequiresSignIn>
</EsriMapsInfo>
</file>

<file path=customXml/item125.xml><?xml version="1.0" encoding="utf-8"?>
<EsriMapsInfo xmlns="ESRI.ArcGIS.Mapping.OfficeIntegration.PowerPointInfo">
  <Version>Version1</Version>
  <RequiresSignIn>False</RequiresSignIn>
</EsriMapsInfo>
</file>

<file path=customXml/item126.xml><?xml version="1.0" encoding="utf-8"?>
<EsriMapsInfo xmlns="ESRI.ArcGIS.Mapping.OfficeIntegration.PowerPointInfo">
  <Version>Version1</Version>
  <RequiresSignIn>False</RequiresSignIn>
</EsriMapsInfo>
</file>

<file path=customXml/item127.xml><?xml version="1.0" encoding="utf-8"?>
<EsriMapsInfo xmlns="ESRI.ArcGIS.Mapping.OfficeIntegration.PowerPointInfo">
  <Version>Version1</Version>
  <RequiresSignIn>False</RequiresSignIn>
</EsriMapsInfo>
</file>

<file path=customXml/item128.xml><?xml version="1.0" encoding="utf-8"?>
<EsriMapsInfo xmlns="ESRI.ArcGIS.Mapping.OfficeIntegration.PowerPointInfo">
  <Version>Version1</Version>
  <RequiresSignIn>False</RequiresSignIn>
</EsriMapsInfo>
</file>

<file path=customXml/item129.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30.xml><?xml version="1.0" encoding="utf-8"?>
<EsriMapsInfo xmlns="ESRI.ArcGIS.Mapping.OfficeIntegration.PowerPointInfo">
  <Version>Version1</Version>
  <RequiresSignIn>False</RequiresSignIn>
</EsriMapsInfo>
</file>

<file path=customXml/item131.xml><?xml version="1.0" encoding="utf-8"?>
<EsriMapsInfo xmlns="ESRI.ArcGIS.Mapping.OfficeIntegration.PowerPointInfo">
  <Version>Version1</Version>
  <RequiresSignIn>False</RequiresSignIn>
</EsriMapsInfo>
</file>

<file path=customXml/item132.xml><?xml version="1.0" encoding="utf-8"?>
<EsriMapsInfo xmlns="ESRI.ArcGIS.Mapping.OfficeIntegration.PowerPointInfo">
  <Version>Version1</Version>
  <RequiresSignIn>False</RequiresSignIn>
</EsriMapsInfo>
</file>

<file path=customXml/item133.xml><?xml version="1.0" encoding="utf-8"?>
<EsriMapsInfo xmlns="ESRI.ArcGIS.Mapping.OfficeIntegration.PowerPointInfo">
  <Version>Version1</Version>
  <RequiresSignIn>False</RequiresSignIn>
</EsriMapsInfo>
</file>

<file path=customXml/item134.xml><?xml version="1.0" encoding="utf-8"?>
<EsriMapsInfo xmlns="ESRI.ArcGIS.Mapping.OfficeIntegration.PowerPointInfo">
  <Version>Version1</Version>
  <RequiresSignIn>False</RequiresSignIn>
</EsriMapsInfo>
</file>

<file path=customXml/item135.xml><?xml version="1.0" encoding="utf-8"?>
<EsriMapsInfo xmlns="ESRI.ArcGIS.Mapping.OfficeIntegration.PowerPointInfo">
  <Version>Version1</Version>
  <RequiresSignIn>False</RequiresSignIn>
</EsriMapsInfo>
</file>

<file path=customXml/item136.xml><?xml version="1.0" encoding="utf-8"?>
<EsriMapsInfo xmlns="ESRI.ArcGIS.Mapping.OfficeIntegration.PowerPointInfo">
  <Version>Version1</Version>
  <RequiresSignIn>False</RequiresSignIn>
</EsriMapsInfo>
</file>

<file path=customXml/item137.xml><?xml version="1.0" encoding="utf-8"?>
<EsriMapsInfo xmlns="ESRI.ArcGIS.Mapping.OfficeIntegration.PowerPointInfo">
  <Version>Version1</Version>
  <RequiresSignIn>False</RequiresSignIn>
</EsriMapsInfo>
</file>

<file path=customXml/item138.xml><?xml version="1.0" encoding="utf-8"?>
<EsriMapsInfo xmlns="ESRI.ArcGIS.Mapping.OfficeIntegration.PowerPointInfo">
  <Version>Version1</Version>
  <RequiresSignIn>False</RequiresSignIn>
</EsriMapsInfo>
</file>

<file path=customXml/item139.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40.xml><?xml version="1.0" encoding="utf-8"?>
<EsriMapsInfo xmlns="ESRI.ArcGIS.Mapping.OfficeIntegration.PowerPointInfo">
  <Version>Version1</Version>
  <RequiresSignIn>False</RequiresSignIn>
</EsriMapsInfo>
</file>

<file path=customXml/item141.xml><?xml version="1.0" encoding="utf-8"?>
<EsriMapsInfo xmlns="ESRI.ArcGIS.Mapping.OfficeIntegration.PowerPointInfo">
  <Version>Version1</Version>
  <RequiresSignIn>False</RequiresSignIn>
</EsriMapsInfo>
</file>

<file path=customXml/item142.xml><?xml version="1.0" encoding="utf-8"?>
<EsriMapsInfo xmlns="ESRI.ArcGIS.Mapping.OfficeIntegration.PowerPointInfo">
  <Version>Version1</Version>
  <RequiresSignIn>False</RequiresSignIn>
</EsriMapsInfo>
</file>

<file path=customXml/item143.xml><?xml version="1.0" encoding="utf-8"?>
<EsriMapsInfo xmlns="ESRI.ArcGIS.Mapping.OfficeIntegration.PowerPointInfo">
  <Version>Version1</Version>
  <RequiresSignIn>False</RequiresSignIn>
</EsriMapsInfo>
</file>

<file path=customXml/item144.xml><?xml version="1.0" encoding="utf-8"?>
<EsriMapsInfo xmlns="ESRI.ArcGIS.Mapping.OfficeIntegration.PowerPointInfo">
  <Version>Version1</Version>
  <RequiresSignIn>False</RequiresSignIn>
</EsriMapsInfo>
</file>

<file path=customXml/item145.xml><?xml version="1.0" encoding="utf-8"?>
<EsriMapsInfo xmlns="ESRI.ArcGIS.Mapping.OfficeIntegration.PowerPointInfo">
  <Version>Version1</Version>
  <RequiresSignIn>False</RequiresSignIn>
</EsriMapsInfo>
</file>

<file path=customXml/item146.xml><?xml version="1.0" encoding="utf-8"?>
<EsriMapsInfo xmlns="ESRI.ArcGIS.Mapping.OfficeIntegration.PowerPointInfo">
  <Version>Version1</Version>
  <RequiresSignIn>False</RequiresSignIn>
</EsriMapsInfo>
</file>

<file path=customXml/item147.xml><?xml version="1.0" encoding="utf-8"?>
<EsriMapsInfo xmlns="ESRI.ArcGIS.Mapping.OfficeIntegration.PowerPointInfo">
  <Version>Version1</Version>
  <RequiresSignIn>False</RequiresSignIn>
</EsriMapsInfo>
</file>

<file path=customXml/item148.xml><?xml version="1.0" encoding="utf-8"?>
<EsriMapsInfo xmlns="ESRI.ArcGIS.Mapping.OfficeIntegration.PowerPointInfo">
  <Version>Version1</Version>
  <RequiresSignIn>False</RequiresSignIn>
</EsriMapsInfo>
</file>

<file path=customXml/item149.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50.xml><?xml version="1.0" encoding="utf-8"?>
<EsriMapsInfo xmlns="ESRI.ArcGIS.Mapping.OfficeIntegration.PowerPointInfo">
  <Version>Version1</Version>
  <RequiresSignIn>False</RequiresSignIn>
</EsriMapsInfo>
</file>

<file path=customXml/item151.xml><?xml version="1.0" encoding="utf-8"?>
<EsriMapsInfo xmlns="ESRI.ArcGIS.Mapping.OfficeIntegration.PowerPointInfo">
  <Version>Version1</Version>
  <RequiresSignIn>False</RequiresSignIn>
</EsriMapsInfo>
</file>

<file path=customXml/item152.xml><?xml version="1.0" encoding="utf-8"?>
<EsriMapsInfo xmlns="ESRI.ArcGIS.Mapping.OfficeIntegration.PowerPointInfo">
  <Version>Version1</Version>
  <RequiresSignIn>False</RequiresSignIn>
</EsriMapsInfo>
</file>

<file path=customXml/item153.xml><?xml version="1.0" encoding="utf-8"?>
<EsriMapsInfo xmlns="ESRI.ArcGIS.Mapping.OfficeIntegration.PowerPointInfo">
  <Version>Version1</Version>
  <RequiresSignIn>False</RequiresSignIn>
</EsriMapsInfo>
</file>

<file path=customXml/item154.xml><?xml version="1.0" encoding="utf-8"?>
<EsriMapsInfo xmlns="ESRI.ArcGIS.Mapping.OfficeIntegration.PowerPointInfo">
  <Version>Version1</Version>
  <RequiresSignIn>False</RequiresSignIn>
</EsriMapsInfo>
</file>

<file path=customXml/item155.xml><?xml version="1.0" encoding="utf-8"?>
<EsriMapsInfo xmlns="ESRI.ArcGIS.Mapping.OfficeIntegration.PowerPointInfo">
  <Version>Version1</Version>
  <RequiresSignIn>False</RequiresSignIn>
</EsriMapsInfo>
</file>

<file path=customXml/item156.xml><?xml version="1.0" encoding="utf-8"?>
<EsriMapsInfo xmlns="ESRI.ArcGIS.Mapping.OfficeIntegration.PowerPointInfo">
  <Version>Version1</Version>
  <RequiresSignIn>False</RequiresSignIn>
</EsriMapsInfo>
</file>

<file path=customXml/item157.xml><?xml version="1.0" encoding="utf-8"?>
<EsriMapsInfo xmlns="ESRI.ArcGIS.Mapping.OfficeIntegration.PowerPointInfo">
  <Version>Version1</Version>
  <RequiresSignIn>False</RequiresSignIn>
</EsriMapsInfo>
</file>

<file path=customXml/item158.xml><?xml version="1.0" encoding="utf-8"?>
<EsriMapsInfo xmlns="ESRI.ArcGIS.Mapping.OfficeIntegration.PowerPointInfo">
  <Version>Version1</Version>
  <RequiresSignIn>False</RequiresSignIn>
</EsriMapsInfo>
</file>

<file path=customXml/item159.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60.xml><?xml version="1.0" encoding="utf-8"?>
<EsriMapsInfo xmlns="ESRI.ArcGIS.Mapping.OfficeIntegration.PowerPointInfo">
  <Version>Version1</Version>
  <RequiresSignIn>False</RequiresSignIn>
</EsriMapsInfo>
</file>

<file path=customXml/item161.xml><?xml version="1.0" encoding="utf-8"?>
<EsriMapsInfo xmlns="ESRI.ArcGIS.Mapping.OfficeIntegration.PowerPointInfo">
  <Version>Version1</Version>
  <RequiresSignIn>False</RequiresSignIn>
</EsriMapsInfo>
</file>

<file path=customXml/item162.xml><?xml version="1.0" encoding="utf-8"?>
<EsriMapsInfo xmlns="ESRI.ArcGIS.Mapping.OfficeIntegration.PowerPointInfo">
  <Version>Version1</Version>
  <RequiresSignIn>False</RequiresSignIn>
</EsriMapsInfo>
</file>

<file path=customXml/item163.xml><?xml version="1.0" encoding="utf-8"?>
<EsriMapsInfo xmlns="ESRI.ArcGIS.Mapping.OfficeIntegration.PowerPointInfo">
  <Version>Version1</Version>
  <RequiresSignIn>False</RequiresSignIn>
</EsriMapsInfo>
</file>

<file path=customXml/item164.xml><?xml version="1.0" encoding="utf-8"?>
<EsriMapsInfo xmlns="ESRI.ArcGIS.Mapping.OfficeIntegration.PowerPointInfo">
  <Version>Version1</Version>
  <RequiresSignIn>False</RequiresSignIn>
</EsriMapsInfo>
</file>

<file path=customXml/item165.xml><?xml version="1.0" encoding="utf-8"?>
<EsriMapsInfo xmlns="ESRI.ArcGIS.Mapping.OfficeIntegration.PowerPointInfo">
  <Version>Version1</Version>
  <RequiresSignIn>False</RequiresSignIn>
</EsriMapsInfo>
</file>

<file path=customXml/item166.xml><?xml version="1.0" encoding="utf-8"?>
<EsriMapsInfo xmlns="ESRI.ArcGIS.Mapping.OfficeIntegration.PowerPointInfo">
  <Version>Version1</Version>
  <RequiresSignIn>False</RequiresSignIn>
</EsriMapsInfo>
</file>

<file path=customXml/item167.xml><?xml version="1.0" encoding="utf-8"?>
<EsriMapsInfo xmlns="ESRI.ArcGIS.Mapping.OfficeIntegration.PowerPointInfo">
  <Version>Version1</Version>
  <RequiresSignIn>False</RequiresSignIn>
</EsriMapsInfo>
</file>

<file path=customXml/item168.xml><?xml version="1.0" encoding="utf-8"?>
<EsriMapsInfo xmlns="ESRI.ArcGIS.Mapping.OfficeIntegration.PowerPointInfo">
  <Version>Version1</Version>
  <RequiresSignIn>False</RequiresSignIn>
</EsriMapsInfo>
</file>

<file path=customXml/item169.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70.xml><?xml version="1.0" encoding="utf-8"?>
<EsriMapsInfo xmlns="ESRI.ArcGIS.Mapping.OfficeIntegration.PowerPointInfo">
  <Version>Version1</Version>
  <RequiresSignIn>False</RequiresSignIn>
</EsriMapsInfo>
</file>

<file path=customXml/item171.xml><?xml version="1.0" encoding="utf-8"?>
<EsriMapsInfo xmlns="ESRI.ArcGIS.Mapping.OfficeIntegration.PowerPointInfo">
  <Version>Version1</Version>
  <RequiresSignIn>False</RequiresSignIn>
</EsriMapsInfo>
</file>

<file path=customXml/item172.xml><?xml version="1.0" encoding="utf-8"?>
<EsriMapsInfo xmlns="ESRI.ArcGIS.Mapping.OfficeIntegration.PowerPointInfo">
  <Version>Version1</Version>
  <RequiresSignIn>False</RequiresSignIn>
</EsriMapsInfo>
</file>

<file path=customXml/item173.xml><?xml version="1.0" encoding="utf-8"?>
<EsriMapsInfo xmlns="ESRI.ArcGIS.Mapping.OfficeIntegration.PowerPointInfo">
  <Version>Version1</Version>
  <RequiresSignIn>False</RequiresSignIn>
</EsriMapsInfo>
</file>

<file path=customXml/item174.xml><?xml version="1.0" encoding="utf-8"?>
<EsriMapsInfo xmlns="ESRI.ArcGIS.Mapping.OfficeIntegration.PowerPointInfo">
  <Version>Version1</Version>
  <RequiresSignIn>False</RequiresSignIn>
</EsriMapsInfo>
</file>

<file path=customXml/item175.xml><?xml version="1.0" encoding="utf-8"?>
<EsriMapsInfo xmlns="ESRI.ArcGIS.Mapping.OfficeIntegration.PowerPointInfo">
  <Version>Version1</Version>
  <RequiresSignIn>False</RequiresSignIn>
</EsriMapsInfo>
</file>

<file path=customXml/item176.xml><?xml version="1.0" encoding="utf-8"?>
<EsriMapsInfo xmlns="ESRI.ArcGIS.Mapping.OfficeIntegration.PowerPointInfo">
  <Version>Version1</Version>
  <RequiresSignIn>False</RequiresSignIn>
</EsriMapsInfo>
</file>

<file path=customXml/item177.xml><?xml version="1.0" encoding="utf-8"?>
<EsriMapsInfo xmlns="ESRI.ArcGIS.Mapping.OfficeIntegration.PowerPointInfo">
  <Version>Version1</Version>
  <RequiresSignIn>False</RequiresSignIn>
</EsriMapsInfo>
</file>

<file path=customXml/item178.xml><?xml version="1.0" encoding="utf-8"?>
<EsriMapsInfo xmlns="ESRI.ArcGIS.Mapping.OfficeIntegration.PowerPointInfo">
  <Version>Version1</Version>
  <RequiresSignIn>False</RequiresSignIn>
</EsriMapsInfo>
</file>

<file path=customXml/item179.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80.xml><?xml version="1.0" encoding="utf-8"?>
<EsriMapsInfo xmlns="ESRI.ArcGIS.Mapping.OfficeIntegration.PowerPointInfo">
  <Version>Version1</Version>
  <RequiresSignIn>False</RequiresSignIn>
</EsriMapsInfo>
</file>

<file path=customXml/item181.xml><?xml version="1.0" encoding="utf-8"?>
<EsriMapsInfo xmlns="ESRI.ArcGIS.Mapping.OfficeIntegration.PowerPointInfo">
  <Version>Version1</Version>
  <RequiresSignIn>False</RequiresSignIn>
</EsriMapsInfo>
</file>

<file path=customXml/item182.xml><?xml version="1.0" encoding="utf-8"?>
<EsriMapsInfo xmlns="ESRI.ArcGIS.Mapping.OfficeIntegration.PowerPointInfo">
  <Version>Version1</Version>
  <RequiresSignIn>False</RequiresSignIn>
</EsriMapsInfo>
</file>

<file path=customXml/item183.xml><?xml version="1.0" encoding="utf-8"?>
<EsriMapsInfo xmlns="ESRI.ArcGIS.Mapping.OfficeIntegration.PowerPointInfo">
  <Version>Version1</Version>
  <RequiresSignIn>False</RequiresSignIn>
</EsriMapsInfo>
</file>

<file path=customXml/item184.xml><?xml version="1.0" encoding="utf-8"?>
<EsriMapsInfo xmlns="ESRI.ArcGIS.Mapping.OfficeIntegration.PowerPointInfo">
  <Version>Version1</Version>
  <RequiresSignIn>False</RequiresSignIn>
</EsriMapsInfo>
</file>

<file path=customXml/item185.xml><?xml version="1.0" encoding="utf-8"?>
<EsriMapsInfo xmlns="ESRI.ArcGIS.Mapping.OfficeIntegration.PowerPointInfo">
  <Version>Version1</Version>
  <RequiresSignIn>False</RequiresSignIn>
</EsriMapsInfo>
</file>

<file path=customXml/item186.xml><?xml version="1.0" encoding="utf-8"?>
<EsriMapsInfo xmlns="ESRI.ArcGIS.Mapping.OfficeIntegration.PowerPointInfo">
  <Version>Version1</Version>
  <RequiresSignIn>False</RequiresSignIn>
</EsriMapsInfo>
</file>

<file path=customXml/item187.xml><?xml version="1.0" encoding="utf-8"?>
<EsriMapsInfo xmlns="ESRI.ArcGIS.Mapping.OfficeIntegration.PowerPointInfo">
  <Version>Version1</Version>
  <RequiresSignIn>False</RequiresSignIn>
</EsriMapsInfo>
</file>

<file path=customXml/item188.xml><?xml version="1.0" encoding="utf-8"?>
<EsriMapsInfo xmlns="ESRI.ArcGIS.Mapping.OfficeIntegration.PowerPointInfo">
  <Version>Version1</Version>
  <RequiresSignIn>False</RequiresSignIn>
</EsriMapsInfo>
</file>

<file path=customXml/item189.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190.xml><?xml version="1.0" encoding="utf-8"?>
<EsriMapsInfo xmlns="ESRI.ArcGIS.Mapping.OfficeIntegration.PowerPointInfo">
  <Version>Version1</Version>
  <RequiresSignIn>False</RequiresSignIn>
</EsriMapsInfo>
</file>

<file path=customXml/item191.xml><?xml version="1.0" encoding="utf-8"?>
<EsriMapsInfo xmlns="ESRI.ArcGIS.Mapping.OfficeIntegration.PowerPointInfo">
  <Version>Version1</Version>
  <RequiresSignIn>False</RequiresSignIn>
</EsriMapsInfo>
</file>

<file path=customXml/item192.xml><?xml version="1.0" encoding="utf-8"?>
<EsriMapsInfo xmlns="ESRI.ArcGIS.Mapping.OfficeIntegration.PowerPointInfo">
  <Version>Version1</Version>
  <RequiresSignIn>False</RequiresSignIn>
</EsriMapsInfo>
</file>

<file path=customXml/item193.xml><?xml version="1.0" encoding="utf-8"?>
<EsriMapsInfo xmlns="ESRI.ArcGIS.Mapping.OfficeIntegration.PowerPointInfo">
  <Version>Version1</Version>
  <RequiresSignIn>False</RequiresSignIn>
</EsriMapsInfo>
</file>

<file path=customXml/item194.xml><?xml version="1.0" encoding="utf-8"?>
<EsriMapsInfo xmlns="ESRI.ArcGIS.Mapping.OfficeIntegration.PowerPointInfo">
  <Version>Version1</Version>
  <RequiresSignIn>False</RequiresSignIn>
</EsriMapsInfo>
</file>

<file path=customXml/item195.xml><?xml version="1.0" encoding="utf-8"?>
<EsriMapsInfo xmlns="ESRI.ArcGIS.Mapping.OfficeIntegration.PowerPointInfo">
  <Version>Version1</Version>
  <RequiresSignIn>False</RequiresSignIn>
</EsriMapsInfo>
</file>

<file path=customXml/item196.xml><?xml version="1.0" encoding="utf-8"?>
<EsriMapsInfo xmlns="ESRI.ArcGIS.Mapping.OfficeIntegration.PowerPointInfo">
  <Version>Version1</Version>
  <RequiresSignIn>False</RequiresSignIn>
</EsriMapsInfo>
</file>

<file path=customXml/item197.xml><?xml version="1.0" encoding="utf-8"?>
<EsriMapsInfo xmlns="ESRI.ArcGIS.Mapping.OfficeIntegration.PowerPointInfo">
  <Version>Version1</Version>
  <RequiresSignIn>False</RequiresSignIn>
</EsriMapsInfo>
</file>

<file path=customXml/item198.xml><?xml version="1.0" encoding="utf-8"?>
<EsriMapsInfo xmlns="ESRI.ArcGIS.Mapping.OfficeIntegration.PowerPointInfo">
  <Version>Version1</Version>
  <RequiresSignIn>False</RequiresSignIn>
</EsriMapsInfo>
</file>

<file path=customXml/item19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00.xml><?xml version="1.0" encoding="utf-8"?>
<EsriMapsInfo xmlns="ESRI.ArcGIS.Mapping.OfficeIntegration.PowerPointInfo">
  <Version>Version1</Version>
  <RequiresSignIn>False</RequiresSignIn>
</EsriMapsInfo>
</file>

<file path=customXml/item201.xml><?xml version="1.0" encoding="utf-8"?>
<EsriMapsInfo xmlns="ESRI.ArcGIS.Mapping.OfficeIntegration.PowerPointInfo">
  <Version>Version1</Version>
  <RequiresSignIn>False</RequiresSignIn>
</EsriMapsInfo>
</file>

<file path=customXml/item202.xml><?xml version="1.0" encoding="utf-8"?>
<EsriMapsInfo xmlns="ESRI.ArcGIS.Mapping.OfficeIntegration.PowerPointInfo">
  <Version>Version1</Version>
  <RequiresSignIn>False</RequiresSignIn>
</EsriMapsInfo>
</file>

<file path=customXml/item203.xml><?xml version="1.0" encoding="utf-8"?>
<EsriMapsInfo xmlns="ESRI.ArcGIS.Mapping.OfficeIntegration.PowerPointInfo">
  <Version>Version1</Version>
  <RequiresSignIn>False</RequiresSignIn>
</EsriMapsInfo>
</file>

<file path=customXml/item204.xml><?xml version="1.0" encoding="utf-8"?>
<EsriMapsInfo xmlns="ESRI.ArcGIS.Mapping.OfficeIntegration.PowerPointInfo">
  <Version>Version1</Version>
  <RequiresSignIn>False</RequiresSignIn>
</EsriMapsInfo>
</file>

<file path=customXml/item205.xml><?xml version="1.0" encoding="utf-8"?>
<EsriMapsInfo xmlns="ESRI.ArcGIS.Mapping.OfficeIntegration.PowerPointInfo">
  <Version>Version1</Version>
  <RequiresSignIn>False</RequiresSignIn>
</EsriMapsInfo>
</file>

<file path=customXml/item206.xml><?xml version="1.0" encoding="utf-8"?>
<EsriMapsInfo xmlns="ESRI.ArcGIS.Mapping.OfficeIntegration.PowerPointInfo">
  <Version>Version1</Version>
  <RequiresSignIn>False</RequiresSignIn>
</EsriMapsInfo>
</file>

<file path=customXml/item207.xml><?xml version="1.0" encoding="utf-8"?>
<EsriMapsInfo xmlns="ESRI.ArcGIS.Mapping.OfficeIntegration.PowerPointInfo">
  <Version>Version1</Version>
  <RequiresSignIn>False</RequiresSignIn>
</EsriMapsInfo>
</file>

<file path=customXml/item208.xml><?xml version="1.0" encoding="utf-8"?>
<EsriMapsInfo xmlns="ESRI.ArcGIS.Mapping.OfficeIntegration.PowerPointInfo">
  <Version>Version1</Version>
  <RequiresSignIn>False</RequiresSignIn>
</EsriMapsInfo>
</file>

<file path=customXml/item209.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10.xml><?xml version="1.0" encoding="utf-8"?>
<EsriMapsInfo xmlns="ESRI.ArcGIS.Mapping.OfficeIntegration.PowerPointInfo">
  <Version>Version1</Version>
  <RequiresSignIn>False</RequiresSignIn>
</EsriMapsInfo>
</file>

<file path=customXml/item211.xml><?xml version="1.0" encoding="utf-8"?>
<EsriMapsInfo xmlns="ESRI.ArcGIS.Mapping.OfficeIntegration.PowerPointInfo">
  <Version>Version1</Version>
  <RequiresSignIn>False</RequiresSignIn>
</EsriMapsInfo>
</file>

<file path=customXml/item212.xml><?xml version="1.0" encoding="utf-8"?>
<EsriMapsInfo xmlns="ESRI.ArcGIS.Mapping.OfficeIntegration.PowerPointInfo">
  <Version>Version1</Version>
  <RequiresSignIn>False</RequiresSignIn>
</EsriMapsInfo>
</file>

<file path=customXml/item213.xml><?xml version="1.0" encoding="utf-8"?>
<EsriMapsInfo xmlns="ESRI.ArcGIS.Mapping.OfficeIntegration.PowerPointInfo">
  <Version>Version1</Version>
  <RequiresSignIn>False</RequiresSignIn>
</EsriMapsInfo>
</file>

<file path=customXml/item214.xml><?xml version="1.0" encoding="utf-8"?>
<EsriMapsInfo xmlns="ESRI.ArcGIS.Mapping.OfficeIntegration.PowerPointInfo">
  <Version>Version1</Version>
  <RequiresSignIn>False</RequiresSignIn>
</EsriMapsInfo>
</file>

<file path=customXml/item215.xml><?xml version="1.0" encoding="utf-8"?>
<EsriMapsInfo xmlns="ESRI.ArcGIS.Mapping.OfficeIntegration.PowerPointInfo">
  <Version>Version1</Version>
  <RequiresSignIn>False</RequiresSignIn>
</EsriMapsInfo>
</file>

<file path=customXml/item216.xml><?xml version="1.0" encoding="utf-8"?>
<EsriMapsInfo xmlns="ESRI.ArcGIS.Mapping.OfficeIntegration.PowerPointInfo">
  <Version>Version1</Version>
  <RequiresSignIn>False</RequiresSignIn>
</EsriMapsInfo>
</file>

<file path=customXml/item217.xml><?xml version="1.0" encoding="utf-8"?>
<EsriMapsInfo xmlns="ESRI.ArcGIS.Mapping.OfficeIntegration.PowerPointInfo">
  <Version>Version1</Version>
  <RequiresSignIn>False</RequiresSignIn>
</EsriMapsInfo>
</file>

<file path=customXml/item218.xml><?xml version="1.0" encoding="utf-8"?>
<EsriMapsInfo xmlns="ESRI.ArcGIS.Mapping.OfficeIntegration.PowerPointInfo">
  <Version>Version1</Version>
  <RequiresSignIn>False</RequiresSignIn>
</EsriMapsInfo>
</file>

<file path=customXml/item219.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20.xml><?xml version="1.0" encoding="utf-8"?>
<EsriMapsInfo xmlns="ESRI.ArcGIS.Mapping.OfficeIntegration.PowerPointInfo">
  <Version>Version1</Version>
  <RequiresSignIn>False</RequiresSignIn>
</EsriMapsInfo>
</file>

<file path=customXml/item221.xml><?xml version="1.0" encoding="utf-8"?>
<EsriMapsInfo xmlns="ESRI.ArcGIS.Mapping.OfficeIntegration.PowerPointInfo">
  <Version>Version1</Version>
  <RequiresSignIn>False</RequiresSignIn>
</EsriMapsInfo>
</file>

<file path=customXml/item222.xml><?xml version="1.0" encoding="utf-8"?>
<EsriMapsInfo xmlns="ESRI.ArcGIS.Mapping.OfficeIntegration.PowerPointInfo">
  <Version>Version1</Version>
  <RequiresSignIn>False</RequiresSignIn>
</EsriMapsInfo>
</file>

<file path=customXml/item223.xml><?xml version="1.0" encoding="utf-8"?>
<EsriMapsInfo xmlns="ESRI.ArcGIS.Mapping.OfficeIntegration.PowerPointInfo">
  <Version>Version1</Version>
  <RequiresSignIn>False</RequiresSignIn>
</EsriMapsInfo>
</file>

<file path=customXml/item224.xml><?xml version="1.0" encoding="utf-8"?>
<EsriMapsInfo xmlns="ESRI.ArcGIS.Mapping.OfficeIntegration.PowerPointInfo">
  <Version>Version1</Version>
  <RequiresSignIn>False</RequiresSignIn>
</EsriMapsInfo>
</file>

<file path=customXml/item225.xml><?xml version="1.0" encoding="utf-8"?>
<EsriMapsInfo xmlns="ESRI.ArcGIS.Mapping.OfficeIntegration.PowerPointInfo">
  <Version>Version1</Version>
  <RequiresSignIn>False</RequiresSignIn>
</EsriMapsInfo>
</file>

<file path=customXml/item226.xml><?xml version="1.0" encoding="utf-8"?>
<EsriMapsInfo xmlns="ESRI.ArcGIS.Mapping.OfficeIntegration.PowerPointInfo">
  <Version>Version1</Version>
  <RequiresSignIn>False</RequiresSignIn>
</EsriMapsInfo>
</file>

<file path=customXml/item227.xml><?xml version="1.0" encoding="utf-8"?>
<EsriMapsInfo xmlns="ESRI.ArcGIS.Mapping.OfficeIntegration.PowerPointInfo">
  <Version>Version1</Version>
  <RequiresSignIn>False</RequiresSignIn>
</EsriMapsInfo>
</file>

<file path=customXml/item228.xml><?xml version="1.0" encoding="utf-8"?>
<EsriMapsInfo xmlns="ESRI.ArcGIS.Mapping.OfficeIntegration.PowerPointInfo">
  <Version>Version1</Version>
  <RequiresSignIn>False</RequiresSignIn>
</EsriMapsInfo>
</file>

<file path=customXml/item229.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30.xml><?xml version="1.0" encoding="utf-8"?>
<EsriMapsInfo xmlns="ESRI.ArcGIS.Mapping.OfficeIntegration.PowerPointInfo">
  <Version>Version1</Version>
  <RequiresSignIn>False</RequiresSignIn>
</EsriMapsInfo>
</file>

<file path=customXml/item231.xml><?xml version="1.0" encoding="utf-8"?>
<EsriMapsInfo xmlns="ESRI.ArcGIS.Mapping.OfficeIntegration.PowerPointInfo">
  <Version>Version1</Version>
  <RequiresSignIn>False</RequiresSignIn>
</EsriMapsInfo>
</file>

<file path=customXml/item232.xml><?xml version="1.0" encoding="utf-8"?>
<EsriMapsInfo xmlns="ESRI.ArcGIS.Mapping.OfficeIntegration.PowerPointInfo">
  <Version>Version1</Version>
  <RequiresSignIn>False</RequiresSignIn>
</EsriMapsInfo>
</file>

<file path=customXml/item233.xml><?xml version="1.0" encoding="utf-8"?>
<EsriMapsInfo xmlns="ESRI.ArcGIS.Mapping.OfficeIntegration.PowerPointInfo">
  <Version>Version1</Version>
  <RequiresSignIn>False</RequiresSignIn>
</EsriMapsInfo>
</file>

<file path=customXml/item234.xml><?xml version="1.0" encoding="utf-8"?>
<EsriMapsInfo xmlns="ESRI.ArcGIS.Mapping.OfficeIntegration.PowerPointInfo">
  <Version>Version1</Version>
  <RequiresSignIn>False</RequiresSignIn>
</EsriMapsInfo>
</file>

<file path=customXml/item235.xml><?xml version="1.0" encoding="utf-8"?>
<EsriMapsInfo xmlns="ESRI.ArcGIS.Mapping.OfficeIntegration.PowerPointInfo">
  <Version>Version1</Version>
  <RequiresSignIn>False</RequiresSignIn>
</EsriMapsInfo>
</file>

<file path=customXml/item236.xml><?xml version="1.0" encoding="utf-8"?>
<EsriMapsInfo xmlns="ESRI.ArcGIS.Mapping.OfficeIntegration.PowerPointInfo">
  <Version>Version1</Version>
  <RequiresSignIn>False</RequiresSignIn>
</EsriMapsInfo>
</file>

<file path=customXml/item237.xml><?xml version="1.0" encoding="utf-8"?>
<EsriMapsInfo xmlns="ESRI.ArcGIS.Mapping.OfficeIntegration.PowerPointInfo">
  <Version>Version1</Version>
  <RequiresSignIn>False</RequiresSignIn>
</EsriMapsInfo>
</file>

<file path=customXml/item238.xml><?xml version="1.0" encoding="utf-8"?>
<EsriMapsInfo xmlns="ESRI.ArcGIS.Mapping.OfficeIntegration.PowerPointInfo">
  <Version>Version1</Version>
  <RequiresSignIn>False</RequiresSignIn>
</EsriMapsInfo>
</file>

<file path=customXml/item239.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40.xml><?xml version="1.0" encoding="utf-8"?>
<EsriMapsInfo xmlns="ESRI.ArcGIS.Mapping.OfficeIntegration.PowerPointInfo">
  <Version>Version1</Version>
  <RequiresSignIn>False</RequiresSignIn>
</EsriMapsInfo>
</file>

<file path=customXml/item241.xml><?xml version="1.0" encoding="utf-8"?>
<EsriMapsInfo xmlns="ESRI.ArcGIS.Mapping.OfficeIntegration.PowerPointInfo">
  <Version>Version1</Version>
  <RequiresSignIn>False</RequiresSignIn>
</EsriMapsInfo>
</file>

<file path=customXml/item242.xml><?xml version="1.0" encoding="utf-8"?>
<EsriMapsInfo xmlns="ESRI.ArcGIS.Mapping.OfficeIntegration.PowerPointInfo">
  <Version>Version1</Version>
  <RequiresSignIn>False</RequiresSignIn>
</EsriMapsInfo>
</file>

<file path=customXml/item243.xml><?xml version="1.0" encoding="utf-8"?>
<EsriMapsInfo xmlns="ESRI.ArcGIS.Mapping.OfficeIntegration.PowerPointInfo">
  <Version>Version1</Version>
  <RequiresSignIn>False</RequiresSignIn>
</EsriMapsInfo>
</file>

<file path=customXml/item244.xml><?xml version="1.0" encoding="utf-8"?>
<EsriMapsInfo xmlns="ESRI.ArcGIS.Mapping.OfficeIntegration.PowerPointInfo">
  <Version>Version1</Version>
  <RequiresSignIn>False</RequiresSignIn>
</EsriMapsInfo>
</file>

<file path=customXml/item245.xml><?xml version="1.0" encoding="utf-8"?>
<EsriMapsInfo xmlns="ESRI.ArcGIS.Mapping.OfficeIntegration.PowerPointInfo">
  <Version>Version1</Version>
  <RequiresSignIn>False</RequiresSignIn>
</EsriMapsInfo>
</file>

<file path=customXml/item246.xml><?xml version="1.0" encoding="utf-8"?>
<EsriMapsInfo xmlns="ESRI.ArcGIS.Mapping.OfficeIntegration.PowerPointInfo">
  <Version>Version1</Version>
  <RequiresSignIn>False</RequiresSignIn>
</EsriMapsInfo>
</file>

<file path=customXml/item247.xml><?xml version="1.0" encoding="utf-8"?>
<EsriMapsInfo xmlns="ESRI.ArcGIS.Mapping.OfficeIntegration.PowerPointInfo">
  <Version>Version1</Version>
  <RequiresSignIn>False</RequiresSignIn>
</EsriMapsInfo>
</file>

<file path=customXml/item248.xml><?xml version="1.0" encoding="utf-8"?>
<EsriMapsInfo xmlns="ESRI.ArcGIS.Mapping.OfficeIntegration.PowerPointInfo">
  <Version>Version1</Version>
  <RequiresSignIn>False</RequiresSignIn>
</EsriMapsInfo>
</file>

<file path=customXml/item249.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50.xml><?xml version="1.0" encoding="utf-8"?>
<EsriMapsInfo xmlns="ESRI.ArcGIS.Mapping.OfficeIntegration.PowerPointInfo">
  <Version>Version1</Version>
  <RequiresSignIn>False</RequiresSignIn>
</EsriMapsInfo>
</file>

<file path=customXml/item251.xml><?xml version="1.0" encoding="utf-8"?>
<EsriMapsInfo xmlns="ESRI.ArcGIS.Mapping.OfficeIntegration.PowerPointInfo">
  <Version>Version1</Version>
  <RequiresSignIn>False</RequiresSignIn>
</EsriMapsInfo>
</file>

<file path=customXml/item252.xml><?xml version="1.0" encoding="utf-8"?>
<EsriMapsInfo xmlns="ESRI.ArcGIS.Mapping.OfficeIntegration.PowerPointInfo">
  <Version>Version1</Version>
  <RequiresSignIn>False</RequiresSignIn>
</EsriMapsInfo>
</file>

<file path=customXml/item253.xml><?xml version="1.0" encoding="utf-8"?>
<EsriMapsInfo xmlns="ESRI.ArcGIS.Mapping.OfficeIntegration.PowerPointInfo">
  <Version>Version1</Version>
  <RequiresSignIn>False</RequiresSignIn>
</EsriMapsInfo>
</file>

<file path=customXml/item254.xml><?xml version="1.0" encoding="utf-8"?>
<EsriMapsInfo xmlns="ESRI.ArcGIS.Mapping.OfficeIntegration.PowerPointInfo">
  <Version>Version1</Version>
  <RequiresSignIn>False</RequiresSignIn>
</EsriMapsInfo>
</file>

<file path=customXml/item255.xml><?xml version="1.0" encoding="utf-8"?>
<EsriMapsInfo xmlns="ESRI.ArcGIS.Mapping.OfficeIntegration.PowerPointInfo">
  <Version>Version1</Version>
  <RequiresSignIn>False</RequiresSignIn>
</EsriMapsInfo>
</file>

<file path=customXml/item256.xml><?xml version="1.0" encoding="utf-8"?>
<EsriMapsInfo xmlns="ESRI.ArcGIS.Mapping.OfficeIntegration.PowerPointInfo">
  <Version>Version1</Version>
  <RequiresSignIn>False</RequiresSignIn>
</EsriMapsInfo>
</file>

<file path=customXml/item257.xml><?xml version="1.0" encoding="utf-8"?>
<EsriMapsInfo xmlns="ESRI.ArcGIS.Mapping.OfficeIntegration.PowerPointInfo">
  <Version>Version1</Version>
  <RequiresSignIn>False</RequiresSignIn>
</EsriMapsInfo>
</file>

<file path=customXml/item258.xml><?xml version="1.0" encoding="utf-8"?>
<EsriMapsInfo xmlns="ESRI.ArcGIS.Mapping.OfficeIntegration.PowerPointInfo">
  <Version>Version1</Version>
  <RequiresSignIn>False</RequiresSignIn>
</EsriMapsInfo>
</file>

<file path=customXml/item259.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60.xml><?xml version="1.0" encoding="utf-8"?>
<EsriMapsInfo xmlns="ESRI.ArcGIS.Mapping.OfficeIntegration.PowerPointInfo">
  <Version>Version1</Version>
  <RequiresSignIn>False</RequiresSignIn>
</EsriMapsInfo>
</file>

<file path=customXml/item261.xml><?xml version="1.0" encoding="utf-8"?>
<EsriMapsInfo xmlns="ESRI.ArcGIS.Mapping.OfficeIntegration.PowerPointInfo">
  <Version>Version1</Version>
  <RequiresSignIn>False</RequiresSignIn>
</EsriMapsInfo>
</file>

<file path=customXml/item262.xml><?xml version="1.0" encoding="utf-8"?>
<EsriMapsInfo xmlns="ESRI.ArcGIS.Mapping.OfficeIntegration.PowerPointInfo">
  <Version>Version1</Version>
  <RequiresSignIn>False</RequiresSignIn>
</EsriMapsInfo>
</file>

<file path=customXml/item263.xml><?xml version="1.0" encoding="utf-8"?>
<EsriMapsInfo xmlns="ESRI.ArcGIS.Mapping.OfficeIntegration.PowerPointInfo">
  <Version>Version1</Version>
  <RequiresSignIn>False</RequiresSignIn>
</EsriMapsInfo>
</file>

<file path=customXml/item264.xml><?xml version="1.0" encoding="utf-8"?>
<EsriMapsInfo xmlns="ESRI.ArcGIS.Mapping.OfficeIntegration.PowerPointInfo">
  <Version>Version1</Version>
  <RequiresSignIn>False</RequiresSignIn>
</EsriMapsInfo>
</file>

<file path=customXml/item265.xml><?xml version="1.0" encoding="utf-8"?>
<EsriMapsInfo xmlns="ESRI.ArcGIS.Mapping.OfficeIntegration.PowerPointInfo">
  <Version>Version1</Version>
  <RequiresSignIn>False</RequiresSignIn>
</EsriMapsInfo>
</file>

<file path=customXml/item266.xml><?xml version="1.0" encoding="utf-8"?>
<EsriMapsInfo xmlns="ESRI.ArcGIS.Mapping.OfficeIntegration.PowerPointInfo">
  <Version>Version1</Version>
  <RequiresSignIn>False</RequiresSignIn>
</EsriMapsInfo>
</file>

<file path=customXml/item267.xml><?xml version="1.0" encoding="utf-8"?>
<EsriMapsInfo xmlns="ESRI.ArcGIS.Mapping.OfficeIntegration.PowerPointInfo">
  <Version>Version1</Version>
  <RequiresSignIn>False</RequiresSignIn>
</EsriMapsInfo>
</file>

<file path=customXml/item268.xml><?xml version="1.0" encoding="utf-8"?>
<EsriMapsInfo xmlns="ESRI.ArcGIS.Mapping.OfficeIntegration.PowerPointInfo">
  <Version>Version1</Version>
  <RequiresSignIn>False</RequiresSignIn>
</EsriMapsInfo>
</file>

<file path=customXml/item269.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70.xml><?xml version="1.0" encoding="utf-8"?>
<EsriMapsInfo xmlns="ESRI.ArcGIS.Mapping.OfficeIntegration.PowerPointInfo">
  <Version>Version1</Version>
  <RequiresSignIn>False</RequiresSignIn>
</EsriMapsInfo>
</file>

<file path=customXml/item271.xml><?xml version="1.0" encoding="utf-8"?>
<EsriMapsInfo xmlns="ESRI.ArcGIS.Mapping.OfficeIntegration.PowerPointInfo">
  <Version>Version1</Version>
  <RequiresSignIn>False</RequiresSignIn>
</EsriMapsInfo>
</file>

<file path=customXml/item272.xml><?xml version="1.0" encoding="utf-8"?>
<EsriMapsInfo xmlns="ESRI.ArcGIS.Mapping.OfficeIntegration.PowerPointInfo">
  <Version>Version1</Version>
  <RequiresSignIn>False</RequiresSignIn>
</EsriMapsInfo>
</file>

<file path=customXml/item273.xml><?xml version="1.0" encoding="utf-8"?>
<EsriMapsInfo xmlns="ESRI.ArcGIS.Mapping.OfficeIntegration.PowerPointInfo">
  <Version>Version1</Version>
  <RequiresSignIn>False</RequiresSignIn>
</EsriMapsInfo>
</file>

<file path=customXml/item274.xml><?xml version="1.0" encoding="utf-8"?>
<EsriMapsInfo xmlns="ESRI.ArcGIS.Mapping.OfficeIntegration.PowerPointInfo">
  <Version>Version1</Version>
  <RequiresSignIn>False</RequiresSignIn>
</EsriMapsInfo>
</file>

<file path=customXml/item275.xml><?xml version="1.0" encoding="utf-8"?>
<EsriMapsInfo xmlns="ESRI.ArcGIS.Mapping.OfficeIntegration.PowerPointInfo">
  <Version>Version1</Version>
  <RequiresSignIn>False</RequiresSignIn>
</EsriMapsInfo>
</file>

<file path=customXml/item276.xml><?xml version="1.0" encoding="utf-8"?>
<EsriMapsInfo xmlns="ESRI.ArcGIS.Mapping.OfficeIntegration.PowerPointInfo">
  <Version>Version1</Version>
  <RequiresSignIn>False</RequiresSignIn>
</EsriMapsInfo>
</file>

<file path=customXml/item277.xml><?xml version="1.0" encoding="utf-8"?>
<EsriMapsInfo xmlns="ESRI.ArcGIS.Mapping.OfficeIntegration.PowerPointInfo">
  <Version>Version1</Version>
  <RequiresSignIn>False</RequiresSignIn>
</EsriMapsInfo>
</file>

<file path=customXml/item278.xml><?xml version="1.0" encoding="utf-8"?>
<EsriMapsInfo xmlns="ESRI.ArcGIS.Mapping.OfficeIntegration.PowerPointInfo">
  <Version>Version1</Version>
  <RequiresSignIn>False</RequiresSignIn>
</EsriMapsInfo>
</file>

<file path=customXml/item279.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80.xml><?xml version="1.0" encoding="utf-8"?>
<EsriMapsInfo xmlns="ESRI.ArcGIS.Mapping.OfficeIntegration.PowerPointInfo">
  <Version>Version1</Version>
  <RequiresSignIn>False</RequiresSignIn>
</EsriMapsInfo>
</file>

<file path=customXml/item281.xml><?xml version="1.0" encoding="utf-8"?>
<EsriMapsInfo xmlns="ESRI.ArcGIS.Mapping.OfficeIntegration.PowerPointInfo">
  <Version>Version1</Version>
  <RequiresSignIn>False</RequiresSignIn>
</EsriMapsInfo>
</file>

<file path=customXml/item282.xml><?xml version="1.0" encoding="utf-8"?>
<EsriMapsInfo xmlns="ESRI.ArcGIS.Mapping.OfficeIntegration.PowerPointInfo">
  <Version>Version1</Version>
  <RequiresSignIn>False</RequiresSignIn>
</EsriMapsInfo>
</file>

<file path=customXml/item283.xml><?xml version="1.0" encoding="utf-8"?>
<EsriMapsInfo xmlns="ESRI.ArcGIS.Mapping.OfficeIntegration.PowerPointInfo">
  <Version>Version1</Version>
  <RequiresSignIn>False</RequiresSignIn>
</EsriMapsInfo>
</file>

<file path=customXml/item284.xml><?xml version="1.0" encoding="utf-8"?>
<EsriMapsInfo xmlns="ESRI.ArcGIS.Mapping.OfficeIntegration.PowerPointInfo">
  <Version>Version1</Version>
  <RequiresSignIn>False</RequiresSignIn>
</EsriMapsInfo>
</file>

<file path=customXml/item285.xml><?xml version="1.0" encoding="utf-8"?>
<EsriMapsInfo xmlns="ESRI.ArcGIS.Mapping.OfficeIntegration.PowerPointInfo">
  <Version>Version1</Version>
  <RequiresSignIn>False</RequiresSignIn>
</EsriMapsInfo>
</file>

<file path=customXml/item286.xml><?xml version="1.0" encoding="utf-8"?>
<EsriMapsInfo xmlns="ESRI.ArcGIS.Mapping.OfficeIntegration.PowerPointInfo">
  <Version>Version1</Version>
  <RequiresSignIn>False</RequiresSignIn>
</EsriMapsInfo>
</file>

<file path=customXml/item287.xml><?xml version="1.0" encoding="utf-8"?>
<EsriMapsInfo xmlns="ESRI.ArcGIS.Mapping.OfficeIntegration.PowerPointInfo">
  <Version>Version1</Version>
  <RequiresSignIn>False</RequiresSignIn>
</EsriMapsInfo>
</file>

<file path=customXml/item288.xml><?xml version="1.0" encoding="utf-8"?>
<EsriMapsInfo xmlns="ESRI.ArcGIS.Mapping.OfficeIntegration.PowerPointInfo">
  <Version>Version1</Version>
  <RequiresSignIn>False</RequiresSignIn>
</EsriMapsInfo>
</file>

<file path=customXml/item289.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290.xml><?xml version="1.0" encoding="utf-8"?>
<EsriMapsInfo xmlns="ESRI.ArcGIS.Mapping.OfficeIntegration.PowerPointInfo">
  <Version>Version1</Version>
  <RequiresSignIn>False</RequiresSignIn>
</EsriMapsInfo>
</file>

<file path=customXml/item291.xml><?xml version="1.0" encoding="utf-8"?>
<EsriMapsInfo xmlns="ESRI.ArcGIS.Mapping.OfficeIntegration.PowerPointInfo">
  <Version>Version1</Version>
  <RequiresSignIn>False</RequiresSignIn>
</EsriMapsInfo>
</file>

<file path=customXml/item292.xml><?xml version="1.0" encoding="utf-8"?>
<EsriMapsInfo xmlns="ESRI.ArcGIS.Mapping.OfficeIntegration.PowerPointInfo">
  <Version>Version1</Version>
  <RequiresSignIn>False</RequiresSignIn>
</EsriMapsInfo>
</file>

<file path=customXml/item293.xml><?xml version="1.0" encoding="utf-8"?>
<EsriMapsInfo xmlns="ESRI.ArcGIS.Mapping.OfficeIntegration.PowerPointInfo">
  <Version>Version1</Version>
  <RequiresSignIn>False</RequiresSignIn>
</EsriMapsInfo>
</file>

<file path=customXml/item294.xml><?xml version="1.0" encoding="utf-8"?>
<EsriMapsInfo xmlns="ESRI.ArcGIS.Mapping.OfficeIntegration.PowerPointInfo">
  <Version>Version1</Version>
  <RequiresSignIn>False</RequiresSignIn>
</EsriMapsInfo>
</file>

<file path=customXml/item295.xml><?xml version="1.0" encoding="utf-8"?>
<EsriMapsInfo xmlns="ESRI.ArcGIS.Mapping.OfficeIntegration.PowerPointInfo">
  <Version>Version1</Version>
  <RequiresSignIn>False</RequiresSignIn>
</EsriMapsInfo>
</file>

<file path=customXml/item296.xml><?xml version="1.0" encoding="utf-8"?>
<EsriMapsInfo xmlns="ESRI.ArcGIS.Mapping.OfficeIntegration.PowerPointInfo">
  <Version>Version1</Version>
  <RequiresSignIn>False</RequiresSignIn>
</EsriMapsInfo>
</file>

<file path=customXml/item297.xml><?xml version="1.0" encoding="utf-8"?>
<EsriMapsInfo xmlns="ESRI.ArcGIS.Mapping.OfficeIntegration.PowerPointInfo">
  <Version>Version1</Version>
  <RequiresSignIn>False</RequiresSignIn>
</EsriMapsInfo>
</file>

<file path=customXml/item298.xml><?xml version="1.0" encoding="utf-8"?>
<EsriMapsInfo xmlns="ESRI.ArcGIS.Mapping.OfficeIntegration.PowerPointInfo">
  <Version>Version1</Version>
  <RequiresSignIn>False</RequiresSignIn>
</EsriMapsInfo>
</file>

<file path=customXml/item29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00.xml><?xml version="1.0" encoding="utf-8"?>
<EsriMapsInfo xmlns="ESRI.ArcGIS.Mapping.OfficeIntegration.PowerPointInfo">
  <Version>Version1</Version>
  <RequiresSignIn>False</RequiresSignIn>
</EsriMapsInfo>
</file>

<file path=customXml/item301.xml><?xml version="1.0" encoding="utf-8"?>
<EsriMapsInfo xmlns="ESRI.ArcGIS.Mapping.OfficeIntegration.PowerPointInfo">
  <Version>Version1</Version>
  <RequiresSignIn>False</RequiresSignIn>
</EsriMapsInfo>
</file>

<file path=customXml/item302.xml><?xml version="1.0" encoding="utf-8"?>
<EsriMapsInfo xmlns="ESRI.ArcGIS.Mapping.OfficeIntegration.PowerPointInfo">
  <Version>Version1</Version>
  <RequiresSignIn>False</RequiresSignIn>
</EsriMapsInfo>
</file>

<file path=customXml/item303.xml><?xml version="1.0" encoding="utf-8"?>
<EsriMapsInfo xmlns="ESRI.ArcGIS.Mapping.OfficeIntegration.PowerPointInfo">
  <Version>Version1</Version>
  <RequiresSignIn>False</RequiresSignIn>
</EsriMapsInfo>
</file>

<file path=customXml/item304.xml><?xml version="1.0" encoding="utf-8"?>
<EsriMapsInfo xmlns="ESRI.ArcGIS.Mapping.OfficeIntegration.PowerPointInfo">
  <Version>Version1</Version>
  <RequiresSignIn>False</RequiresSignIn>
</EsriMapsInfo>
</file>

<file path=customXml/item305.xml><?xml version="1.0" encoding="utf-8"?>
<EsriMapsInfo xmlns="ESRI.ArcGIS.Mapping.OfficeIntegration.PowerPointInfo">
  <Version>Version1</Version>
  <RequiresSignIn>False</RequiresSignIn>
</EsriMapsInfo>
</file>

<file path=customXml/item306.xml><?xml version="1.0" encoding="utf-8"?>
<EsriMapsInfo xmlns="ESRI.ArcGIS.Mapping.OfficeIntegration.PowerPointInfo">
  <Version>Version1</Version>
  <RequiresSignIn>False</RequiresSignIn>
</EsriMapsInfo>
</file>

<file path=customXml/item307.xml><?xml version="1.0" encoding="utf-8"?>
<EsriMapsInfo xmlns="ESRI.ArcGIS.Mapping.OfficeIntegration.PowerPointInfo">
  <Version>Version1</Version>
  <RequiresSignIn>False</RequiresSignIn>
</EsriMapsInfo>
</file>

<file path=customXml/item308.xml><?xml version="1.0" encoding="utf-8"?>
<EsriMapsInfo xmlns="ESRI.ArcGIS.Mapping.OfficeIntegration.PowerPointInfo">
  <Version>Version1</Version>
  <RequiresSignIn>False</RequiresSignIn>
</EsriMapsInfo>
</file>

<file path=customXml/item309.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10.xml><?xml version="1.0" encoding="utf-8"?>
<EsriMapsInfo xmlns="ESRI.ArcGIS.Mapping.OfficeIntegration.PowerPointInfo">
  <Version>Version1</Version>
  <RequiresSignIn>False</RequiresSignIn>
</EsriMapsInfo>
</file>

<file path=customXml/item311.xml><?xml version="1.0" encoding="utf-8"?>
<EsriMapsInfo xmlns="ESRI.ArcGIS.Mapping.OfficeIntegration.PowerPointInfo">
  <Version>Version1</Version>
  <RequiresSignIn>False</RequiresSignIn>
</EsriMapsInfo>
</file>

<file path=customXml/item312.xml><?xml version="1.0" encoding="utf-8"?>
<EsriMapsInfo xmlns="ESRI.ArcGIS.Mapping.OfficeIntegration.PowerPointInfo">
  <Version>Version1</Version>
  <RequiresSignIn>False</RequiresSignIn>
</EsriMapsInfo>
</file>

<file path=customXml/item313.xml><?xml version="1.0" encoding="utf-8"?>
<EsriMapsInfo xmlns="ESRI.ArcGIS.Mapping.OfficeIntegration.PowerPointInfo">
  <Version>Version1</Version>
  <RequiresSignIn>False</RequiresSignIn>
</EsriMapsInfo>
</file>

<file path=customXml/item314.xml><?xml version="1.0" encoding="utf-8"?>
<EsriMapsInfo xmlns="ESRI.ArcGIS.Mapping.OfficeIntegration.PowerPointInfo">
  <Version>Version1</Version>
  <RequiresSignIn>False</RequiresSignIn>
</EsriMapsInfo>
</file>

<file path=customXml/item315.xml><?xml version="1.0" encoding="utf-8"?>
<EsriMapsInfo xmlns="ESRI.ArcGIS.Mapping.OfficeIntegration.PowerPointInfo">
  <Version>Version1</Version>
  <RequiresSignIn>False</RequiresSignIn>
</EsriMapsInfo>
</file>

<file path=customXml/item316.xml><?xml version="1.0" encoding="utf-8"?>
<EsriMapsInfo xmlns="ESRI.ArcGIS.Mapping.OfficeIntegration.PowerPointInfo">
  <Version>Version1</Version>
  <RequiresSignIn>False</RequiresSignIn>
</EsriMapsInfo>
</file>

<file path=customXml/item317.xml><?xml version="1.0" encoding="utf-8"?>
<EsriMapsInfo xmlns="ESRI.ArcGIS.Mapping.OfficeIntegration.PowerPointInfo">
  <Version>Version1</Version>
  <RequiresSignIn>False</RequiresSignIn>
</EsriMapsInfo>
</file>

<file path=customXml/item318.xml><?xml version="1.0" encoding="utf-8"?>
<EsriMapsInfo xmlns="ESRI.ArcGIS.Mapping.OfficeIntegration.PowerPointInfo">
  <Version>Version1</Version>
  <RequiresSignIn>False</RequiresSignIn>
</EsriMapsInfo>
</file>

<file path=customXml/item319.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20.xml><?xml version="1.0" encoding="utf-8"?>
<EsriMapsInfo xmlns="ESRI.ArcGIS.Mapping.OfficeIntegration.PowerPointInfo">
  <Version>Version1</Version>
  <RequiresSignIn>False</RequiresSignIn>
</EsriMapsInfo>
</file>

<file path=customXml/item321.xml><?xml version="1.0" encoding="utf-8"?>
<EsriMapsInfo xmlns="ESRI.ArcGIS.Mapping.OfficeIntegration.PowerPointInfo">
  <Version>Version1</Version>
  <RequiresSignIn>False</RequiresSignIn>
</EsriMapsInfo>
</file>

<file path=customXml/item322.xml><?xml version="1.0" encoding="utf-8"?>
<EsriMapsInfo xmlns="ESRI.ArcGIS.Mapping.OfficeIntegration.PowerPointInfo">
  <Version>Version1</Version>
  <RequiresSignIn>False</RequiresSignIn>
</EsriMapsInfo>
</file>

<file path=customXml/item323.xml><?xml version="1.0" encoding="utf-8"?>
<EsriMapsInfo xmlns="ESRI.ArcGIS.Mapping.OfficeIntegration.PowerPointInfo">
  <Version>Version1</Version>
  <RequiresSignIn>False</RequiresSignIn>
</EsriMapsInfo>
</file>

<file path=customXml/item324.xml><?xml version="1.0" encoding="utf-8"?>
<EsriMapsInfo xmlns="ESRI.ArcGIS.Mapping.OfficeIntegration.PowerPointInfo">
  <Version>Version1</Version>
  <RequiresSignIn>False</RequiresSignIn>
</EsriMapsInfo>
</file>

<file path=customXml/item325.xml><?xml version="1.0" encoding="utf-8"?>
<EsriMapsInfo xmlns="ESRI.ArcGIS.Mapping.OfficeIntegration.PowerPointInfo">
  <Version>Version1</Version>
  <RequiresSignIn>False</RequiresSignIn>
</EsriMapsInfo>
</file>

<file path=customXml/item326.xml><?xml version="1.0" encoding="utf-8"?>
<EsriMapsInfo xmlns="ESRI.ArcGIS.Mapping.OfficeIntegration.PowerPointInfo">
  <Version>Version1</Version>
  <RequiresSignIn>False</RequiresSignIn>
</EsriMapsInfo>
</file>

<file path=customXml/item327.xml><?xml version="1.0" encoding="utf-8"?>
<EsriMapsInfo xmlns="ESRI.ArcGIS.Mapping.OfficeIntegration.PowerPointInfo">
  <Version>Version1</Version>
  <RequiresSignIn>False</RequiresSignIn>
</EsriMapsInfo>
</file>

<file path=customXml/item328.xml><?xml version="1.0" encoding="utf-8"?>
<EsriMapsInfo xmlns="ESRI.ArcGIS.Mapping.OfficeIntegration.PowerPointInfo">
  <Version>Version1</Version>
  <RequiresSignIn>False</RequiresSignIn>
</EsriMapsInfo>
</file>

<file path=customXml/item329.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30.xml><?xml version="1.0" encoding="utf-8"?>
<EsriMapsInfo xmlns="ESRI.ArcGIS.Mapping.OfficeIntegration.PowerPointInfo">
  <Version>Version1</Version>
  <RequiresSignIn>False</RequiresSignIn>
</EsriMapsInfo>
</file>

<file path=customXml/item331.xml><?xml version="1.0" encoding="utf-8"?>
<EsriMapsInfo xmlns="ESRI.ArcGIS.Mapping.OfficeIntegration.PowerPointInfo">
  <Version>Version1</Version>
  <RequiresSignIn>False</RequiresSignIn>
</EsriMapsInfo>
</file>

<file path=customXml/item332.xml><?xml version="1.0" encoding="utf-8"?>
<EsriMapsInfo xmlns="ESRI.ArcGIS.Mapping.OfficeIntegration.PowerPointInfo">
  <Version>Version1</Version>
  <RequiresSignIn>False</RequiresSignIn>
</EsriMapsInfo>
</file>

<file path=customXml/item333.xml><?xml version="1.0" encoding="utf-8"?>
<EsriMapsInfo xmlns="ESRI.ArcGIS.Mapping.OfficeIntegration.PowerPointInfo">
  <Version>Version1</Version>
  <RequiresSignIn>False</RequiresSignIn>
</EsriMapsInfo>
</file>

<file path=customXml/item334.xml><?xml version="1.0" encoding="utf-8"?>
<EsriMapsInfo xmlns="ESRI.ArcGIS.Mapping.OfficeIntegration.PowerPointInfo">
  <Version>Version1</Version>
  <RequiresSignIn>False</RequiresSignIn>
</EsriMapsInfo>
</file>

<file path=customXml/item335.xml><?xml version="1.0" encoding="utf-8"?>
<EsriMapsInfo xmlns="ESRI.ArcGIS.Mapping.OfficeIntegration.PowerPointInfo">
  <Version>Version1</Version>
  <RequiresSignIn>False</RequiresSignIn>
</EsriMapsInfo>
</file>

<file path=customXml/item336.xml><?xml version="1.0" encoding="utf-8"?>
<EsriMapsInfo xmlns="ESRI.ArcGIS.Mapping.OfficeIntegration.PowerPointInfo">
  <Version>Version1</Version>
  <RequiresSignIn>False</RequiresSignIn>
</EsriMapsInfo>
</file>

<file path=customXml/item337.xml><?xml version="1.0" encoding="utf-8"?>
<EsriMapsInfo xmlns="ESRI.ArcGIS.Mapping.OfficeIntegration.PowerPointInfo">
  <Version>Version1</Version>
  <RequiresSignIn>False</RequiresSignIn>
</EsriMapsInfo>
</file>

<file path=customXml/item338.xml><?xml version="1.0" encoding="utf-8"?>
<EsriMapsInfo xmlns="ESRI.ArcGIS.Mapping.OfficeIntegration.PowerPointInfo">
  <Version>Version1</Version>
  <RequiresSignIn>False</RequiresSignIn>
</EsriMapsInfo>
</file>

<file path=customXml/item339.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40.xml><?xml version="1.0" encoding="utf-8"?>
<EsriMapsInfo xmlns="ESRI.ArcGIS.Mapping.OfficeIntegration.PowerPointInfo">
  <Version>Version1</Version>
  <RequiresSignIn>False</RequiresSignIn>
</EsriMapsInfo>
</file>

<file path=customXml/item341.xml><?xml version="1.0" encoding="utf-8"?>
<EsriMapsInfo xmlns="ESRI.ArcGIS.Mapping.OfficeIntegration.PowerPointInfo">
  <Version>Version1</Version>
  <RequiresSignIn>False</RequiresSignIn>
</EsriMapsInfo>
</file>

<file path=customXml/item342.xml><?xml version="1.0" encoding="utf-8"?>
<EsriMapsInfo xmlns="ESRI.ArcGIS.Mapping.OfficeIntegration.PowerPointInfo">
  <Version>Version1</Version>
  <RequiresSignIn>False</RequiresSignIn>
</EsriMapsInfo>
</file>

<file path=customXml/item343.xml><?xml version="1.0" encoding="utf-8"?>
<EsriMapsInfo xmlns="ESRI.ArcGIS.Mapping.OfficeIntegration.PowerPointInfo">
  <Version>Version1</Version>
  <RequiresSignIn>False</RequiresSignIn>
</EsriMapsInfo>
</file>

<file path=customXml/item344.xml><?xml version="1.0" encoding="utf-8"?>
<EsriMapsInfo xmlns="ESRI.ArcGIS.Mapping.OfficeIntegration.PowerPointInfo">
  <Version>Version1</Version>
  <RequiresSignIn>False</RequiresSignIn>
</EsriMapsInfo>
</file>

<file path=customXml/item345.xml><?xml version="1.0" encoding="utf-8"?>
<EsriMapsInfo xmlns="ESRI.ArcGIS.Mapping.OfficeIntegration.PowerPointInfo">
  <Version>Version1</Version>
  <RequiresSignIn>False</RequiresSignIn>
</EsriMapsInfo>
</file>

<file path=customXml/item346.xml><?xml version="1.0" encoding="utf-8"?>
<EsriMapsInfo xmlns="ESRI.ArcGIS.Mapping.OfficeIntegration.PowerPointInfo">
  <Version>Version1</Version>
  <RequiresSignIn>False</RequiresSignIn>
</EsriMapsInfo>
</file>

<file path=customXml/item347.xml><?xml version="1.0" encoding="utf-8"?>
<EsriMapsInfo xmlns="ESRI.ArcGIS.Mapping.OfficeIntegration.PowerPointInfo">
  <Version>Version1</Version>
  <RequiresSignIn>False</RequiresSignIn>
</EsriMapsInfo>
</file>

<file path=customXml/item348.xml><?xml version="1.0" encoding="utf-8"?>
<EsriMapsInfo xmlns="ESRI.ArcGIS.Mapping.OfficeIntegration.PowerPointInfo">
  <Version>Version1</Version>
  <RequiresSignIn>False</RequiresSignIn>
</EsriMapsInfo>
</file>

<file path=customXml/item349.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50.xml><?xml version="1.0" encoding="utf-8"?>
<EsriMapsInfo xmlns="ESRI.ArcGIS.Mapping.OfficeIntegration.PowerPointInfo">
  <Version>Version1</Version>
  <RequiresSignIn>False</RequiresSignIn>
</EsriMapsInfo>
</file>

<file path=customXml/item351.xml><?xml version="1.0" encoding="utf-8"?>
<EsriMapsInfo xmlns="ESRI.ArcGIS.Mapping.OfficeIntegration.PowerPointInfo">
  <Version>Version1</Version>
  <RequiresSignIn>False</RequiresSignIn>
</EsriMapsInfo>
</file>

<file path=customXml/item352.xml><?xml version="1.0" encoding="utf-8"?>
<EsriMapsInfo xmlns="ESRI.ArcGIS.Mapping.OfficeIntegration.PowerPointInfo">
  <Version>Version1</Version>
  <RequiresSignIn>False</RequiresSignIn>
</EsriMapsInfo>
</file>

<file path=customXml/item353.xml><?xml version="1.0" encoding="utf-8"?>
<EsriMapsInfo xmlns="ESRI.ArcGIS.Mapping.OfficeIntegration.PowerPointInfo">
  <Version>Version1</Version>
  <RequiresSignIn>False</RequiresSignIn>
</EsriMapsInfo>
</file>

<file path=customXml/item354.xml><?xml version="1.0" encoding="utf-8"?>
<EsriMapsInfo xmlns="ESRI.ArcGIS.Mapping.OfficeIntegration.PowerPointInfo">
  <Version>Version1</Version>
  <RequiresSignIn>False</RequiresSignIn>
</EsriMapsInfo>
</file>

<file path=customXml/item355.xml><?xml version="1.0" encoding="utf-8"?>
<EsriMapsInfo xmlns="ESRI.ArcGIS.Mapping.OfficeIntegration.PowerPointInfo">
  <Version>Version1</Version>
  <RequiresSignIn>False</RequiresSignIn>
</EsriMapsInfo>
</file>

<file path=customXml/item356.xml><?xml version="1.0" encoding="utf-8"?>
<EsriMapsInfo xmlns="ESRI.ArcGIS.Mapping.OfficeIntegration.PowerPointInfo">
  <Version>Version1</Version>
  <RequiresSignIn>False</RequiresSignIn>
</EsriMapsInfo>
</file>

<file path=customXml/item357.xml><?xml version="1.0" encoding="utf-8"?>
<EsriMapsInfo xmlns="ESRI.ArcGIS.Mapping.OfficeIntegration.PowerPointInfo">
  <Version>Version1</Version>
  <RequiresSignIn>False</RequiresSignIn>
</EsriMapsInfo>
</file>

<file path=customXml/item358.xml><?xml version="1.0" encoding="utf-8"?>
<EsriMapsInfo xmlns="ESRI.ArcGIS.Mapping.OfficeIntegration.PowerPointInfo">
  <Version>Version1</Version>
  <RequiresSignIn>False</RequiresSignIn>
</EsriMapsInfo>
</file>

<file path=customXml/item359.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60.xml><?xml version="1.0" encoding="utf-8"?>
<EsriMapsInfo xmlns="ESRI.ArcGIS.Mapping.OfficeIntegration.PowerPointInfo">
  <Version>Version1</Version>
  <RequiresSignIn>False</RequiresSignIn>
</EsriMapsInfo>
</file>

<file path=customXml/item361.xml><?xml version="1.0" encoding="utf-8"?>
<EsriMapsInfo xmlns="ESRI.ArcGIS.Mapping.OfficeIntegration.PowerPointInfo">
  <Version>Version1</Version>
  <RequiresSignIn>False</RequiresSignIn>
</EsriMapsInfo>
</file>

<file path=customXml/item362.xml><?xml version="1.0" encoding="utf-8"?>
<EsriMapsInfo xmlns="ESRI.ArcGIS.Mapping.OfficeIntegration.PowerPointInfo">
  <Version>Version1</Version>
  <RequiresSignIn>False</RequiresSignIn>
</EsriMapsInfo>
</file>

<file path=customXml/item363.xml><?xml version="1.0" encoding="utf-8"?>
<EsriMapsInfo xmlns="ESRI.ArcGIS.Mapping.OfficeIntegration.PowerPointInfo">
  <Version>Version1</Version>
  <RequiresSignIn>False</RequiresSignIn>
</EsriMapsInfo>
</file>

<file path=customXml/item364.xml><?xml version="1.0" encoding="utf-8"?>
<EsriMapsInfo xmlns="ESRI.ArcGIS.Mapping.OfficeIntegration.PowerPointInfo">
  <Version>Version1</Version>
  <RequiresSignIn>False</RequiresSignIn>
</EsriMapsInfo>
</file>

<file path=customXml/item365.xml><?xml version="1.0" encoding="utf-8"?>
<EsriMapsInfo xmlns="ESRI.ArcGIS.Mapping.OfficeIntegration.PowerPointInfo">
  <Version>Version1</Version>
  <RequiresSignIn>False</RequiresSignIn>
</EsriMapsInfo>
</file>

<file path=customXml/item366.xml><?xml version="1.0" encoding="utf-8"?>
<EsriMapsInfo xmlns="ESRI.ArcGIS.Mapping.OfficeIntegration.PowerPointInfo">
  <Version>Version1</Version>
  <RequiresSignIn>False</RequiresSignIn>
</EsriMapsInfo>
</file>

<file path=customXml/item367.xml><?xml version="1.0" encoding="utf-8"?>
<EsriMapsInfo xmlns="ESRI.ArcGIS.Mapping.OfficeIntegration.PowerPointInfo">
  <Version>Version1</Version>
  <RequiresSignIn>False</RequiresSignIn>
</EsriMapsInfo>
</file>

<file path=customXml/item368.xml><?xml version="1.0" encoding="utf-8"?>
<EsriMapsInfo xmlns="ESRI.ArcGIS.Mapping.OfficeIntegration.PowerPointInfo">
  <Version>Version1</Version>
  <RequiresSignIn>False</RequiresSignIn>
</EsriMapsInfo>
</file>

<file path=customXml/item369.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70.xml><?xml version="1.0" encoding="utf-8"?>
<EsriMapsInfo xmlns="ESRI.ArcGIS.Mapping.OfficeIntegration.PowerPointInfo">
  <Version>Version1</Version>
  <RequiresSignIn>False</RequiresSignIn>
</EsriMapsInfo>
</file>

<file path=customXml/item371.xml><?xml version="1.0" encoding="utf-8"?>
<EsriMapsInfo xmlns="ESRI.ArcGIS.Mapping.OfficeIntegration.PowerPointInfo">
  <Version>Version1</Version>
  <RequiresSignIn>False</RequiresSignIn>
</EsriMapsInfo>
</file>

<file path=customXml/item372.xml><?xml version="1.0" encoding="utf-8"?>
<EsriMapsInfo xmlns="ESRI.ArcGIS.Mapping.OfficeIntegration.PowerPointInfo">
  <Version>Version1</Version>
  <RequiresSignIn>False</RequiresSignIn>
</EsriMapsInfo>
</file>

<file path=customXml/item373.xml><?xml version="1.0" encoding="utf-8"?>
<EsriMapsInfo xmlns="ESRI.ArcGIS.Mapping.OfficeIntegration.PowerPointInfo">
  <Version>Version1</Version>
  <RequiresSignIn>False</RequiresSignIn>
</EsriMapsInfo>
</file>

<file path=customXml/item374.xml><?xml version="1.0" encoding="utf-8"?>
<EsriMapsInfo xmlns="ESRI.ArcGIS.Mapping.OfficeIntegration.PowerPointInfo">
  <Version>Version1</Version>
  <RequiresSignIn>False</RequiresSignIn>
</EsriMapsInfo>
</file>

<file path=customXml/item375.xml><?xml version="1.0" encoding="utf-8"?>
<EsriMapsInfo xmlns="ESRI.ArcGIS.Mapping.OfficeIntegration.PowerPointInfo">
  <Version>Version1</Version>
  <RequiresSignIn>False</RequiresSignIn>
</EsriMapsInfo>
</file>

<file path=customXml/item376.xml><?xml version="1.0" encoding="utf-8"?>
<EsriMapsInfo xmlns="ESRI.ArcGIS.Mapping.OfficeIntegration.PowerPointInfo">
  <Version>Version1</Version>
  <RequiresSignIn>False</RequiresSignIn>
</EsriMapsInfo>
</file>

<file path=customXml/item377.xml><?xml version="1.0" encoding="utf-8"?>
<EsriMapsInfo xmlns="ESRI.ArcGIS.Mapping.OfficeIntegration.PowerPointInfo">
  <Version>Version1</Version>
  <RequiresSignIn>False</RequiresSignIn>
</EsriMapsInfo>
</file>

<file path=customXml/item378.xml><?xml version="1.0" encoding="utf-8"?>
<EsriMapsInfo xmlns="ESRI.ArcGIS.Mapping.OfficeIntegration.PowerPointInfo">
  <Version>Version1</Version>
  <RequiresSignIn>False</RequiresSignIn>
</EsriMapsInfo>
</file>

<file path=customXml/item379.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80.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70.xml><?xml version="1.0" encoding="utf-8"?>
<EsriMapsInfo xmlns="ESRI.ArcGIS.Mapping.OfficeIntegration.PowerPointInfo">
  <Version>Version1</Version>
  <RequiresSignIn>False</RequiresSignIn>
</EsriMapsInfo>
</file>

<file path=customXml/item71.xml><?xml version="1.0" encoding="utf-8"?>
<EsriMapsInfo xmlns="ESRI.ArcGIS.Mapping.OfficeIntegration.PowerPointInfo">
  <Version>Version1</Version>
  <RequiresSignIn>False</RequiresSignIn>
</EsriMapsInfo>
</file>

<file path=customXml/item72.xml><?xml version="1.0" encoding="utf-8"?>
<EsriMapsInfo xmlns="ESRI.ArcGIS.Mapping.OfficeIntegration.PowerPointInfo">
  <Version>Version1</Version>
  <RequiresSignIn>False</RequiresSignIn>
</EsriMapsInfo>
</file>

<file path=customXml/item73.xml><?xml version="1.0" encoding="utf-8"?>
<EsriMapsInfo xmlns="ESRI.ArcGIS.Mapping.OfficeIntegration.PowerPointInfo">
  <Version>Version1</Version>
  <RequiresSignIn>False</RequiresSignIn>
</EsriMapsInfo>
</file>

<file path=customXml/item74.xml><?xml version="1.0" encoding="utf-8"?>
<EsriMapsInfo xmlns="ESRI.ArcGIS.Mapping.OfficeIntegration.PowerPointInfo">
  <Version>Version1</Version>
  <RequiresSignIn>False</RequiresSignIn>
</EsriMapsInfo>
</file>

<file path=customXml/item75.xml><?xml version="1.0" encoding="utf-8"?>
<EsriMapsInfo xmlns="ESRI.ArcGIS.Mapping.OfficeIntegration.PowerPointInfo">
  <Version>Version1</Version>
  <RequiresSignIn>False</RequiresSignIn>
</EsriMapsInfo>
</file>

<file path=customXml/item76.xml><?xml version="1.0" encoding="utf-8"?>
<EsriMapsInfo xmlns="ESRI.ArcGIS.Mapping.OfficeIntegration.PowerPointInfo">
  <Version>Version1</Version>
  <RequiresSignIn>False</RequiresSignIn>
</EsriMapsInfo>
</file>

<file path=customXml/item77.xml><?xml version="1.0" encoding="utf-8"?>
<EsriMapsInfo xmlns="ESRI.ArcGIS.Mapping.OfficeIntegration.PowerPointInfo">
  <Version>Version1</Version>
  <RequiresSignIn>False</RequiresSignIn>
</EsriMapsInfo>
</file>

<file path=customXml/item78.xml><?xml version="1.0" encoding="utf-8"?>
<EsriMapsInfo xmlns="ESRI.ArcGIS.Mapping.OfficeIntegration.PowerPointInfo">
  <Version>Version1</Version>
  <RequiresSignIn>False</RequiresSignIn>
</EsriMapsInfo>
</file>

<file path=customXml/item79.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80.xml><?xml version="1.0" encoding="utf-8"?>
<EsriMapsInfo xmlns="ESRI.ArcGIS.Mapping.OfficeIntegration.PowerPointInfo">
  <Version>Version1</Version>
  <RequiresSignIn>False</RequiresSignIn>
</EsriMapsInfo>
</file>

<file path=customXml/item81.xml><?xml version="1.0" encoding="utf-8"?>
<EsriMapsInfo xmlns="ESRI.ArcGIS.Mapping.OfficeIntegration.PowerPointInfo">
  <Version>Version1</Version>
  <RequiresSignIn>False</RequiresSignIn>
</EsriMapsInfo>
</file>

<file path=customXml/item82.xml><?xml version="1.0" encoding="utf-8"?>
<EsriMapsInfo xmlns="ESRI.ArcGIS.Mapping.OfficeIntegration.PowerPointInfo">
  <Version>Version1</Version>
  <RequiresSignIn>False</RequiresSignIn>
</EsriMapsInfo>
</file>

<file path=customXml/item83.xml><?xml version="1.0" encoding="utf-8"?>
<EsriMapsInfo xmlns="ESRI.ArcGIS.Mapping.OfficeIntegration.PowerPointInfo">
  <Version>Version1</Version>
  <RequiresSignIn>False</RequiresSignIn>
</EsriMapsInfo>
</file>

<file path=customXml/item84.xml><?xml version="1.0" encoding="utf-8"?>
<EsriMapsInfo xmlns="ESRI.ArcGIS.Mapping.OfficeIntegration.PowerPointInfo">
  <Version>Version1</Version>
  <RequiresSignIn>False</RequiresSignIn>
</EsriMapsInfo>
</file>

<file path=customXml/item85.xml><?xml version="1.0" encoding="utf-8"?>
<EsriMapsInfo xmlns="ESRI.ArcGIS.Mapping.OfficeIntegration.PowerPointInfo">
  <Version>Version1</Version>
  <RequiresSignIn>False</RequiresSignIn>
</EsriMapsInfo>
</file>

<file path=customXml/item86.xml><?xml version="1.0" encoding="utf-8"?>
<EsriMapsInfo xmlns="ESRI.ArcGIS.Mapping.OfficeIntegration.PowerPointInfo">
  <Version>Version1</Version>
  <RequiresSignIn>False</RequiresSignIn>
</EsriMapsInfo>
</file>

<file path=customXml/item87.xml><?xml version="1.0" encoding="utf-8"?>
<EsriMapsInfo xmlns="ESRI.ArcGIS.Mapping.OfficeIntegration.PowerPointInfo">
  <Version>Version1</Version>
  <RequiresSignIn>False</RequiresSignIn>
</EsriMapsInfo>
</file>

<file path=customXml/item88.xml><?xml version="1.0" encoding="utf-8"?>
<EsriMapsInfo xmlns="ESRI.ArcGIS.Mapping.OfficeIntegration.PowerPointInfo">
  <Version>Version1</Version>
  <RequiresSignIn>False</RequiresSignIn>
</EsriMapsInfo>
</file>

<file path=customXml/item89.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90.xml><?xml version="1.0" encoding="utf-8"?>
<EsriMapsInfo xmlns="ESRI.ArcGIS.Mapping.OfficeIntegration.PowerPointInfo">
  <Version>Version1</Version>
  <RequiresSignIn>False</RequiresSignIn>
</EsriMapsInfo>
</file>

<file path=customXml/item91.xml><?xml version="1.0" encoding="utf-8"?>
<EsriMapsInfo xmlns="ESRI.ArcGIS.Mapping.OfficeIntegration.PowerPointInfo">
  <Version>Version1</Version>
  <RequiresSignIn>False</RequiresSignIn>
</EsriMapsInfo>
</file>

<file path=customXml/item92.xml><?xml version="1.0" encoding="utf-8"?>
<EsriMapsInfo xmlns="ESRI.ArcGIS.Mapping.OfficeIntegration.PowerPointInfo">
  <Version>Version1</Version>
  <RequiresSignIn>False</RequiresSignIn>
</EsriMapsInfo>
</file>

<file path=customXml/item93.xml><?xml version="1.0" encoding="utf-8"?>
<EsriMapsInfo xmlns="ESRI.ArcGIS.Mapping.OfficeIntegration.PowerPointInfo">
  <Version>Version1</Version>
  <RequiresSignIn>False</RequiresSignIn>
</EsriMapsInfo>
</file>

<file path=customXml/item94.xml><?xml version="1.0" encoding="utf-8"?>
<EsriMapsInfo xmlns="ESRI.ArcGIS.Mapping.OfficeIntegration.PowerPointInfo">
  <Version>Version1</Version>
  <RequiresSignIn>False</RequiresSignIn>
</EsriMapsInfo>
</file>

<file path=customXml/item95.xml><?xml version="1.0" encoding="utf-8"?>
<EsriMapsInfo xmlns="ESRI.ArcGIS.Mapping.OfficeIntegration.PowerPointInfo">
  <Version>Version1</Version>
  <RequiresSignIn>False</RequiresSignIn>
</EsriMapsInfo>
</file>

<file path=customXml/item96.xml><?xml version="1.0" encoding="utf-8"?>
<EsriMapsInfo xmlns="ESRI.ArcGIS.Mapping.OfficeIntegration.PowerPointInfo">
  <Version>Version1</Version>
  <RequiresSignIn>False</RequiresSignIn>
</EsriMapsInfo>
</file>

<file path=customXml/item97.xml><?xml version="1.0" encoding="utf-8"?>
<EsriMapsInfo xmlns="ESRI.ArcGIS.Mapping.OfficeIntegration.PowerPointInfo">
  <Version>Version1</Version>
  <RequiresSignIn>False</RequiresSignIn>
</EsriMapsInfo>
</file>

<file path=customXml/item98.xml><?xml version="1.0" encoding="utf-8"?>
<EsriMapsInfo xmlns="ESRI.ArcGIS.Mapping.OfficeIntegration.PowerPointInfo">
  <Version>Version1</Version>
  <RequiresSignIn>False</RequiresSignIn>
</EsriMapsInfo>
</file>

<file path=customXml/item9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F4C926C4-0F81-4F0D-A42B-5EFD51C016B1}">
  <ds:schemaRefs>
    <ds:schemaRef ds:uri="ESRI.ArcGIS.Mapping.OfficeIntegration.PowerPointInfo"/>
  </ds:schemaRefs>
</ds:datastoreItem>
</file>

<file path=customXml/itemProps10.xml><?xml version="1.0" encoding="utf-8"?>
<ds:datastoreItem xmlns:ds="http://schemas.openxmlformats.org/officeDocument/2006/customXml" ds:itemID="{A7E10990-DFBD-4C28-8ED5-2B8419531C53}">
  <ds:schemaRefs>
    <ds:schemaRef ds:uri="ESRI.ArcGIS.Mapping.OfficeIntegration.PowerPointInfo"/>
  </ds:schemaRefs>
</ds:datastoreItem>
</file>

<file path=customXml/itemProps100.xml><?xml version="1.0" encoding="utf-8"?>
<ds:datastoreItem xmlns:ds="http://schemas.openxmlformats.org/officeDocument/2006/customXml" ds:itemID="{9BC52F72-B5E0-4903-BF06-76D3A771B7DC}">
  <ds:schemaRefs>
    <ds:schemaRef ds:uri="ESRI.ArcGIS.Mapping.OfficeIntegration.PowerPointInfo"/>
  </ds:schemaRefs>
</ds:datastoreItem>
</file>

<file path=customXml/itemProps101.xml><?xml version="1.0" encoding="utf-8"?>
<ds:datastoreItem xmlns:ds="http://schemas.openxmlformats.org/officeDocument/2006/customXml" ds:itemID="{177E0704-D903-46AA-9818-80C448E16260}">
  <ds:schemaRefs>
    <ds:schemaRef ds:uri="ESRI.ArcGIS.Mapping.OfficeIntegration.PowerPointInfo"/>
  </ds:schemaRefs>
</ds:datastoreItem>
</file>

<file path=customXml/itemProps102.xml><?xml version="1.0" encoding="utf-8"?>
<ds:datastoreItem xmlns:ds="http://schemas.openxmlformats.org/officeDocument/2006/customXml" ds:itemID="{AED66B4C-596F-458B-BA29-9662E4C93EB1}">
  <ds:schemaRefs>
    <ds:schemaRef ds:uri="ESRI.ArcGIS.Mapping.OfficeIntegration.PowerPointInfo"/>
  </ds:schemaRefs>
</ds:datastoreItem>
</file>

<file path=customXml/itemProps103.xml><?xml version="1.0" encoding="utf-8"?>
<ds:datastoreItem xmlns:ds="http://schemas.openxmlformats.org/officeDocument/2006/customXml" ds:itemID="{6EEE9169-E4D0-44A3-A155-F44C830FB846}">
  <ds:schemaRefs>
    <ds:schemaRef ds:uri="ESRI.ArcGIS.Mapping.OfficeIntegration.PowerPointInfo"/>
  </ds:schemaRefs>
</ds:datastoreItem>
</file>

<file path=customXml/itemProps104.xml><?xml version="1.0" encoding="utf-8"?>
<ds:datastoreItem xmlns:ds="http://schemas.openxmlformats.org/officeDocument/2006/customXml" ds:itemID="{DEDF7D86-BE13-4BE1-9470-91DDDC0B10D7}">
  <ds:schemaRefs>
    <ds:schemaRef ds:uri="ESRI.ArcGIS.Mapping.OfficeIntegration.PowerPointInfo"/>
  </ds:schemaRefs>
</ds:datastoreItem>
</file>

<file path=customXml/itemProps105.xml><?xml version="1.0" encoding="utf-8"?>
<ds:datastoreItem xmlns:ds="http://schemas.openxmlformats.org/officeDocument/2006/customXml" ds:itemID="{56CECDD8-98B5-48F4-9E6C-CB4D36EC09A9}">
  <ds:schemaRefs>
    <ds:schemaRef ds:uri="ESRI.ArcGIS.Mapping.OfficeIntegration.PowerPointInfo"/>
  </ds:schemaRefs>
</ds:datastoreItem>
</file>

<file path=customXml/itemProps106.xml><?xml version="1.0" encoding="utf-8"?>
<ds:datastoreItem xmlns:ds="http://schemas.openxmlformats.org/officeDocument/2006/customXml" ds:itemID="{86727706-2122-4CEA-B50B-0C7F6C3F9E02}">
  <ds:schemaRefs>
    <ds:schemaRef ds:uri="ESRI.ArcGIS.Mapping.OfficeIntegration.PowerPointInfo"/>
  </ds:schemaRefs>
</ds:datastoreItem>
</file>

<file path=customXml/itemProps107.xml><?xml version="1.0" encoding="utf-8"?>
<ds:datastoreItem xmlns:ds="http://schemas.openxmlformats.org/officeDocument/2006/customXml" ds:itemID="{E2D91DC6-7E3D-4CF4-8322-D7834C4CA999}">
  <ds:schemaRefs>
    <ds:schemaRef ds:uri="ESRI.ArcGIS.Mapping.OfficeIntegration.PowerPointInfo"/>
  </ds:schemaRefs>
</ds:datastoreItem>
</file>

<file path=customXml/itemProps108.xml><?xml version="1.0" encoding="utf-8"?>
<ds:datastoreItem xmlns:ds="http://schemas.openxmlformats.org/officeDocument/2006/customXml" ds:itemID="{91B2634A-68D2-4F38-B6B8-E47E8768DF81}">
  <ds:schemaRefs>
    <ds:schemaRef ds:uri="ESRI.ArcGIS.Mapping.OfficeIntegration.PowerPointInfo"/>
  </ds:schemaRefs>
</ds:datastoreItem>
</file>

<file path=customXml/itemProps109.xml><?xml version="1.0" encoding="utf-8"?>
<ds:datastoreItem xmlns:ds="http://schemas.openxmlformats.org/officeDocument/2006/customXml" ds:itemID="{21863A43-1431-45C0-8EE9-80AFF06A3BA9}">
  <ds:schemaRefs>
    <ds:schemaRef ds:uri="ESRI.ArcGIS.Mapping.OfficeIntegration.PowerPointInfo"/>
  </ds:schemaRefs>
</ds:datastoreItem>
</file>

<file path=customXml/itemProps11.xml><?xml version="1.0" encoding="utf-8"?>
<ds:datastoreItem xmlns:ds="http://schemas.openxmlformats.org/officeDocument/2006/customXml" ds:itemID="{5D88F960-6D63-4956-8D92-E3F5D98BB9E1}">
  <ds:schemaRefs>
    <ds:schemaRef ds:uri="ESRI.ArcGIS.Mapping.OfficeIntegration.PowerPointInfo"/>
  </ds:schemaRefs>
</ds:datastoreItem>
</file>

<file path=customXml/itemProps110.xml><?xml version="1.0" encoding="utf-8"?>
<ds:datastoreItem xmlns:ds="http://schemas.openxmlformats.org/officeDocument/2006/customXml" ds:itemID="{9FB5771F-4360-48B2-BD57-5406BBE55488}">
  <ds:schemaRefs>
    <ds:schemaRef ds:uri="ESRI.ArcGIS.Mapping.OfficeIntegration.PowerPointInfo"/>
  </ds:schemaRefs>
</ds:datastoreItem>
</file>

<file path=customXml/itemProps111.xml><?xml version="1.0" encoding="utf-8"?>
<ds:datastoreItem xmlns:ds="http://schemas.openxmlformats.org/officeDocument/2006/customXml" ds:itemID="{418127C6-865F-44E5-890E-066AD380F0EB}">
  <ds:schemaRefs>
    <ds:schemaRef ds:uri="ESRI.ArcGIS.Mapping.OfficeIntegration.PowerPointInfo"/>
  </ds:schemaRefs>
</ds:datastoreItem>
</file>

<file path=customXml/itemProps112.xml><?xml version="1.0" encoding="utf-8"?>
<ds:datastoreItem xmlns:ds="http://schemas.openxmlformats.org/officeDocument/2006/customXml" ds:itemID="{F842B4F9-0546-463E-9F85-B7087D7C8164}">
  <ds:schemaRefs>
    <ds:schemaRef ds:uri="ESRI.ArcGIS.Mapping.OfficeIntegration.PowerPointInfo"/>
  </ds:schemaRefs>
</ds:datastoreItem>
</file>

<file path=customXml/itemProps113.xml><?xml version="1.0" encoding="utf-8"?>
<ds:datastoreItem xmlns:ds="http://schemas.openxmlformats.org/officeDocument/2006/customXml" ds:itemID="{E6778C6C-435B-411E-B5DF-28EF07507F18}">
  <ds:schemaRefs>
    <ds:schemaRef ds:uri="ESRI.ArcGIS.Mapping.OfficeIntegration.PowerPointInfo"/>
  </ds:schemaRefs>
</ds:datastoreItem>
</file>

<file path=customXml/itemProps114.xml><?xml version="1.0" encoding="utf-8"?>
<ds:datastoreItem xmlns:ds="http://schemas.openxmlformats.org/officeDocument/2006/customXml" ds:itemID="{5791DABB-FDB4-4022-9DF8-96227591065A}">
  <ds:schemaRefs>
    <ds:schemaRef ds:uri="ESRI.ArcGIS.Mapping.OfficeIntegration.PowerPointInfo"/>
  </ds:schemaRefs>
</ds:datastoreItem>
</file>

<file path=customXml/itemProps115.xml><?xml version="1.0" encoding="utf-8"?>
<ds:datastoreItem xmlns:ds="http://schemas.openxmlformats.org/officeDocument/2006/customXml" ds:itemID="{3FDD54F1-594F-42B8-B8BD-546494F4E4A3}">
  <ds:schemaRefs>
    <ds:schemaRef ds:uri="ESRI.ArcGIS.Mapping.OfficeIntegration.PowerPointInfo"/>
  </ds:schemaRefs>
</ds:datastoreItem>
</file>

<file path=customXml/itemProps116.xml><?xml version="1.0" encoding="utf-8"?>
<ds:datastoreItem xmlns:ds="http://schemas.openxmlformats.org/officeDocument/2006/customXml" ds:itemID="{779E304F-D957-46B1-8C3B-64A5C1625573}">
  <ds:schemaRefs>
    <ds:schemaRef ds:uri="ESRI.ArcGIS.Mapping.OfficeIntegration.PowerPointInfo"/>
  </ds:schemaRefs>
</ds:datastoreItem>
</file>

<file path=customXml/itemProps117.xml><?xml version="1.0" encoding="utf-8"?>
<ds:datastoreItem xmlns:ds="http://schemas.openxmlformats.org/officeDocument/2006/customXml" ds:itemID="{BD4EF4B5-AF75-4B61-B499-706EC8A4AD64}">
  <ds:schemaRefs>
    <ds:schemaRef ds:uri="ESRI.ArcGIS.Mapping.OfficeIntegration.PowerPointInfo"/>
  </ds:schemaRefs>
</ds:datastoreItem>
</file>

<file path=customXml/itemProps118.xml><?xml version="1.0" encoding="utf-8"?>
<ds:datastoreItem xmlns:ds="http://schemas.openxmlformats.org/officeDocument/2006/customXml" ds:itemID="{4360A58E-553A-4C5B-A1A4-1B804441C84A}">
  <ds:schemaRefs>
    <ds:schemaRef ds:uri="ESRI.ArcGIS.Mapping.OfficeIntegration.PowerPointInfo"/>
  </ds:schemaRefs>
</ds:datastoreItem>
</file>

<file path=customXml/itemProps119.xml><?xml version="1.0" encoding="utf-8"?>
<ds:datastoreItem xmlns:ds="http://schemas.openxmlformats.org/officeDocument/2006/customXml" ds:itemID="{3EB89968-74FE-445D-8948-287C5643EF5E}">
  <ds:schemaRefs>
    <ds:schemaRef ds:uri="ESRI.ArcGIS.Mapping.OfficeIntegration.PowerPointInfo"/>
  </ds:schemaRefs>
</ds:datastoreItem>
</file>

<file path=customXml/itemProps12.xml><?xml version="1.0" encoding="utf-8"?>
<ds:datastoreItem xmlns:ds="http://schemas.openxmlformats.org/officeDocument/2006/customXml" ds:itemID="{6A25D2D2-82CC-4EB4-BCB8-3091EAD836F7}">
  <ds:schemaRefs>
    <ds:schemaRef ds:uri="ESRI.ArcGIS.Mapping.OfficeIntegration.PowerPointInfo"/>
  </ds:schemaRefs>
</ds:datastoreItem>
</file>

<file path=customXml/itemProps120.xml><?xml version="1.0" encoding="utf-8"?>
<ds:datastoreItem xmlns:ds="http://schemas.openxmlformats.org/officeDocument/2006/customXml" ds:itemID="{15C22EC5-C77C-4837-ADFF-6C3D3E5AA859}">
  <ds:schemaRefs>
    <ds:schemaRef ds:uri="ESRI.ArcGIS.Mapping.OfficeIntegration.PowerPointInfo"/>
  </ds:schemaRefs>
</ds:datastoreItem>
</file>

<file path=customXml/itemProps121.xml><?xml version="1.0" encoding="utf-8"?>
<ds:datastoreItem xmlns:ds="http://schemas.openxmlformats.org/officeDocument/2006/customXml" ds:itemID="{4A0C5BA7-01D0-4200-978D-0F590C4931F6}">
  <ds:schemaRefs>
    <ds:schemaRef ds:uri="ESRI.ArcGIS.Mapping.OfficeIntegration.PowerPointInfo"/>
  </ds:schemaRefs>
</ds:datastoreItem>
</file>

<file path=customXml/itemProps122.xml><?xml version="1.0" encoding="utf-8"?>
<ds:datastoreItem xmlns:ds="http://schemas.openxmlformats.org/officeDocument/2006/customXml" ds:itemID="{5F6E6AB7-FFCB-4DDE-9A8A-891CE07C0599}">
  <ds:schemaRefs>
    <ds:schemaRef ds:uri="ESRI.ArcGIS.Mapping.OfficeIntegration.PowerPointInfo"/>
  </ds:schemaRefs>
</ds:datastoreItem>
</file>

<file path=customXml/itemProps123.xml><?xml version="1.0" encoding="utf-8"?>
<ds:datastoreItem xmlns:ds="http://schemas.openxmlformats.org/officeDocument/2006/customXml" ds:itemID="{CF698D0B-D4D7-4C78-B4EB-33C96B1E29C3}">
  <ds:schemaRefs>
    <ds:schemaRef ds:uri="ESRI.ArcGIS.Mapping.OfficeIntegration.PowerPointInfo"/>
  </ds:schemaRefs>
</ds:datastoreItem>
</file>

<file path=customXml/itemProps124.xml><?xml version="1.0" encoding="utf-8"?>
<ds:datastoreItem xmlns:ds="http://schemas.openxmlformats.org/officeDocument/2006/customXml" ds:itemID="{5890FB5D-7A93-4F45-A0B1-B75FE24D8DD4}">
  <ds:schemaRefs>
    <ds:schemaRef ds:uri="ESRI.ArcGIS.Mapping.OfficeIntegration.PowerPointInfo"/>
  </ds:schemaRefs>
</ds:datastoreItem>
</file>

<file path=customXml/itemProps125.xml><?xml version="1.0" encoding="utf-8"?>
<ds:datastoreItem xmlns:ds="http://schemas.openxmlformats.org/officeDocument/2006/customXml" ds:itemID="{4ED18EFC-E704-42F6-917A-A9D1A8A75D85}">
  <ds:schemaRefs>
    <ds:schemaRef ds:uri="ESRI.ArcGIS.Mapping.OfficeIntegration.PowerPointInfo"/>
  </ds:schemaRefs>
</ds:datastoreItem>
</file>

<file path=customXml/itemProps126.xml><?xml version="1.0" encoding="utf-8"?>
<ds:datastoreItem xmlns:ds="http://schemas.openxmlformats.org/officeDocument/2006/customXml" ds:itemID="{2BB5AE23-E5A3-4569-A7BD-840031BAB7F0}">
  <ds:schemaRefs>
    <ds:schemaRef ds:uri="ESRI.ArcGIS.Mapping.OfficeIntegration.PowerPointInfo"/>
  </ds:schemaRefs>
</ds:datastoreItem>
</file>

<file path=customXml/itemProps127.xml><?xml version="1.0" encoding="utf-8"?>
<ds:datastoreItem xmlns:ds="http://schemas.openxmlformats.org/officeDocument/2006/customXml" ds:itemID="{9491B268-0D0E-435C-8E8D-2CB34B1C2FF5}">
  <ds:schemaRefs>
    <ds:schemaRef ds:uri="ESRI.ArcGIS.Mapping.OfficeIntegration.PowerPointInfo"/>
  </ds:schemaRefs>
</ds:datastoreItem>
</file>

<file path=customXml/itemProps128.xml><?xml version="1.0" encoding="utf-8"?>
<ds:datastoreItem xmlns:ds="http://schemas.openxmlformats.org/officeDocument/2006/customXml" ds:itemID="{AF1DEE91-76BA-4CF6-92F2-1384A45A50C9}">
  <ds:schemaRefs>
    <ds:schemaRef ds:uri="ESRI.ArcGIS.Mapping.OfficeIntegration.PowerPointInfo"/>
  </ds:schemaRefs>
</ds:datastoreItem>
</file>

<file path=customXml/itemProps129.xml><?xml version="1.0" encoding="utf-8"?>
<ds:datastoreItem xmlns:ds="http://schemas.openxmlformats.org/officeDocument/2006/customXml" ds:itemID="{F1A22DDF-C691-4B23-B10F-2F18BD515111}">
  <ds:schemaRefs>
    <ds:schemaRef ds:uri="ESRI.ArcGIS.Mapping.OfficeIntegration.PowerPointInfo"/>
  </ds:schemaRefs>
</ds:datastoreItem>
</file>

<file path=customXml/itemProps13.xml><?xml version="1.0" encoding="utf-8"?>
<ds:datastoreItem xmlns:ds="http://schemas.openxmlformats.org/officeDocument/2006/customXml" ds:itemID="{6159A547-CC58-4552-B780-2F3FBA28ADD1}">
  <ds:schemaRefs>
    <ds:schemaRef ds:uri="ESRI.ArcGIS.Mapping.OfficeIntegration.PowerPointInfo"/>
  </ds:schemaRefs>
</ds:datastoreItem>
</file>

<file path=customXml/itemProps130.xml><?xml version="1.0" encoding="utf-8"?>
<ds:datastoreItem xmlns:ds="http://schemas.openxmlformats.org/officeDocument/2006/customXml" ds:itemID="{B5C6D6A6-92D9-4AB4-A674-803E86D9697F}">
  <ds:schemaRefs>
    <ds:schemaRef ds:uri="ESRI.ArcGIS.Mapping.OfficeIntegration.PowerPointInfo"/>
  </ds:schemaRefs>
</ds:datastoreItem>
</file>

<file path=customXml/itemProps131.xml><?xml version="1.0" encoding="utf-8"?>
<ds:datastoreItem xmlns:ds="http://schemas.openxmlformats.org/officeDocument/2006/customXml" ds:itemID="{215BCEAC-112D-4FE8-A8E7-438FF6335506}">
  <ds:schemaRefs>
    <ds:schemaRef ds:uri="ESRI.ArcGIS.Mapping.OfficeIntegration.PowerPointInfo"/>
  </ds:schemaRefs>
</ds:datastoreItem>
</file>

<file path=customXml/itemProps132.xml><?xml version="1.0" encoding="utf-8"?>
<ds:datastoreItem xmlns:ds="http://schemas.openxmlformats.org/officeDocument/2006/customXml" ds:itemID="{5BB2B3C6-EA7D-432F-A290-6DF4E58F1CA9}">
  <ds:schemaRefs>
    <ds:schemaRef ds:uri="ESRI.ArcGIS.Mapping.OfficeIntegration.PowerPointInfo"/>
  </ds:schemaRefs>
</ds:datastoreItem>
</file>

<file path=customXml/itemProps133.xml><?xml version="1.0" encoding="utf-8"?>
<ds:datastoreItem xmlns:ds="http://schemas.openxmlformats.org/officeDocument/2006/customXml" ds:itemID="{7B99AF83-3346-4593-B5A3-26D563EA0355}">
  <ds:schemaRefs>
    <ds:schemaRef ds:uri="ESRI.ArcGIS.Mapping.OfficeIntegration.PowerPointInfo"/>
  </ds:schemaRefs>
</ds:datastoreItem>
</file>

<file path=customXml/itemProps134.xml><?xml version="1.0" encoding="utf-8"?>
<ds:datastoreItem xmlns:ds="http://schemas.openxmlformats.org/officeDocument/2006/customXml" ds:itemID="{3F79F3F7-DA99-4F79-A2A1-6B7B6BB35E93}">
  <ds:schemaRefs>
    <ds:schemaRef ds:uri="ESRI.ArcGIS.Mapping.OfficeIntegration.PowerPointInfo"/>
  </ds:schemaRefs>
</ds:datastoreItem>
</file>

<file path=customXml/itemProps135.xml><?xml version="1.0" encoding="utf-8"?>
<ds:datastoreItem xmlns:ds="http://schemas.openxmlformats.org/officeDocument/2006/customXml" ds:itemID="{DCC6D0A0-BC51-4332-BD1C-6B4A95B1A33D}">
  <ds:schemaRefs>
    <ds:schemaRef ds:uri="ESRI.ArcGIS.Mapping.OfficeIntegration.PowerPointInfo"/>
  </ds:schemaRefs>
</ds:datastoreItem>
</file>

<file path=customXml/itemProps136.xml><?xml version="1.0" encoding="utf-8"?>
<ds:datastoreItem xmlns:ds="http://schemas.openxmlformats.org/officeDocument/2006/customXml" ds:itemID="{0CFF2FD5-8E4D-4CEF-A014-9B3D566D913E}">
  <ds:schemaRefs>
    <ds:schemaRef ds:uri="ESRI.ArcGIS.Mapping.OfficeIntegration.PowerPointInfo"/>
  </ds:schemaRefs>
</ds:datastoreItem>
</file>

<file path=customXml/itemProps137.xml><?xml version="1.0" encoding="utf-8"?>
<ds:datastoreItem xmlns:ds="http://schemas.openxmlformats.org/officeDocument/2006/customXml" ds:itemID="{E0140060-780E-4248-AA6F-2AD5F47B0A45}">
  <ds:schemaRefs>
    <ds:schemaRef ds:uri="ESRI.ArcGIS.Mapping.OfficeIntegration.PowerPointInfo"/>
  </ds:schemaRefs>
</ds:datastoreItem>
</file>

<file path=customXml/itemProps138.xml><?xml version="1.0" encoding="utf-8"?>
<ds:datastoreItem xmlns:ds="http://schemas.openxmlformats.org/officeDocument/2006/customXml" ds:itemID="{6C639EFA-7612-45DB-8AF3-FDE5F6968F72}">
  <ds:schemaRefs>
    <ds:schemaRef ds:uri="ESRI.ArcGIS.Mapping.OfficeIntegration.PowerPointInfo"/>
  </ds:schemaRefs>
</ds:datastoreItem>
</file>

<file path=customXml/itemProps139.xml><?xml version="1.0" encoding="utf-8"?>
<ds:datastoreItem xmlns:ds="http://schemas.openxmlformats.org/officeDocument/2006/customXml" ds:itemID="{B7D2D254-D46A-47C2-A6A1-9F5ECF34672F}">
  <ds:schemaRefs>
    <ds:schemaRef ds:uri="ESRI.ArcGIS.Mapping.OfficeIntegration.PowerPointInfo"/>
  </ds:schemaRefs>
</ds:datastoreItem>
</file>

<file path=customXml/itemProps14.xml><?xml version="1.0" encoding="utf-8"?>
<ds:datastoreItem xmlns:ds="http://schemas.openxmlformats.org/officeDocument/2006/customXml" ds:itemID="{A000BB39-7897-4023-9F92-D74E01A21F02}">
  <ds:schemaRefs>
    <ds:schemaRef ds:uri="ESRI.ArcGIS.Mapping.OfficeIntegration.PowerPointInfo"/>
  </ds:schemaRefs>
</ds:datastoreItem>
</file>

<file path=customXml/itemProps140.xml><?xml version="1.0" encoding="utf-8"?>
<ds:datastoreItem xmlns:ds="http://schemas.openxmlformats.org/officeDocument/2006/customXml" ds:itemID="{63D30CD7-BF21-4832-89AF-6BB7CC62990D}">
  <ds:schemaRefs>
    <ds:schemaRef ds:uri="ESRI.ArcGIS.Mapping.OfficeIntegration.PowerPointInfo"/>
  </ds:schemaRefs>
</ds:datastoreItem>
</file>

<file path=customXml/itemProps141.xml><?xml version="1.0" encoding="utf-8"?>
<ds:datastoreItem xmlns:ds="http://schemas.openxmlformats.org/officeDocument/2006/customXml" ds:itemID="{9DAD4E03-A050-4B3E-8B5C-E3C9D000CC3A}">
  <ds:schemaRefs>
    <ds:schemaRef ds:uri="ESRI.ArcGIS.Mapping.OfficeIntegration.PowerPointInfo"/>
  </ds:schemaRefs>
</ds:datastoreItem>
</file>

<file path=customXml/itemProps142.xml><?xml version="1.0" encoding="utf-8"?>
<ds:datastoreItem xmlns:ds="http://schemas.openxmlformats.org/officeDocument/2006/customXml" ds:itemID="{CCA26DC9-7EFC-41E9-9CCA-2681EC3E3C21}">
  <ds:schemaRefs>
    <ds:schemaRef ds:uri="ESRI.ArcGIS.Mapping.OfficeIntegration.PowerPointInfo"/>
  </ds:schemaRefs>
</ds:datastoreItem>
</file>

<file path=customXml/itemProps143.xml><?xml version="1.0" encoding="utf-8"?>
<ds:datastoreItem xmlns:ds="http://schemas.openxmlformats.org/officeDocument/2006/customXml" ds:itemID="{2A5E4539-4B6B-47D0-93D7-F728A318F73E}">
  <ds:schemaRefs>
    <ds:schemaRef ds:uri="ESRI.ArcGIS.Mapping.OfficeIntegration.PowerPointInfo"/>
  </ds:schemaRefs>
</ds:datastoreItem>
</file>

<file path=customXml/itemProps144.xml><?xml version="1.0" encoding="utf-8"?>
<ds:datastoreItem xmlns:ds="http://schemas.openxmlformats.org/officeDocument/2006/customXml" ds:itemID="{7D6BA7FA-8C88-4FD6-823A-1C79927483AC}">
  <ds:schemaRefs>
    <ds:schemaRef ds:uri="ESRI.ArcGIS.Mapping.OfficeIntegration.PowerPointInfo"/>
  </ds:schemaRefs>
</ds:datastoreItem>
</file>

<file path=customXml/itemProps145.xml><?xml version="1.0" encoding="utf-8"?>
<ds:datastoreItem xmlns:ds="http://schemas.openxmlformats.org/officeDocument/2006/customXml" ds:itemID="{823DE9AF-C1B6-45F2-80B0-48C641887A43}">
  <ds:schemaRefs>
    <ds:schemaRef ds:uri="ESRI.ArcGIS.Mapping.OfficeIntegration.PowerPointInfo"/>
  </ds:schemaRefs>
</ds:datastoreItem>
</file>

<file path=customXml/itemProps146.xml><?xml version="1.0" encoding="utf-8"?>
<ds:datastoreItem xmlns:ds="http://schemas.openxmlformats.org/officeDocument/2006/customXml" ds:itemID="{34672332-5AE8-42C6-A6B3-FECEBDBB8385}">
  <ds:schemaRefs>
    <ds:schemaRef ds:uri="ESRI.ArcGIS.Mapping.OfficeIntegration.PowerPointInfo"/>
  </ds:schemaRefs>
</ds:datastoreItem>
</file>

<file path=customXml/itemProps147.xml><?xml version="1.0" encoding="utf-8"?>
<ds:datastoreItem xmlns:ds="http://schemas.openxmlformats.org/officeDocument/2006/customXml" ds:itemID="{59FF6391-13BE-44A4-AF4E-BEB3232B9AC7}">
  <ds:schemaRefs>
    <ds:schemaRef ds:uri="ESRI.ArcGIS.Mapping.OfficeIntegration.PowerPointInfo"/>
  </ds:schemaRefs>
</ds:datastoreItem>
</file>

<file path=customXml/itemProps148.xml><?xml version="1.0" encoding="utf-8"?>
<ds:datastoreItem xmlns:ds="http://schemas.openxmlformats.org/officeDocument/2006/customXml" ds:itemID="{9564E4B6-302E-43EE-8479-63751A8E054B}">
  <ds:schemaRefs>
    <ds:schemaRef ds:uri="ESRI.ArcGIS.Mapping.OfficeIntegration.PowerPointInfo"/>
  </ds:schemaRefs>
</ds:datastoreItem>
</file>

<file path=customXml/itemProps149.xml><?xml version="1.0" encoding="utf-8"?>
<ds:datastoreItem xmlns:ds="http://schemas.openxmlformats.org/officeDocument/2006/customXml" ds:itemID="{32ADF491-6431-4377-8631-B51E0BE292D1}">
  <ds:schemaRefs>
    <ds:schemaRef ds:uri="ESRI.ArcGIS.Mapping.OfficeIntegration.PowerPointInfo"/>
  </ds:schemaRefs>
</ds:datastoreItem>
</file>

<file path=customXml/itemProps15.xml><?xml version="1.0" encoding="utf-8"?>
<ds:datastoreItem xmlns:ds="http://schemas.openxmlformats.org/officeDocument/2006/customXml" ds:itemID="{D15F24BD-533D-4E7B-BB81-A5BAF502E6E7}">
  <ds:schemaRefs>
    <ds:schemaRef ds:uri="ESRI.ArcGIS.Mapping.OfficeIntegration.PowerPointInfo"/>
  </ds:schemaRefs>
</ds:datastoreItem>
</file>

<file path=customXml/itemProps150.xml><?xml version="1.0" encoding="utf-8"?>
<ds:datastoreItem xmlns:ds="http://schemas.openxmlformats.org/officeDocument/2006/customXml" ds:itemID="{7BE8DDC1-4F07-4973-B3D2-8D87391D2A3B}">
  <ds:schemaRefs>
    <ds:schemaRef ds:uri="ESRI.ArcGIS.Mapping.OfficeIntegration.PowerPointInfo"/>
  </ds:schemaRefs>
</ds:datastoreItem>
</file>

<file path=customXml/itemProps151.xml><?xml version="1.0" encoding="utf-8"?>
<ds:datastoreItem xmlns:ds="http://schemas.openxmlformats.org/officeDocument/2006/customXml" ds:itemID="{16901370-DD49-4475-997B-3ED2DE1528E5}">
  <ds:schemaRefs>
    <ds:schemaRef ds:uri="ESRI.ArcGIS.Mapping.OfficeIntegration.PowerPointInfo"/>
  </ds:schemaRefs>
</ds:datastoreItem>
</file>

<file path=customXml/itemProps152.xml><?xml version="1.0" encoding="utf-8"?>
<ds:datastoreItem xmlns:ds="http://schemas.openxmlformats.org/officeDocument/2006/customXml" ds:itemID="{0FB33711-5263-4A31-A50E-FAD224DD6841}">
  <ds:schemaRefs>
    <ds:schemaRef ds:uri="ESRI.ArcGIS.Mapping.OfficeIntegration.PowerPointInfo"/>
  </ds:schemaRefs>
</ds:datastoreItem>
</file>

<file path=customXml/itemProps153.xml><?xml version="1.0" encoding="utf-8"?>
<ds:datastoreItem xmlns:ds="http://schemas.openxmlformats.org/officeDocument/2006/customXml" ds:itemID="{DABBF216-9B22-4175-A53B-3AE2EFD6A8FF}">
  <ds:schemaRefs>
    <ds:schemaRef ds:uri="ESRI.ArcGIS.Mapping.OfficeIntegration.PowerPointInfo"/>
  </ds:schemaRefs>
</ds:datastoreItem>
</file>

<file path=customXml/itemProps154.xml><?xml version="1.0" encoding="utf-8"?>
<ds:datastoreItem xmlns:ds="http://schemas.openxmlformats.org/officeDocument/2006/customXml" ds:itemID="{927E4728-5D2E-43D2-8A8D-FACBF24F127E}">
  <ds:schemaRefs>
    <ds:schemaRef ds:uri="ESRI.ArcGIS.Mapping.OfficeIntegration.PowerPointInfo"/>
  </ds:schemaRefs>
</ds:datastoreItem>
</file>

<file path=customXml/itemProps155.xml><?xml version="1.0" encoding="utf-8"?>
<ds:datastoreItem xmlns:ds="http://schemas.openxmlformats.org/officeDocument/2006/customXml" ds:itemID="{7BE8253F-A7B5-41C0-A022-56F752A42C48}">
  <ds:schemaRefs>
    <ds:schemaRef ds:uri="ESRI.ArcGIS.Mapping.OfficeIntegration.PowerPointInfo"/>
  </ds:schemaRefs>
</ds:datastoreItem>
</file>

<file path=customXml/itemProps156.xml><?xml version="1.0" encoding="utf-8"?>
<ds:datastoreItem xmlns:ds="http://schemas.openxmlformats.org/officeDocument/2006/customXml" ds:itemID="{F9CF22FE-9F8F-420F-9E9A-8124377E1EE9}">
  <ds:schemaRefs>
    <ds:schemaRef ds:uri="ESRI.ArcGIS.Mapping.OfficeIntegration.PowerPointInfo"/>
  </ds:schemaRefs>
</ds:datastoreItem>
</file>

<file path=customXml/itemProps157.xml><?xml version="1.0" encoding="utf-8"?>
<ds:datastoreItem xmlns:ds="http://schemas.openxmlformats.org/officeDocument/2006/customXml" ds:itemID="{75BE0399-0CE6-49D6-A0AE-90DC059146CF}">
  <ds:schemaRefs>
    <ds:schemaRef ds:uri="ESRI.ArcGIS.Mapping.OfficeIntegration.PowerPointInfo"/>
  </ds:schemaRefs>
</ds:datastoreItem>
</file>

<file path=customXml/itemProps158.xml><?xml version="1.0" encoding="utf-8"?>
<ds:datastoreItem xmlns:ds="http://schemas.openxmlformats.org/officeDocument/2006/customXml" ds:itemID="{C522FB3B-04CA-4836-9B1B-56D4740CA6EB}">
  <ds:schemaRefs>
    <ds:schemaRef ds:uri="ESRI.ArcGIS.Mapping.OfficeIntegration.PowerPointInfo"/>
  </ds:schemaRefs>
</ds:datastoreItem>
</file>

<file path=customXml/itemProps159.xml><?xml version="1.0" encoding="utf-8"?>
<ds:datastoreItem xmlns:ds="http://schemas.openxmlformats.org/officeDocument/2006/customXml" ds:itemID="{CF070C72-0FCE-40D8-8547-67B4A00339BC}">
  <ds:schemaRefs>
    <ds:schemaRef ds:uri="ESRI.ArcGIS.Mapping.OfficeIntegration.PowerPointInfo"/>
  </ds:schemaRefs>
</ds:datastoreItem>
</file>

<file path=customXml/itemProps16.xml><?xml version="1.0" encoding="utf-8"?>
<ds:datastoreItem xmlns:ds="http://schemas.openxmlformats.org/officeDocument/2006/customXml" ds:itemID="{7C2CBAAE-7F55-4344-9060-3E3F48F0D20C}">
  <ds:schemaRefs>
    <ds:schemaRef ds:uri="ESRI.ArcGIS.Mapping.OfficeIntegration.PowerPointInfo"/>
  </ds:schemaRefs>
</ds:datastoreItem>
</file>

<file path=customXml/itemProps160.xml><?xml version="1.0" encoding="utf-8"?>
<ds:datastoreItem xmlns:ds="http://schemas.openxmlformats.org/officeDocument/2006/customXml" ds:itemID="{4DAF3A81-66A5-4D61-968D-10493AC988FF}">
  <ds:schemaRefs>
    <ds:schemaRef ds:uri="ESRI.ArcGIS.Mapping.OfficeIntegration.PowerPointInfo"/>
  </ds:schemaRefs>
</ds:datastoreItem>
</file>

<file path=customXml/itemProps161.xml><?xml version="1.0" encoding="utf-8"?>
<ds:datastoreItem xmlns:ds="http://schemas.openxmlformats.org/officeDocument/2006/customXml" ds:itemID="{E4BB48F4-9BF9-43D6-85C2-C1B46CC28CE4}">
  <ds:schemaRefs>
    <ds:schemaRef ds:uri="ESRI.ArcGIS.Mapping.OfficeIntegration.PowerPointInfo"/>
  </ds:schemaRefs>
</ds:datastoreItem>
</file>

<file path=customXml/itemProps162.xml><?xml version="1.0" encoding="utf-8"?>
<ds:datastoreItem xmlns:ds="http://schemas.openxmlformats.org/officeDocument/2006/customXml" ds:itemID="{F6418153-15DC-4CC7-BB06-EE245A8A1A38}">
  <ds:schemaRefs>
    <ds:schemaRef ds:uri="ESRI.ArcGIS.Mapping.OfficeIntegration.PowerPointInfo"/>
  </ds:schemaRefs>
</ds:datastoreItem>
</file>

<file path=customXml/itemProps163.xml><?xml version="1.0" encoding="utf-8"?>
<ds:datastoreItem xmlns:ds="http://schemas.openxmlformats.org/officeDocument/2006/customXml" ds:itemID="{3745E7D0-4F3C-4F8F-B603-801A9C6CF2ED}">
  <ds:schemaRefs>
    <ds:schemaRef ds:uri="ESRI.ArcGIS.Mapping.OfficeIntegration.PowerPointInfo"/>
  </ds:schemaRefs>
</ds:datastoreItem>
</file>

<file path=customXml/itemProps164.xml><?xml version="1.0" encoding="utf-8"?>
<ds:datastoreItem xmlns:ds="http://schemas.openxmlformats.org/officeDocument/2006/customXml" ds:itemID="{B1687ADA-9999-483C-9119-8E7A926E1E7B}">
  <ds:schemaRefs>
    <ds:schemaRef ds:uri="ESRI.ArcGIS.Mapping.OfficeIntegration.PowerPointInfo"/>
  </ds:schemaRefs>
</ds:datastoreItem>
</file>

<file path=customXml/itemProps165.xml><?xml version="1.0" encoding="utf-8"?>
<ds:datastoreItem xmlns:ds="http://schemas.openxmlformats.org/officeDocument/2006/customXml" ds:itemID="{7FBE5834-DB0E-4A48-A277-4D7D58A3377C}">
  <ds:schemaRefs>
    <ds:schemaRef ds:uri="ESRI.ArcGIS.Mapping.OfficeIntegration.PowerPointInfo"/>
  </ds:schemaRefs>
</ds:datastoreItem>
</file>

<file path=customXml/itemProps166.xml><?xml version="1.0" encoding="utf-8"?>
<ds:datastoreItem xmlns:ds="http://schemas.openxmlformats.org/officeDocument/2006/customXml" ds:itemID="{E6D068BB-4E45-4488-83B3-8714EF1EC2F4}">
  <ds:schemaRefs>
    <ds:schemaRef ds:uri="ESRI.ArcGIS.Mapping.OfficeIntegration.PowerPointInfo"/>
  </ds:schemaRefs>
</ds:datastoreItem>
</file>

<file path=customXml/itemProps167.xml><?xml version="1.0" encoding="utf-8"?>
<ds:datastoreItem xmlns:ds="http://schemas.openxmlformats.org/officeDocument/2006/customXml" ds:itemID="{E9A04797-F202-4E93-9694-2BCE79FD8FE0}">
  <ds:schemaRefs>
    <ds:schemaRef ds:uri="ESRI.ArcGIS.Mapping.OfficeIntegration.PowerPointInfo"/>
  </ds:schemaRefs>
</ds:datastoreItem>
</file>

<file path=customXml/itemProps168.xml><?xml version="1.0" encoding="utf-8"?>
<ds:datastoreItem xmlns:ds="http://schemas.openxmlformats.org/officeDocument/2006/customXml" ds:itemID="{BD557BB8-822C-4DBA-9F39-EA2C8DE36B3B}">
  <ds:schemaRefs>
    <ds:schemaRef ds:uri="ESRI.ArcGIS.Mapping.OfficeIntegration.PowerPointInfo"/>
  </ds:schemaRefs>
</ds:datastoreItem>
</file>

<file path=customXml/itemProps169.xml><?xml version="1.0" encoding="utf-8"?>
<ds:datastoreItem xmlns:ds="http://schemas.openxmlformats.org/officeDocument/2006/customXml" ds:itemID="{8D309117-F308-4C20-9974-D264C42BE26C}">
  <ds:schemaRefs>
    <ds:schemaRef ds:uri="ESRI.ArcGIS.Mapping.OfficeIntegration.PowerPointInfo"/>
  </ds:schemaRefs>
</ds:datastoreItem>
</file>

<file path=customXml/itemProps17.xml><?xml version="1.0" encoding="utf-8"?>
<ds:datastoreItem xmlns:ds="http://schemas.openxmlformats.org/officeDocument/2006/customXml" ds:itemID="{8A382D29-9DB7-4B6C-8243-F756F0750C22}">
  <ds:schemaRefs>
    <ds:schemaRef ds:uri="ESRI.ArcGIS.Mapping.OfficeIntegration.PowerPointInfo"/>
  </ds:schemaRefs>
</ds:datastoreItem>
</file>

<file path=customXml/itemProps170.xml><?xml version="1.0" encoding="utf-8"?>
<ds:datastoreItem xmlns:ds="http://schemas.openxmlformats.org/officeDocument/2006/customXml" ds:itemID="{D3997E0C-835E-45E8-B2BD-CFCA1DB7F338}">
  <ds:schemaRefs>
    <ds:schemaRef ds:uri="ESRI.ArcGIS.Mapping.OfficeIntegration.PowerPointInfo"/>
  </ds:schemaRefs>
</ds:datastoreItem>
</file>

<file path=customXml/itemProps171.xml><?xml version="1.0" encoding="utf-8"?>
<ds:datastoreItem xmlns:ds="http://schemas.openxmlformats.org/officeDocument/2006/customXml" ds:itemID="{9E83692A-C4F9-4F77-88F3-58BC92E53182}">
  <ds:schemaRefs>
    <ds:schemaRef ds:uri="ESRI.ArcGIS.Mapping.OfficeIntegration.PowerPointInfo"/>
  </ds:schemaRefs>
</ds:datastoreItem>
</file>

<file path=customXml/itemProps172.xml><?xml version="1.0" encoding="utf-8"?>
<ds:datastoreItem xmlns:ds="http://schemas.openxmlformats.org/officeDocument/2006/customXml" ds:itemID="{5B0D729F-FEA9-4F5F-BDB1-86F2A872092D}">
  <ds:schemaRefs>
    <ds:schemaRef ds:uri="ESRI.ArcGIS.Mapping.OfficeIntegration.PowerPointInfo"/>
  </ds:schemaRefs>
</ds:datastoreItem>
</file>

<file path=customXml/itemProps173.xml><?xml version="1.0" encoding="utf-8"?>
<ds:datastoreItem xmlns:ds="http://schemas.openxmlformats.org/officeDocument/2006/customXml" ds:itemID="{EF8E469A-72D8-4B34-B32F-0BA87226A25C}">
  <ds:schemaRefs>
    <ds:schemaRef ds:uri="ESRI.ArcGIS.Mapping.OfficeIntegration.PowerPointInfo"/>
  </ds:schemaRefs>
</ds:datastoreItem>
</file>

<file path=customXml/itemProps174.xml><?xml version="1.0" encoding="utf-8"?>
<ds:datastoreItem xmlns:ds="http://schemas.openxmlformats.org/officeDocument/2006/customXml" ds:itemID="{6F597F7B-7410-4E07-9989-237327B77DE4}">
  <ds:schemaRefs>
    <ds:schemaRef ds:uri="ESRI.ArcGIS.Mapping.OfficeIntegration.PowerPointInfo"/>
  </ds:schemaRefs>
</ds:datastoreItem>
</file>

<file path=customXml/itemProps175.xml><?xml version="1.0" encoding="utf-8"?>
<ds:datastoreItem xmlns:ds="http://schemas.openxmlformats.org/officeDocument/2006/customXml" ds:itemID="{CA862D64-DBAD-4BC5-9F8F-E39CC941FA83}">
  <ds:schemaRefs>
    <ds:schemaRef ds:uri="ESRI.ArcGIS.Mapping.OfficeIntegration.PowerPointInfo"/>
  </ds:schemaRefs>
</ds:datastoreItem>
</file>

<file path=customXml/itemProps176.xml><?xml version="1.0" encoding="utf-8"?>
<ds:datastoreItem xmlns:ds="http://schemas.openxmlformats.org/officeDocument/2006/customXml" ds:itemID="{7B800F9F-FBDF-4214-A766-F92E6CD3FDB8}">
  <ds:schemaRefs>
    <ds:schemaRef ds:uri="ESRI.ArcGIS.Mapping.OfficeIntegration.PowerPointInfo"/>
  </ds:schemaRefs>
</ds:datastoreItem>
</file>

<file path=customXml/itemProps177.xml><?xml version="1.0" encoding="utf-8"?>
<ds:datastoreItem xmlns:ds="http://schemas.openxmlformats.org/officeDocument/2006/customXml" ds:itemID="{602D3FE7-E0EA-4B2F-B69F-9AABE9DF4B1D}">
  <ds:schemaRefs>
    <ds:schemaRef ds:uri="ESRI.ArcGIS.Mapping.OfficeIntegration.PowerPointInfo"/>
  </ds:schemaRefs>
</ds:datastoreItem>
</file>

<file path=customXml/itemProps178.xml><?xml version="1.0" encoding="utf-8"?>
<ds:datastoreItem xmlns:ds="http://schemas.openxmlformats.org/officeDocument/2006/customXml" ds:itemID="{4BD5656B-9380-4401-83F9-097B312C804B}">
  <ds:schemaRefs>
    <ds:schemaRef ds:uri="ESRI.ArcGIS.Mapping.OfficeIntegration.PowerPointInfo"/>
  </ds:schemaRefs>
</ds:datastoreItem>
</file>

<file path=customXml/itemProps179.xml><?xml version="1.0" encoding="utf-8"?>
<ds:datastoreItem xmlns:ds="http://schemas.openxmlformats.org/officeDocument/2006/customXml" ds:itemID="{989867C7-59C9-470C-B52D-E3CEBAAF4082}">
  <ds:schemaRefs>
    <ds:schemaRef ds:uri="ESRI.ArcGIS.Mapping.OfficeIntegration.PowerPointInfo"/>
  </ds:schemaRefs>
</ds:datastoreItem>
</file>

<file path=customXml/itemProps18.xml><?xml version="1.0" encoding="utf-8"?>
<ds:datastoreItem xmlns:ds="http://schemas.openxmlformats.org/officeDocument/2006/customXml" ds:itemID="{A094011B-01E3-4B9D-9BD0-B16D9107D6B8}">
  <ds:schemaRefs>
    <ds:schemaRef ds:uri="ESRI.ArcGIS.Mapping.OfficeIntegration.PowerPointInfo"/>
  </ds:schemaRefs>
</ds:datastoreItem>
</file>

<file path=customXml/itemProps180.xml><?xml version="1.0" encoding="utf-8"?>
<ds:datastoreItem xmlns:ds="http://schemas.openxmlformats.org/officeDocument/2006/customXml" ds:itemID="{87679120-4C7F-4CB6-81DB-759CE0330A9B}">
  <ds:schemaRefs>
    <ds:schemaRef ds:uri="ESRI.ArcGIS.Mapping.OfficeIntegration.PowerPointInfo"/>
  </ds:schemaRefs>
</ds:datastoreItem>
</file>

<file path=customXml/itemProps181.xml><?xml version="1.0" encoding="utf-8"?>
<ds:datastoreItem xmlns:ds="http://schemas.openxmlformats.org/officeDocument/2006/customXml" ds:itemID="{128FF25B-4F6F-476E-981E-FB7D2708438F}">
  <ds:schemaRefs>
    <ds:schemaRef ds:uri="ESRI.ArcGIS.Mapping.OfficeIntegration.PowerPointInfo"/>
  </ds:schemaRefs>
</ds:datastoreItem>
</file>

<file path=customXml/itemProps182.xml><?xml version="1.0" encoding="utf-8"?>
<ds:datastoreItem xmlns:ds="http://schemas.openxmlformats.org/officeDocument/2006/customXml" ds:itemID="{3B8329A4-26D2-4D07-93E8-BBDCECFB9EEC}">
  <ds:schemaRefs>
    <ds:schemaRef ds:uri="ESRI.ArcGIS.Mapping.OfficeIntegration.PowerPointInfo"/>
  </ds:schemaRefs>
</ds:datastoreItem>
</file>

<file path=customXml/itemProps183.xml><?xml version="1.0" encoding="utf-8"?>
<ds:datastoreItem xmlns:ds="http://schemas.openxmlformats.org/officeDocument/2006/customXml" ds:itemID="{87D65E83-0FA9-4F50-97E2-C27CBF5B172B}">
  <ds:schemaRefs>
    <ds:schemaRef ds:uri="ESRI.ArcGIS.Mapping.OfficeIntegration.PowerPointInfo"/>
  </ds:schemaRefs>
</ds:datastoreItem>
</file>

<file path=customXml/itemProps184.xml><?xml version="1.0" encoding="utf-8"?>
<ds:datastoreItem xmlns:ds="http://schemas.openxmlformats.org/officeDocument/2006/customXml" ds:itemID="{706547CB-E946-4CD2-A8FE-7B5DE416EB0A}">
  <ds:schemaRefs>
    <ds:schemaRef ds:uri="ESRI.ArcGIS.Mapping.OfficeIntegration.PowerPointInfo"/>
  </ds:schemaRefs>
</ds:datastoreItem>
</file>

<file path=customXml/itemProps185.xml><?xml version="1.0" encoding="utf-8"?>
<ds:datastoreItem xmlns:ds="http://schemas.openxmlformats.org/officeDocument/2006/customXml" ds:itemID="{21E98D1B-1149-4EBA-9B20-73BC7A404B22}">
  <ds:schemaRefs>
    <ds:schemaRef ds:uri="ESRI.ArcGIS.Mapping.OfficeIntegration.PowerPointInfo"/>
  </ds:schemaRefs>
</ds:datastoreItem>
</file>

<file path=customXml/itemProps186.xml><?xml version="1.0" encoding="utf-8"?>
<ds:datastoreItem xmlns:ds="http://schemas.openxmlformats.org/officeDocument/2006/customXml" ds:itemID="{E5971E65-4A6D-4EB6-883C-E6A7872744DF}">
  <ds:schemaRefs>
    <ds:schemaRef ds:uri="ESRI.ArcGIS.Mapping.OfficeIntegration.PowerPointInfo"/>
  </ds:schemaRefs>
</ds:datastoreItem>
</file>

<file path=customXml/itemProps187.xml><?xml version="1.0" encoding="utf-8"?>
<ds:datastoreItem xmlns:ds="http://schemas.openxmlformats.org/officeDocument/2006/customXml" ds:itemID="{4FED17EE-6F2B-41F9-816C-5E89AAC567AC}">
  <ds:schemaRefs>
    <ds:schemaRef ds:uri="ESRI.ArcGIS.Mapping.OfficeIntegration.PowerPointInfo"/>
  </ds:schemaRefs>
</ds:datastoreItem>
</file>

<file path=customXml/itemProps188.xml><?xml version="1.0" encoding="utf-8"?>
<ds:datastoreItem xmlns:ds="http://schemas.openxmlformats.org/officeDocument/2006/customXml" ds:itemID="{34CEE1F7-8BAC-4C0D-819C-3F2392522A26}">
  <ds:schemaRefs>
    <ds:schemaRef ds:uri="ESRI.ArcGIS.Mapping.OfficeIntegration.PowerPointInfo"/>
  </ds:schemaRefs>
</ds:datastoreItem>
</file>

<file path=customXml/itemProps189.xml><?xml version="1.0" encoding="utf-8"?>
<ds:datastoreItem xmlns:ds="http://schemas.openxmlformats.org/officeDocument/2006/customXml" ds:itemID="{77183DE5-63A3-4532-B434-F1E958998CED}">
  <ds:schemaRefs>
    <ds:schemaRef ds:uri="ESRI.ArcGIS.Mapping.OfficeIntegration.PowerPointInfo"/>
  </ds:schemaRefs>
</ds:datastoreItem>
</file>

<file path=customXml/itemProps19.xml><?xml version="1.0" encoding="utf-8"?>
<ds:datastoreItem xmlns:ds="http://schemas.openxmlformats.org/officeDocument/2006/customXml" ds:itemID="{38E509D3-2D5F-4F10-9468-016F85F6145B}">
  <ds:schemaRefs>
    <ds:schemaRef ds:uri="ESRI.ArcGIS.Mapping.OfficeIntegration.PowerPointInfo"/>
  </ds:schemaRefs>
</ds:datastoreItem>
</file>

<file path=customXml/itemProps190.xml><?xml version="1.0" encoding="utf-8"?>
<ds:datastoreItem xmlns:ds="http://schemas.openxmlformats.org/officeDocument/2006/customXml" ds:itemID="{FA8AB77F-207C-481D-9D83-EE2209C81BD7}">
  <ds:schemaRefs>
    <ds:schemaRef ds:uri="ESRI.ArcGIS.Mapping.OfficeIntegration.PowerPointInfo"/>
  </ds:schemaRefs>
</ds:datastoreItem>
</file>

<file path=customXml/itemProps191.xml><?xml version="1.0" encoding="utf-8"?>
<ds:datastoreItem xmlns:ds="http://schemas.openxmlformats.org/officeDocument/2006/customXml" ds:itemID="{E9712B05-BCDE-45FF-A79C-832303E08AE2}">
  <ds:schemaRefs>
    <ds:schemaRef ds:uri="ESRI.ArcGIS.Mapping.OfficeIntegration.PowerPointInfo"/>
  </ds:schemaRefs>
</ds:datastoreItem>
</file>

<file path=customXml/itemProps192.xml><?xml version="1.0" encoding="utf-8"?>
<ds:datastoreItem xmlns:ds="http://schemas.openxmlformats.org/officeDocument/2006/customXml" ds:itemID="{9E13A0BA-5345-4034-8246-3F6CF2FD9339}">
  <ds:schemaRefs>
    <ds:schemaRef ds:uri="ESRI.ArcGIS.Mapping.OfficeIntegration.PowerPointInfo"/>
  </ds:schemaRefs>
</ds:datastoreItem>
</file>

<file path=customXml/itemProps193.xml><?xml version="1.0" encoding="utf-8"?>
<ds:datastoreItem xmlns:ds="http://schemas.openxmlformats.org/officeDocument/2006/customXml" ds:itemID="{AE6541F9-3D17-4493-9FE9-40301E287B84}">
  <ds:schemaRefs>
    <ds:schemaRef ds:uri="ESRI.ArcGIS.Mapping.OfficeIntegration.PowerPointInfo"/>
  </ds:schemaRefs>
</ds:datastoreItem>
</file>

<file path=customXml/itemProps194.xml><?xml version="1.0" encoding="utf-8"?>
<ds:datastoreItem xmlns:ds="http://schemas.openxmlformats.org/officeDocument/2006/customXml" ds:itemID="{87D14309-911E-4891-A5AF-C6A96EFE9AB2}">
  <ds:schemaRefs>
    <ds:schemaRef ds:uri="ESRI.ArcGIS.Mapping.OfficeIntegration.PowerPointInfo"/>
  </ds:schemaRefs>
</ds:datastoreItem>
</file>

<file path=customXml/itemProps195.xml><?xml version="1.0" encoding="utf-8"?>
<ds:datastoreItem xmlns:ds="http://schemas.openxmlformats.org/officeDocument/2006/customXml" ds:itemID="{C9C9C0E5-D4D8-47BD-BD7B-43DD51EC39B9}">
  <ds:schemaRefs>
    <ds:schemaRef ds:uri="ESRI.ArcGIS.Mapping.OfficeIntegration.PowerPointInfo"/>
  </ds:schemaRefs>
</ds:datastoreItem>
</file>

<file path=customXml/itemProps196.xml><?xml version="1.0" encoding="utf-8"?>
<ds:datastoreItem xmlns:ds="http://schemas.openxmlformats.org/officeDocument/2006/customXml" ds:itemID="{4EEC69CB-55E6-44C0-BBE0-4F4418A0071E}">
  <ds:schemaRefs>
    <ds:schemaRef ds:uri="ESRI.ArcGIS.Mapping.OfficeIntegration.PowerPointInfo"/>
  </ds:schemaRefs>
</ds:datastoreItem>
</file>

<file path=customXml/itemProps197.xml><?xml version="1.0" encoding="utf-8"?>
<ds:datastoreItem xmlns:ds="http://schemas.openxmlformats.org/officeDocument/2006/customXml" ds:itemID="{4FB59472-126B-4525-A7C7-D8CF50F28208}">
  <ds:schemaRefs>
    <ds:schemaRef ds:uri="ESRI.ArcGIS.Mapping.OfficeIntegration.PowerPointInfo"/>
  </ds:schemaRefs>
</ds:datastoreItem>
</file>

<file path=customXml/itemProps198.xml><?xml version="1.0" encoding="utf-8"?>
<ds:datastoreItem xmlns:ds="http://schemas.openxmlformats.org/officeDocument/2006/customXml" ds:itemID="{C8C36F1F-4DE3-4447-9ADA-C723A4F87911}">
  <ds:schemaRefs>
    <ds:schemaRef ds:uri="ESRI.ArcGIS.Mapping.OfficeIntegration.PowerPointInfo"/>
  </ds:schemaRefs>
</ds:datastoreItem>
</file>

<file path=customXml/itemProps199.xml><?xml version="1.0" encoding="utf-8"?>
<ds:datastoreItem xmlns:ds="http://schemas.openxmlformats.org/officeDocument/2006/customXml" ds:itemID="{D5FB31E7-1685-406F-AB75-3858B7766C1E}">
  <ds:schemaRefs>
    <ds:schemaRef ds:uri="ESRI.ArcGIS.Mapping.OfficeIntegration.PowerPointInfo"/>
  </ds:schemaRefs>
</ds:datastoreItem>
</file>

<file path=customXml/itemProps2.xml><?xml version="1.0" encoding="utf-8"?>
<ds:datastoreItem xmlns:ds="http://schemas.openxmlformats.org/officeDocument/2006/customXml" ds:itemID="{17E3CF52-43B1-4813-B964-FA8A2D46A59A}">
  <ds:schemaRefs>
    <ds:schemaRef ds:uri="ESRI.ArcGIS.Mapping.OfficeIntegration.PowerPointInfo"/>
  </ds:schemaRefs>
</ds:datastoreItem>
</file>

<file path=customXml/itemProps20.xml><?xml version="1.0" encoding="utf-8"?>
<ds:datastoreItem xmlns:ds="http://schemas.openxmlformats.org/officeDocument/2006/customXml" ds:itemID="{99BE54CA-235F-496B-A383-C6944D29B1C0}">
  <ds:schemaRefs>
    <ds:schemaRef ds:uri="ESRI.ArcGIS.Mapping.OfficeIntegration.PowerPointInfo"/>
  </ds:schemaRefs>
</ds:datastoreItem>
</file>

<file path=customXml/itemProps200.xml><?xml version="1.0" encoding="utf-8"?>
<ds:datastoreItem xmlns:ds="http://schemas.openxmlformats.org/officeDocument/2006/customXml" ds:itemID="{D4074886-C962-4FE6-BA21-059EF4E0D7F6}">
  <ds:schemaRefs>
    <ds:schemaRef ds:uri="ESRI.ArcGIS.Mapping.OfficeIntegration.PowerPointInfo"/>
  </ds:schemaRefs>
</ds:datastoreItem>
</file>

<file path=customXml/itemProps201.xml><?xml version="1.0" encoding="utf-8"?>
<ds:datastoreItem xmlns:ds="http://schemas.openxmlformats.org/officeDocument/2006/customXml" ds:itemID="{9676AEF5-7A7A-412C-AF90-FCE68B425745}">
  <ds:schemaRefs>
    <ds:schemaRef ds:uri="ESRI.ArcGIS.Mapping.OfficeIntegration.PowerPointInfo"/>
  </ds:schemaRefs>
</ds:datastoreItem>
</file>

<file path=customXml/itemProps202.xml><?xml version="1.0" encoding="utf-8"?>
<ds:datastoreItem xmlns:ds="http://schemas.openxmlformats.org/officeDocument/2006/customXml" ds:itemID="{D1D19A93-945B-4D44-AE7F-824BDD989E4E}">
  <ds:schemaRefs>
    <ds:schemaRef ds:uri="ESRI.ArcGIS.Mapping.OfficeIntegration.PowerPointInfo"/>
  </ds:schemaRefs>
</ds:datastoreItem>
</file>

<file path=customXml/itemProps203.xml><?xml version="1.0" encoding="utf-8"?>
<ds:datastoreItem xmlns:ds="http://schemas.openxmlformats.org/officeDocument/2006/customXml" ds:itemID="{4501A3C4-FA74-4882-A556-DF284AC3F5A4}">
  <ds:schemaRefs>
    <ds:schemaRef ds:uri="ESRI.ArcGIS.Mapping.OfficeIntegration.PowerPointInfo"/>
  </ds:schemaRefs>
</ds:datastoreItem>
</file>

<file path=customXml/itemProps204.xml><?xml version="1.0" encoding="utf-8"?>
<ds:datastoreItem xmlns:ds="http://schemas.openxmlformats.org/officeDocument/2006/customXml" ds:itemID="{6F1D3DFF-3B4D-4A51-89FB-50683170397F}">
  <ds:schemaRefs>
    <ds:schemaRef ds:uri="ESRI.ArcGIS.Mapping.OfficeIntegration.PowerPointInfo"/>
  </ds:schemaRefs>
</ds:datastoreItem>
</file>

<file path=customXml/itemProps205.xml><?xml version="1.0" encoding="utf-8"?>
<ds:datastoreItem xmlns:ds="http://schemas.openxmlformats.org/officeDocument/2006/customXml" ds:itemID="{3591C6EC-DFD9-4BE7-9E20-C836942ADA05}">
  <ds:schemaRefs>
    <ds:schemaRef ds:uri="ESRI.ArcGIS.Mapping.OfficeIntegration.PowerPointInfo"/>
  </ds:schemaRefs>
</ds:datastoreItem>
</file>

<file path=customXml/itemProps206.xml><?xml version="1.0" encoding="utf-8"?>
<ds:datastoreItem xmlns:ds="http://schemas.openxmlformats.org/officeDocument/2006/customXml" ds:itemID="{14853163-4A2C-4691-9998-6F5E0F301FD2}">
  <ds:schemaRefs>
    <ds:schemaRef ds:uri="ESRI.ArcGIS.Mapping.OfficeIntegration.PowerPointInfo"/>
  </ds:schemaRefs>
</ds:datastoreItem>
</file>

<file path=customXml/itemProps207.xml><?xml version="1.0" encoding="utf-8"?>
<ds:datastoreItem xmlns:ds="http://schemas.openxmlformats.org/officeDocument/2006/customXml" ds:itemID="{8CB3E93F-96B6-4F46-B10B-7F8470DFE8EF}">
  <ds:schemaRefs>
    <ds:schemaRef ds:uri="ESRI.ArcGIS.Mapping.OfficeIntegration.PowerPointInfo"/>
  </ds:schemaRefs>
</ds:datastoreItem>
</file>

<file path=customXml/itemProps208.xml><?xml version="1.0" encoding="utf-8"?>
<ds:datastoreItem xmlns:ds="http://schemas.openxmlformats.org/officeDocument/2006/customXml" ds:itemID="{597D5C8A-5C32-4D00-ABEE-6060209DCDA5}">
  <ds:schemaRefs>
    <ds:schemaRef ds:uri="ESRI.ArcGIS.Mapping.OfficeIntegration.PowerPointInfo"/>
  </ds:schemaRefs>
</ds:datastoreItem>
</file>

<file path=customXml/itemProps209.xml><?xml version="1.0" encoding="utf-8"?>
<ds:datastoreItem xmlns:ds="http://schemas.openxmlformats.org/officeDocument/2006/customXml" ds:itemID="{7A8E7997-5D79-4B62-96B5-DBC59ABE451D}">
  <ds:schemaRefs>
    <ds:schemaRef ds:uri="ESRI.ArcGIS.Mapping.OfficeIntegration.PowerPointInfo"/>
  </ds:schemaRefs>
</ds:datastoreItem>
</file>

<file path=customXml/itemProps21.xml><?xml version="1.0" encoding="utf-8"?>
<ds:datastoreItem xmlns:ds="http://schemas.openxmlformats.org/officeDocument/2006/customXml" ds:itemID="{09A6EDCA-72BD-4038-9077-0B45A1EEACFA}">
  <ds:schemaRefs>
    <ds:schemaRef ds:uri="ESRI.ArcGIS.Mapping.OfficeIntegration.PowerPointInfo"/>
  </ds:schemaRefs>
</ds:datastoreItem>
</file>

<file path=customXml/itemProps210.xml><?xml version="1.0" encoding="utf-8"?>
<ds:datastoreItem xmlns:ds="http://schemas.openxmlformats.org/officeDocument/2006/customXml" ds:itemID="{58B91DB7-CC1C-46F0-A591-55553DDEC851}">
  <ds:schemaRefs>
    <ds:schemaRef ds:uri="ESRI.ArcGIS.Mapping.OfficeIntegration.PowerPointInfo"/>
  </ds:schemaRefs>
</ds:datastoreItem>
</file>

<file path=customXml/itemProps211.xml><?xml version="1.0" encoding="utf-8"?>
<ds:datastoreItem xmlns:ds="http://schemas.openxmlformats.org/officeDocument/2006/customXml" ds:itemID="{7D97B080-56D4-4137-9613-84C72E22D67E}">
  <ds:schemaRefs>
    <ds:schemaRef ds:uri="ESRI.ArcGIS.Mapping.OfficeIntegration.PowerPointInfo"/>
  </ds:schemaRefs>
</ds:datastoreItem>
</file>

<file path=customXml/itemProps212.xml><?xml version="1.0" encoding="utf-8"?>
<ds:datastoreItem xmlns:ds="http://schemas.openxmlformats.org/officeDocument/2006/customXml" ds:itemID="{550B40F8-BA74-4EF0-98AF-A35527ABCBCE}">
  <ds:schemaRefs>
    <ds:schemaRef ds:uri="ESRI.ArcGIS.Mapping.OfficeIntegration.PowerPointInfo"/>
  </ds:schemaRefs>
</ds:datastoreItem>
</file>

<file path=customXml/itemProps213.xml><?xml version="1.0" encoding="utf-8"?>
<ds:datastoreItem xmlns:ds="http://schemas.openxmlformats.org/officeDocument/2006/customXml" ds:itemID="{21093F52-A88D-455A-819D-AFE3B7CBBCE3}">
  <ds:schemaRefs>
    <ds:schemaRef ds:uri="ESRI.ArcGIS.Mapping.OfficeIntegration.PowerPointInfo"/>
  </ds:schemaRefs>
</ds:datastoreItem>
</file>

<file path=customXml/itemProps214.xml><?xml version="1.0" encoding="utf-8"?>
<ds:datastoreItem xmlns:ds="http://schemas.openxmlformats.org/officeDocument/2006/customXml" ds:itemID="{62E08589-5507-45B0-828A-5CEDBF65A371}">
  <ds:schemaRefs>
    <ds:schemaRef ds:uri="ESRI.ArcGIS.Mapping.OfficeIntegration.PowerPointInfo"/>
  </ds:schemaRefs>
</ds:datastoreItem>
</file>

<file path=customXml/itemProps215.xml><?xml version="1.0" encoding="utf-8"?>
<ds:datastoreItem xmlns:ds="http://schemas.openxmlformats.org/officeDocument/2006/customXml" ds:itemID="{CFEF60A9-7E46-47C8-9855-8BD8569D96E4}">
  <ds:schemaRefs>
    <ds:schemaRef ds:uri="ESRI.ArcGIS.Mapping.OfficeIntegration.PowerPointInfo"/>
  </ds:schemaRefs>
</ds:datastoreItem>
</file>

<file path=customXml/itemProps216.xml><?xml version="1.0" encoding="utf-8"?>
<ds:datastoreItem xmlns:ds="http://schemas.openxmlformats.org/officeDocument/2006/customXml" ds:itemID="{989E5426-8E1D-4F8B-83B7-82FE805BEA29}">
  <ds:schemaRefs>
    <ds:schemaRef ds:uri="ESRI.ArcGIS.Mapping.OfficeIntegration.PowerPointInfo"/>
  </ds:schemaRefs>
</ds:datastoreItem>
</file>

<file path=customXml/itemProps217.xml><?xml version="1.0" encoding="utf-8"?>
<ds:datastoreItem xmlns:ds="http://schemas.openxmlformats.org/officeDocument/2006/customXml" ds:itemID="{5DB63FCF-ACA4-4E67-81B3-85E84C346063}">
  <ds:schemaRefs>
    <ds:schemaRef ds:uri="ESRI.ArcGIS.Mapping.OfficeIntegration.PowerPointInfo"/>
  </ds:schemaRefs>
</ds:datastoreItem>
</file>

<file path=customXml/itemProps218.xml><?xml version="1.0" encoding="utf-8"?>
<ds:datastoreItem xmlns:ds="http://schemas.openxmlformats.org/officeDocument/2006/customXml" ds:itemID="{2F417F87-43EA-460F-819B-98DE27D0155F}">
  <ds:schemaRefs>
    <ds:schemaRef ds:uri="ESRI.ArcGIS.Mapping.OfficeIntegration.PowerPointInfo"/>
  </ds:schemaRefs>
</ds:datastoreItem>
</file>

<file path=customXml/itemProps219.xml><?xml version="1.0" encoding="utf-8"?>
<ds:datastoreItem xmlns:ds="http://schemas.openxmlformats.org/officeDocument/2006/customXml" ds:itemID="{12021275-8386-4394-9087-031CBB0714C5}">
  <ds:schemaRefs>
    <ds:schemaRef ds:uri="ESRI.ArcGIS.Mapping.OfficeIntegration.PowerPointInfo"/>
  </ds:schemaRefs>
</ds:datastoreItem>
</file>

<file path=customXml/itemProps22.xml><?xml version="1.0" encoding="utf-8"?>
<ds:datastoreItem xmlns:ds="http://schemas.openxmlformats.org/officeDocument/2006/customXml" ds:itemID="{A57956FC-E78D-4C52-AAC6-D647A8703348}">
  <ds:schemaRefs>
    <ds:schemaRef ds:uri="ESRI.ArcGIS.Mapping.OfficeIntegration.PowerPointInfo"/>
  </ds:schemaRefs>
</ds:datastoreItem>
</file>

<file path=customXml/itemProps220.xml><?xml version="1.0" encoding="utf-8"?>
<ds:datastoreItem xmlns:ds="http://schemas.openxmlformats.org/officeDocument/2006/customXml" ds:itemID="{80AC6A67-E2EC-402A-A27D-7FC65B918720}">
  <ds:schemaRefs>
    <ds:schemaRef ds:uri="ESRI.ArcGIS.Mapping.OfficeIntegration.PowerPointInfo"/>
  </ds:schemaRefs>
</ds:datastoreItem>
</file>

<file path=customXml/itemProps221.xml><?xml version="1.0" encoding="utf-8"?>
<ds:datastoreItem xmlns:ds="http://schemas.openxmlformats.org/officeDocument/2006/customXml" ds:itemID="{6A7C40E8-9B0C-4DEC-82AA-E910B4367FFD}">
  <ds:schemaRefs>
    <ds:schemaRef ds:uri="ESRI.ArcGIS.Mapping.OfficeIntegration.PowerPointInfo"/>
  </ds:schemaRefs>
</ds:datastoreItem>
</file>

<file path=customXml/itemProps222.xml><?xml version="1.0" encoding="utf-8"?>
<ds:datastoreItem xmlns:ds="http://schemas.openxmlformats.org/officeDocument/2006/customXml" ds:itemID="{C1D81228-E3A5-483D-B969-1B45151F0942}">
  <ds:schemaRefs>
    <ds:schemaRef ds:uri="ESRI.ArcGIS.Mapping.OfficeIntegration.PowerPointInfo"/>
  </ds:schemaRefs>
</ds:datastoreItem>
</file>

<file path=customXml/itemProps223.xml><?xml version="1.0" encoding="utf-8"?>
<ds:datastoreItem xmlns:ds="http://schemas.openxmlformats.org/officeDocument/2006/customXml" ds:itemID="{136B0EF1-7128-42E1-A15E-C48CBB876BA7}">
  <ds:schemaRefs>
    <ds:schemaRef ds:uri="ESRI.ArcGIS.Mapping.OfficeIntegration.PowerPointInfo"/>
  </ds:schemaRefs>
</ds:datastoreItem>
</file>

<file path=customXml/itemProps224.xml><?xml version="1.0" encoding="utf-8"?>
<ds:datastoreItem xmlns:ds="http://schemas.openxmlformats.org/officeDocument/2006/customXml" ds:itemID="{0199EEC2-0F46-4218-96B5-85F003D4BC90}">
  <ds:schemaRefs>
    <ds:schemaRef ds:uri="ESRI.ArcGIS.Mapping.OfficeIntegration.PowerPointInfo"/>
  </ds:schemaRefs>
</ds:datastoreItem>
</file>

<file path=customXml/itemProps225.xml><?xml version="1.0" encoding="utf-8"?>
<ds:datastoreItem xmlns:ds="http://schemas.openxmlformats.org/officeDocument/2006/customXml" ds:itemID="{5F3F04DB-8E6D-448F-AD89-9C61418E20ED}">
  <ds:schemaRefs>
    <ds:schemaRef ds:uri="ESRI.ArcGIS.Mapping.OfficeIntegration.PowerPointInfo"/>
  </ds:schemaRefs>
</ds:datastoreItem>
</file>

<file path=customXml/itemProps226.xml><?xml version="1.0" encoding="utf-8"?>
<ds:datastoreItem xmlns:ds="http://schemas.openxmlformats.org/officeDocument/2006/customXml" ds:itemID="{BCDE0EC6-00FE-49CC-8FD2-3CF1125989E0}">
  <ds:schemaRefs>
    <ds:schemaRef ds:uri="ESRI.ArcGIS.Mapping.OfficeIntegration.PowerPointInfo"/>
  </ds:schemaRefs>
</ds:datastoreItem>
</file>

<file path=customXml/itemProps227.xml><?xml version="1.0" encoding="utf-8"?>
<ds:datastoreItem xmlns:ds="http://schemas.openxmlformats.org/officeDocument/2006/customXml" ds:itemID="{5D5E27BE-81CE-4455-B2FA-18DA3F0BFE65}">
  <ds:schemaRefs>
    <ds:schemaRef ds:uri="ESRI.ArcGIS.Mapping.OfficeIntegration.PowerPointInfo"/>
  </ds:schemaRefs>
</ds:datastoreItem>
</file>

<file path=customXml/itemProps228.xml><?xml version="1.0" encoding="utf-8"?>
<ds:datastoreItem xmlns:ds="http://schemas.openxmlformats.org/officeDocument/2006/customXml" ds:itemID="{AD34C47D-BE7D-4158-A579-29360A1E606E}">
  <ds:schemaRefs>
    <ds:schemaRef ds:uri="ESRI.ArcGIS.Mapping.OfficeIntegration.PowerPointInfo"/>
  </ds:schemaRefs>
</ds:datastoreItem>
</file>

<file path=customXml/itemProps229.xml><?xml version="1.0" encoding="utf-8"?>
<ds:datastoreItem xmlns:ds="http://schemas.openxmlformats.org/officeDocument/2006/customXml" ds:itemID="{6DD438C7-D724-4EA4-886F-228F02E581C9}">
  <ds:schemaRefs>
    <ds:schemaRef ds:uri="ESRI.ArcGIS.Mapping.OfficeIntegration.PowerPointInfo"/>
  </ds:schemaRefs>
</ds:datastoreItem>
</file>

<file path=customXml/itemProps23.xml><?xml version="1.0" encoding="utf-8"?>
<ds:datastoreItem xmlns:ds="http://schemas.openxmlformats.org/officeDocument/2006/customXml" ds:itemID="{F2F760E9-2572-462E-B946-F0CFEFBB280D}">
  <ds:schemaRefs>
    <ds:schemaRef ds:uri="ESRI.ArcGIS.Mapping.OfficeIntegration.PowerPointInfo"/>
  </ds:schemaRefs>
</ds:datastoreItem>
</file>

<file path=customXml/itemProps230.xml><?xml version="1.0" encoding="utf-8"?>
<ds:datastoreItem xmlns:ds="http://schemas.openxmlformats.org/officeDocument/2006/customXml" ds:itemID="{7F56C88B-1AF2-4E02-8472-BEF17A10ED6A}">
  <ds:schemaRefs>
    <ds:schemaRef ds:uri="ESRI.ArcGIS.Mapping.OfficeIntegration.PowerPointInfo"/>
  </ds:schemaRefs>
</ds:datastoreItem>
</file>

<file path=customXml/itemProps231.xml><?xml version="1.0" encoding="utf-8"?>
<ds:datastoreItem xmlns:ds="http://schemas.openxmlformats.org/officeDocument/2006/customXml" ds:itemID="{02E3A5CE-7F02-4491-A863-7EBA496A9ED4}">
  <ds:schemaRefs>
    <ds:schemaRef ds:uri="ESRI.ArcGIS.Mapping.OfficeIntegration.PowerPointInfo"/>
  </ds:schemaRefs>
</ds:datastoreItem>
</file>

<file path=customXml/itemProps232.xml><?xml version="1.0" encoding="utf-8"?>
<ds:datastoreItem xmlns:ds="http://schemas.openxmlformats.org/officeDocument/2006/customXml" ds:itemID="{35072C3E-B673-4187-8011-8795ACCD3852}">
  <ds:schemaRefs>
    <ds:schemaRef ds:uri="ESRI.ArcGIS.Mapping.OfficeIntegration.PowerPointInfo"/>
  </ds:schemaRefs>
</ds:datastoreItem>
</file>

<file path=customXml/itemProps233.xml><?xml version="1.0" encoding="utf-8"?>
<ds:datastoreItem xmlns:ds="http://schemas.openxmlformats.org/officeDocument/2006/customXml" ds:itemID="{1CA0C04E-26C2-4F91-9C7C-D01C3F1DF574}">
  <ds:schemaRefs>
    <ds:schemaRef ds:uri="ESRI.ArcGIS.Mapping.OfficeIntegration.PowerPointInfo"/>
  </ds:schemaRefs>
</ds:datastoreItem>
</file>

<file path=customXml/itemProps234.xml><?xml version="1.0" encoding="utf-8"?>
<ds:datastoreItem xmlns:ds="http://schemas.openxmlformats.org/officeDocument/2006/customXml" ds:itemID="{7767D59C-CF59-43A1-9D3C-4848026E5865}">
  <ds:schemaRefs>
    <ds:schemaRef ds:uri="ESRI.ArcGIS.Mapping.OfficeIntegration.PowerPointInfo"/>
  </ds:schemaRefs>
</ds:datastoreItem>
</file>

<file path=customXml/itemProps235.xml><?xml version="1.0" encoding="utf-8"?>
<ds:datastoreItem xmlns:ds="http://schemas.openxmlformats.org/officeDocument/2006/customXml" ds:itemID="{87C7FB92-5408-4BC4-BE39-BA288BA2F300}">
  <ds:schemaRefs>
    <ds:schemaRef ds:uri="ESRI.ArcGIS.Mapping.OfficeIntegration.PowerPointInfo"/>
  </ds:schemaRefs>
</ds:datastoreItem>
</file>

<file path=customXml/itemProps236.xml><?xml version="1.0" encoding="utf-8"?>
<ds:datastoreItem xmlns:ds="http://schemas.openxmlformats.org/officeDocument/2006/customXml" ds:itemID="{431CE308-64F8-40DC-AD1B-A57C6D23F5BE}">
  <ds:schemaRefs>
    <ds:schemaRef ds:uri="ESRI.ArcGIS.Mapping.OfficeIntegration.PowerPointInfo"/>
  </ds:schemaRefs>
</ds:datastoreItem>
</file>

<file path=customXml/itemProps237.xml><?xml version="1.0" encoding="utf-8"?>
<ds:datastoreItem xmlns:ds="http://schemas.openxmlformats.org/officeDocument/2006/customXml" ds:itemID="{4DDA234B-3EA8-4070-BC65-4FEFD726E973}">
  <ds:schemaRefs>
    <ds:schemaRef ds:uri="ESRI.ArcGIS.Mapping.OfficeIntegration.PowerPointInfo"/>
  </ds:schemaRefs>
</ds:datastoreItem>
</file>

<file path=customXml/itemProps238.xml><?xml version="1.0" encoding="utf-8"?>
<ds:datastoreItem xmlns:ds="http://schemas.openxmlformats.org/officeDocument/2006/customXml" ds:itemID="{D615964C-CE1A-4A10-B212-D4F088EB8F68}">
  <ds:schemaRefs>
    <ds:schemaRef ds:uri="ESRI.ArcGIS.Mapping.OfficeIntegration.PowerPointInfo"/>
  </ds:schemaRefs>
</ds:datastoreItem>
</file>

<file path=customXml/itemProps239.xml><?xml version="1.0" encoding="utf-8"?>
<ds:datastoreItem xmlns:ds="http://schemas.openxmlformats.org/officeDocument/2006/customXml" ds:itemID="{082B93CD-2657-4D61-AB93-A511CEB684DA}">
  <ds:schemaRefs>
    <ds:schemaRef ds:uri="ESRI.ArcGIS.Mapping.OfficeIntegration.PowerPointInfo"/>
  </ds:schemaRefs>
</ds:datastoreItem>
</file>

<file path=customXml/itemProps24.xml><?xml version="1.0" encoding="utf-8"?>
<ds:datastoreItem xmlns:ds="http://schemas.openxmlformats.org/officeDocument/2006/customXml" ds:itemID="{E0A8E0AB-28E3-4AEA-84B7-374A0AE90DA6}">
  <ds:schemaRefs>
    <ds:schemaRef ds:uri="ESRI.ArcGIS.Mapping.OfficeIntegration.PowerPointInfo"/>
  </ds:schemaRefs>
</ds:datastoreItem>
</file>

<file path=customXml/itemProps240.xml><?xml version="1.0" encoding="utf-8"?>
<ds:datastoreItem xmlns:ds="http://schemas.openxmlformats.org/officeDocument/2006/customXml" ds:itemID="{9837DBE6-1BC2-4F16-A7AF-F7EF004C71C2}">
  <ds:schemaRefs>
    <ds:schemaRef ds:uri="ESRI.ArcGIS.Mapping.OfficeIntegration.PowerPointInfo"/>
  </ds:schemaRefs>
</ds:datastoreItem>
</file>

<file path=customXml/itemProps241.xml><?xml version="1.0" encoding="utf-8"?>
<ds:datastoreItem xmlns:ds="http://schemas.openxmlformats.org/officeDocument/2006/customXml" ds:itemID="{B1B18F76-E385-4549-9287-905E3E64AC43}">
  <ds:schemaRefs>
    <ds:schemaRef ds:uri="ESRI.ArcGIS.Mapping.OfficeIntegration.PowerPointInfo"/>
  </ds:schemaRefs>
</ds:datastoreItem>
</file>

<file path=customXml/itemProps242.xml><?xml version="1.0" encoding="utf-8"?>
<ds:datastoreItem xmlns:ds="http://schemas.openxmlformats.org/officeDocument/2006/customXml" ds:itemID="{F8DA8002-EC88-40A2-A003-96DCFA0CAF43}">
  <ds:schemaRefs>
    <ds:schemaRef ds:uri="ESRI.ArcGIS.Mapping.OfficeIntegration.PowerPointInfo"/>
  </ds:schemaRefs>
</ds:datastoreItem>
</file>

<file path=customXml/itemProps243.xml><?xml version="1.0" encoding="utf-8"?>
<ds:datastoreItem xmlns:ds="http://schemas.openxmlformats.org/officeDocument/2006/customXml" ds:itemID="{E0DF5987-DCD7-431D-8EA9-B1C27A767774}">
  <ds:schemaRefs>
    <ds:schemaRef ds:uri="ESRI.ArcGIS.Mapping.OfficeIntegration.PowerPointInfo"/>
  </ds:schemaRefs>
</ds:datastoreItem>
</file>

<file path=customXml/itemProps244.xml><?xml version="1.0" encoding="utf-8"?>
<ds:datastoreItem xmlns:ds="http://schemas.openxmlformats.org/officeDocument/2006/customXml" ds:itemID="{CB2E6365-A868-4C99-9D0F-57DD319857B8}">
  <ds:schemaRefs>
    <ds:schemaRef ds:uri="ESRI.ArcGIS.Mapping.OfficeIntegration.PowerPointInfo"/>
  </ds:schemaRefs>
</ds:datastoreItem>
</file>

<file path=customXml/itemProps245.xml><?xml version="1.0" encoding="utf-8"?>
<ds:datastoreItem xmlns:ds="http://schemas.openxmlformats.org/officeDocument/2006/customXml" ds:itemID="{14C6EF84-3D09-4152-B5B9-7EFEC0736B42}">
  <ds:schemaRefs>
    <ds:schemaRef ds:uri="ESRI.ArcGIS.Mapping.OfficeIntegration.PowerPointInfo"/>
  </ds:schemaRefs>
</ds:datastoreItem>
</file>

<file path=customXml/itemProps246.xml><?xml version="1.0" encoding="utf-8"?>
<ds:datastoreItem xmlns:ds="http://schemas.openxmlformats.org/officeDocument/2006/customXml" ds:itemID="{C132EE95-DDA2-4D7C-B985-CD8168752794}">
  <ds:schemaRefs>
    <ds:schemaRef ds:uri="ESRI.ArcGIS.Mapping.OfficeIntegration.PowerPointInfo"/>
  </ds:schemaRefs>
</ds:datastoreItem>
</file>

<file path=customXml/itemProps247.xml><?xml version="1.0" encoding="utf-8"?>
<ds:datastoreItem xmlns:ds="http://schemas.openxmlformats.org/officeDocument/2006/customXml" ds:itemID="{567C6EF1-AB71-46B7-AB89-B0A93644972E}">
  <ds:schemaRefs>
    <ds:schemaRef ds:uri="ESRI.ArcGIS.Mapping.OfficeIntegration.PowerPointInfo"/>
  </ds:schemaRefs>
</ds:datastoreItem>
</file>

<file path=customXml/itemProps248.xml><?xml version="1.0" encoding="utf-8"?>
<ds:datastoreItem xmlns:ds="http://schemas.openxmlformats.org/officeDocument/2006/customXml" ds:itemID="{D0CCCC5F-11F7-4086-B049-1FD74E55D77D}">
  <ds:schemaRefs>
    <ds:schemaRef ds:uri="ESRI.ArcGIS.Mapping.OfficeIntegration.PowerPointInfo"/>
  </ds:schemaRefs>
</ds:datastoreItem>
</file>

<file path=customXml/itemProps249.xml><?xml version="1.0" encoding="utf-8"?>
<ds:datastoreItem xmlns:ds="http://schemas.openxmlformats.org/officeDocument/2006/customXml" ds:itemID="{BB53FC46-810F-4952-BC81-8D5EE6EC1F03}">
  <ds:schemaRefs>
    <ds:schemaRef ds:uri="ESRI.ArcGIS.Mapping.OfficeIntegration.PowerPointInfo"/>
  </ds:schemaRefs>
</ds:datastoreItem>
</file>

<file path=customXml/itemProps25.xml><?xml version="1.0" encoding="utf-8"?>
<ds:datastoreItem xmlns:ds="http://schemas.openxmlformats.org/officeDocument/2006/customXml" ds:itemID="{A73299A9-858A-474D-BED1-56016C57D22D}">
  <ds:schemaRefs>
    <ds:schemaRef ds:uri="ESRI.ArcGIS.Mapping.OfficeIntegration.PowerPointInfo"/>
  </ds:schemaRefs>
</ds:datastoreItem>
</file>

<file path=customXml/itemProps250.xml><?xml version="1.0" encoding="utf-8"?>
<ds:datastoreItem xmlns:ds="http://schemas.openxmlformats.org/officeDocument/2006/customXml" ds:itemID="{B833F202-71A8-4192-A594-47CD7B6E8043}">
  <ds:schemaRefs>
    <ds:schemaRef ds:uri="ESRI.ArcGIS.Mapping.OfficeIntegration.PowerPointInfo"/>
  </ds:schemaRefs>
</ds:datastoreItem>
</file>

<file path=customXml/itemProps251.xml><?xml version="1.0" encoding="utf-8"?>
<ds:datastoreItem xmlns:ds="http://schemas.openxmlformats.org/officeDocument/2006/customXml" ds:itemID="{9320615C-E544-4EB2-A3B8-330317476AF3}">
  <ds:schemaRefs>
    <ds:schemaRef ds:uri="ESRI.ArcGIS.Mapping.OfficeIntegration.PowerPointInfo"/>
  </ds:schemaRefs>
</ds:datastoreItem>
</file>

<file path=customXml/itemProps252.xml><?xml version="1.0" encoding="utf-8"?>
<ds:datastoreItem xmlns:ds="http://schemas.openxmlformats.org/officeDocument/2006/customXml" ds:itemID="{FE170DF8-EFAC-4B17-AC45-B163F773EF44}">
  <ds:schemaRefs>
    <ds:schemaRef ds:uri="ESRI.ArcGIS.Mapping.OfficeIntegration.PowerPointInfo"/>
  </ds:schemaRefs>
</ds:datastoreItem>
</file>

<file path=customXml/itemProps253.xml><?xml version="1.0" encoding="utf-8"?>
<ds:datastoreItem xmlns:ds="http://schemas.openxmlformats.org/officeDocument/2006/customXml" ds:itemID="{EB400502-E673-4034-B022-479C11E626D8}">
  <ds:schemaRefs>
    <ds:schemaRef ds:uri="ESRI.ArcGIS.Mapping.OfficeIntegration.PowerPointInfo"/>
  </ds:schemaRefs>
</ds:datastoreItem>
</file>

<file path=customXml/itemProps254.xml><?xml version="1.0" encoding="utf-8"?>
<ds:datastoreItem xmlns:ds="http://schemas.openxmlformats.org/officeDocument/2006/customXml" ds:itemID="{0D384C5C-D018-44A0-B146-F424C9F9280A}">
  <ds:schemaRefs>
    <ds:schemaRef ds:uri="ESRI.ArcGIS.Mapping.OfficeIntegration.PowerPointInfo"/>
  </ds:schemaRefs>
</ds:datastoreItem>
</file>

<file path=customXml/itemProps255.xml><?xml version="1.0" encoding="utf-8"?>
<ds:datastoreItem xmlns:ds="http://schemas.openxmlformats.org/officeDocument/2006/customXml" ds:itemID="{FEB4C520-876C-49A4-A51A-26ECCAFDA5DD}">
  <ds:schemaRefs>
    <ds:schemaRef ds:uri="ESRI.ArcGIS.Mapping.OfficeIntegration.PowerPointInfo"/>
  </ds:schemaRefs>
</ds:datastoreItem>
</file>

<file path=customXml/itemProps256.xml><?xml version="1.0" encoding="utf-8"?>
<ds:datastoreItem xmlns:ds="http://schemas.openxmlformats.org/officeDocument/2006/customXml" ds:itemID="{2DD3EB10-B41E-4383-8D8D-8A75B1F4AF1F}">
  <ds:schemaRefs>
    <ds:schemaRef ds:uri="ESRI.ArcGIS.Mapping.OfficeIntegration.PowerPointInfo"/>
  </ds:schemaRefs>
</ds:datastoreItem>
</file>

<file path=customXml/itemProps257.xml><?xml version="1.0" encoding="utf-8"?>
<ds:datastoreItem xmlns:ds="http://schemas.openxmlformats.org/officeDocument/2006/customXml" ds:itemID="{53EDC637-4702-4CE0-AA38-8CCFDBAAF82C}">
  <ds:schemaRefs>
    <ds:schemaRef ds:uri="ESRI.ArcGIS.Mapping.OfficeIntegration.PowerPointInfo"/>
  </ds:schemaRefs>
</ds:datastoreItem>
</file>

<file path=customXml/itemProps258.xml><?xml version="1.0" encoding="utf-8"?>
<ds:datastoreItem xmlns:ds="http://schemas.openxmlformats.org/officeDocument/2006/customXml" ds:itemID="{616BE449-1638-4B96-A76D-21233F87C3A5}">
  <ds:schemaRefs>
    <ds:schemaRef ds:uri="ESRI.ArcGIS.Mapping.OfficeIntegration.PowerPointInfo"/>
  </ds:schemaRefs>
</ds:datastoreItem>
</file>

<file path=customXml/itemProps259.xml><?xml version="1.0" encoding="utf-8"?>
<ds:datastoreItem xmlns:ds="http://schemas.openxmlformats.org/officeDocument/2006/customXml" ds:itemID="{B7125EE0-B7D9-444E-9C9D-87D3B58A7842}">
  <ds:schemaRefs>
    <ds:schemaRef ds:uri="ESRI.ArcGIS.Mapping.OfficeIntegration.PowerPointInfo"/>
  </ds:schemaRefs>
</ds:datastoreItem>
</file>

<file path=customXml/itemProps26.xml><?xml version="1.0" encoding="utf-8"?>
<ds:datastoreItem xmlns:ds="http://schemas.openxmlformats.org/officeDocument/2006/customXml" ds:itemID="{05F141AA-6A42-466E-A60E-008588E970C0}">
  <ds:schemaRefs>
    <ds:schemaRef ds:uri="ESRI.ArcGIS.Mapping.OfficeIntegration.PowerPointInfo"/>
  </ds:schemaRefs>
</ds:datastoreItem>
</file>

<file path=customXml/itemProps260.xml><?xml version="1.0" encoding="utf-8"?>
<ds:datastoreItem xmlns:ds="http://schemas.openxmlformats.org/officeDocument/2006/customXml" ds:itemID="{770E9B1E-33C9-41EF-9DFF-91F83C2EE1F5}">
  <ds:schemaRefs>
    <ds:schemaRef ds:uri="ESRI.ArcGIS.Mapping.OfficeIntegration.PowerPointInfo"/>
  </ds:schemaRefs>
</ds:datastoreItem>
</file>

<file path=customXml/itemProps261.xml><?xml version="1.0" encoding="utf-8"?>
<ds:datastoreItem xmlns:ds="http://schemas.openxmlformats.org/officeDocument/2006/customXml" ds:itemID="{E7C42BE6-1718-47CF-B350-814334514827}">
  <ds:schemaRefs>
    <ds:schemaRef ds:uri="ESRI.ArcGIS.Mapping.OfficeIntegration.PowerPointInfo"/>
  </ds:schemaRefs>
</ds:datastoreItem>
</file>

<file path=customXml/itemProps262.xml><?xml version="1.0" encoding="utf-8"?>
<ds:datastoreItem xmlns:ds="http://schemas.openxmlformats.org/officeDocument/2006/customXml" ds:itemID="{7CF7E23F-FBF0-4D36-B922-DD7AD2A419EB}">
  <ds:schemaRefs>
    <ds:schemaRef ds:uri="ESRI.ArcGIS.Mapping.OfficeIntegration.PowerPointInfo"/>
  </ds:schemaRefs>
</ds:datastoreItem>
</file>

<file path=customXml/itemProps263.xml><?xml version="1.0" encoding="utf-8"?>
<ds:datastoreItem xmlns:ds="http://schemas.openxmlformats.org/officeDocument/2006/customXml" ds:itemID="{DAF7054E-B130-4D7A-9DDE-35E0CD5D8812}">
  <ds:schemaRefs>
    <ds:schemaRef ds:uri="ESRI.ArcGIS.Mapping.OfficeIntegration.PowerPointInfo"/>
  </ds:schemaRefs>
</ds:datastoreItem>
</file>

<file path=customXml/itemProps264.xml><?xml version="1.0" encoding="utf-8"?>
<ds:datastoreItem xmlns:ds="http://schemas.openxmlformats.org/officeDocument/2006/customXml" ds:itemID="{62DB3C4F-3ED9-4D13-A348-E211ED61C771}">
  <ds:schemaRefs>
    <ds:schemaRef ds:uri="ESRI.ArcGIS.Mapping.OfficeIntegration.PowerPointInfo"/>
  </ds:schemaRefs>
</ds:datastoreItem>
</file>

<file path=customXml/itemProps265.xml><?xml version="1.0" encoding="utf-8"?>
<ds:datastoreItem xmlns:ds="http://schemas.openxmlformats.org/officeDocument/2006/customXml" ds:itemID="{4840EBCA-FDAC-4E56-9032-F179C863483A}">
  <ds:schemaRefs>
    <ds:schemaRef ds:uri="ESRI.ArcGIS.Mapping.OfficeIntegration.PowerPointInfo"/>
  </ds:schemaRefs>
</ds:datastoreItem>
</file>

<file path=customXml/itemProps266.xml><?xml version="1.0" encoding="utf-8"?>
<ds:datastoreItem xmlns:ds="http://schemas.openxmlformats.org/officeDocument/2006/customXml" ds:itemID="{9DDE5AC3-18CA-48B5-87CF-5B2F6F6F2511}">
  <ds:schemaRefs>
    <ds:schemaRef ds:uri="ESRI.ArcGIS.Mapping.OfficeIntegration.PowerPointInfo"/>
  </ds:schemaRefs>
</ds:datastoreItem>
</file>

<file path=customXml/itemProps267.xml><?xml version="1.0" encoding="utf-8"?>
<ds:datastoreItem xmlns:ds="http://schemas.openxmlformats.org/officeDocument/2006/customXml" ds:itemID="{40DB2A38-3332-48FE-9A5C-D7C633BC7C00}">
  <ds:schemaRefs>
    <ds:schemaRef ds:uri="ESRI.ArcGIS.Mapping.OfficeIntegration.PowerPointInfo"/>
  </ds:schemaRefs>
</ds:datastoreItem>
</file>

<file path=customXml/itemProps268.xml><?xml version="1.0" encoding="utf-8"?>
<ds:datastoreItem xmlns:ds="http://schemas.openxmlformats.org/officeDocument/2006/customXml" ds:itemID="{CC03FBCF-B5BB-4EA7-BD68-63F09829201E}">
  <ds:schemaRefs>
    <ds:schemaRef ds:uri="ESRI.ArcGIS.Mapping.OfficeIntegration.PowerPointInfo"/>
  </ds:schemaRefs>
</ds:datastoreItem>
</file>

<file path=customXml/itemProps269.xml><?xml version="1.0" encoding="utf-8"?>
<ds:datastoreItem xmlns:ds="http://schemas.openxmlformats.org/officeDocument/2006/customXml" ds:itemID="{A974072E-79A4-4CD9-8D14-BBD2B474725A}">
  <ds:schemaRefs>
    <ds:schemaRef ds:uri="ESRI.ArcGIS.Mapping.OfficeIntegration.PowerPointInfo"/>
  </ds:schemaRefs>
</ds:datastoreItem>
</file>

<file path=customXml/itemProps27.xml><?xml version="1.0" encoding="utf-8"?>
<ds:datastoreItem xmlns:ds="http://schemas.openxmlformats.org/officeDocument/2006/customXml" ds:itemID="{004F75CE-C621-4556-9DE5-F3873D61944A}">
  <ds:schemaRefs>
    <ds:schemaRef ds:uri="ESRI.ArcGIS.Mapping.OfficeIntegration.PowerPointInfo"/>
  </ds:schemaRefs>
</ds:datastoreItem>
</file>

<file path=customXml/itemProps270.xml><?xml version="1.0" encoding="utf-8"?>
<ds:datastoreItem xmlns:ds="http://schemas.openxmlformats.org/officeDocument/2006/customXml" ds:itemID="{6240D10B-4BEB-4A8E-9683-D7789F703CE3}">
  <ds:schemaRefs>
    <ds:schemaRef ds:uri="ESRI.ArcGIS.Mapping.OfficeIntegration.PowerPointInfo"/>
  </ds:schemaRefs>
</ds:datastoreItem>
</file>

<file path=customXml/itemProps271.xml><?xml version="1.0" encoding="utf-8"?>
<ds:datastoreItem xmlns:ds="http://schemas.openxmlformats.org/officeDocument/2006/customXml" ds:itemID="{73BA58FA-939F-43CD-91B4-DA9D1FC5F214}">
  <ds:schemaRefs>
    <ds:schemaRef ds:uri="ESRI.ArcGIS.Mapping.OfficeIntegration.PowerPointInfo"/>
  </ds:schemaRefs>
</ds:datastoreItem>
</file>

<file path=customXml/itemProps272.xml><?xml version="1.0" encoding="utf-8"?>
<ds:datastoreItem xmlns:ds="http://schemas.openxmlformats.org/officeDocument/2006/customXml" ds:itemID="{F607FF21-F5E9-4FF4-8B97-B3C19EC6E5BA}">
  <ds:schemaRefs>
    <ds:schemaRef ds:uri="ESRI.ArcGIS.Mapping.OfficeIntegration.PowerPointInfo"/>
  </ds:schemaRefs>
</ds:datastoreItem>
</file>

<file path=customXml/itemProps273.xml><?xml version="1.0" encoding="utf-8"?>
<ds:datastoreItem xmlns:ds="http://schemas.openxmlformats.org/officeDocument/2006/customXml" ds:itemID="{FACD537B-8DF0-40FE-9875-5385D432A1A1}">
  <ds:schemaRefs>
    <ds:schemaRef ds:uri="ESRI.ArcGIS.Mapping.OfficeIntegration.PowerPointInfo"/>
  </ds:schemaRefs>
</ds:datastoreItem>
</file>

<file path=customXml/itemProps274.xml><?xml version="1.0" encoding="utf-8"?>
<ds:datastoreItem xmlns:ds="http://schemas.openxmlformats.org/officeDocument/2006/customXml" ds:itemID="{D22B0B23-D88D-4147-9E5D-07289C7509B5}">
  <ds:schemaRefs>
    <ds:schemaRef ds:uri="ESRI.ArcGIS.Mapping.OfficeIntegration.PowerPointInfo"/>
  </ds:schemaRefs>
</ds:datastoreItem>
</file>

<file path=customXml/itemProps275.xml><?xml version="1.0" encoding="utf-8"?>
<ds:datastoreItem xmlns:ds="http://schemas.openxmlformats.org/officeDocument/2006/customXml" ds:itemID="{259A3351-6D60-409F-90A1-5DF46B76C5B5}">
  <ds:schemaRefs>
    <ds:schemaRef ds:uri="ESRI.ArcGIS.Mapping.OfficeIntegration.PowerPointInfo"/>
  </ds:schemaRefs>
</ds:datastoreItem>
</file>

<file path=customXml/itemProps276.xml><?xml version="1.0" encoding="utf-8"?>
<ds:datastoreItem xmlns:ds="http://schemas.openxmlformats.org/officeDocument/2006/customXml" ds:itemID="{B2C9BE21-F070-4E0E-873E-2AE62F5D5871}">
  <ds:schemaRefs>
    <ds:schemaRef ds:uri="ESRI.ArcGIS.Mapping.OfficeIntegration.PowerPointInfo"/>
  </ds:schemaRefs>
</ds:datastoreItem>
</file>

<file path=customXml/itemProps277.xml><?xml version="1.0" encoding="utf-8"?>
<ds:datastoreItem xmlns:ds="http://schemas.openxmlformats.org/officeDocument/2006/customXml" ds:itemID="{5ACD6FCC-4D13-40B9-8093-BD27930E5541}">
  <ds:schemaRefs>
    <ds:schemaRef ds:uri="ESRI.ArcGIS.Mapping.OfficeIntegration.PowerPointInfo"/>
  </ds:schemaRefs>
</ds:datastoreItem>
</file>

<file path=customXml/itemProps278.xml><?xml version="1.0" encoding="utf-8"?>
<ds:datastoreItem xmlns:ds="http://schemas.openxmlformats.org/officeDocument/2006/customXml" ds:itemID="{BD713CF3-EAF9-4F1A-8409-990F02B57A81}">
  <ds:schemaRefs>
    <ds:schemaRef ds:uri="ESRI.ArcGIS.Mapping.OfficeIntegration.PowerPointInfo"/>
  </ds:schemaRefs>
</ds:datastoreItem>
</file>

<file path=customXml/itemProps279.xml><?xml version="1.0" encoding="utf-8"?>
<ds:datastoreItem xmlns:ds="http://schemas.openxmlformats.org/officeDocument/2006/customXml" ds:itemID="{D78AED5F-716C-4BFA-B1A3-414B90F2E14B}">
  <ds:schemaRefs>
    <ds:schemaRef ds:uri="ESRI.ArcGIS.Mapping.OfficeIntegration.PowerPointInfo"/>
  </ds:schemaRefs>
</ds:datastoreItem>
</file>

<file path=customXml/itemProps28.xml><?xml version="1.0" encoding="utf-8"?>
<ds:datastoreItem xmlns:ds="http://schemas.openxmlformats.org/officeDocument/2006/customXml" ds:itemID="{89FA7471-AE18-4987-82ED-04CE7D593578}">
  <ds:schemaRefs>
    <ds:schemaRef ds:uri="ESRI.ArcGIS.Mapping.OfficeIntegration.PowerPointInfo"/>
  </ds:schemaRefs>
</ds:datastoreItem>
</file>

<file path=customXml/itemProps280.xml><?xml version="1.0" encoding="utf-8"?>
<ds:datastoreItem xmlns:ds="http://schemas.openxmlformats.org/officeDocument/2006/customXml" ds:itemID="{3D0D9545-A4C0-4458-9D48-F7E438834327}">
  <ds:schemaRefs>
    <ds:schemaRef ds:uri="ESRI.ArcGIS.Mapping.OfficeIntegration.PowerPointInfo"/>
  </ds:schemaRefs>
</ds:datastoreItem>
</file>

<file path=customXml/itemProps281.xml><?xml version="1.0" encoding="utf-8"?>
<ds:datastoreItem xmlns:ds="http://schemas.openxmlformats.org/officeDocument/2006/customXml" ds:itemID="{881A9C14-6069-4094-840D-F02545B3FF0B}">
  <ds:schemaRefs>
    <ds:schemaRef ds:uri="ESRI.ArcGIS.Mapping.OfficeIntegration.PowerPointInfo"/>
  </ds:schemaRefs>
</ds:datastoreItem>
</file>

<file path=customXml/itemProps282.xml><?xml version="1.0" encoding="utf-8"?>
<ds:datastoreItem xmlns:ds="http://schemas.openxmlformats.org/officeDocument/2006/customXml" ds:itemID="{4808923D-A40B-44C6-8D58-FA9CEF93BAF9}">
  <ds:schemaRefs>
    <ds:schemaRef ds:uri="ESRI.ArcGIS.Mapping.OfficeIntegration.PowerPointInfo"/>
  </ds:schemaRefs>
</ds:datastoreItem>
</file>

<file path=customXml/itemProps283.xml><?xml version="1.0" encoding="utf-8"?>
<ds:datastoreItem xmlns:ds="http://schemas.openxmlformats.org/officeDocument/2006/customXml" ds:itemID="{BCF8E8FC-94BC-4839-8424-3F495183C607}">
  <ds:schemaRefs>
    <ds:schemaRef ds:uri="ESRI.ArcGIS.Mapping.OfficeIntegration.PowerPointInfo"/>
  </ds:schemaRefs>
</ds:datastoreItem>
</file>

<file path=customXml/itemProps284.xml><?xml version="1.0" encoding="utf-8"?>
<ds:datastoreItem xmlns:ds="http://schemas.openxmlformats.org/officeDocument/2006/customXml" ds:itemID="{695DC09C-0BA2-48EF-8917-C5690DEF7531}">
  <ds:schemaRefs>
    <ds:schemaRef ds:uri="ESRI.ArcGIS.Mapping.OfficeIntegration.PowerPointInfo"/>
  </ds:schemaRefs>
</ds:datastoreItem>
</file>

<file path=customXml/itemProps285.xml><?xml version="1.0" encoding="utf-8"?>
<ds:datastoreItem xmlns:ds="http://schemas.openxmlformats.org/officeDocument/2006/customXml" ds:itemID="{EAC13E1C-0358-4594-A7C1-538A18BFA6E5}">
  <ds:schemaRefs>
    <ds:schemaRef ds:uri="ESRI.ArcGIS.Mapping.OfficeIntegration.PowerPointInfo"/>
  </ds:schemaRefs>
</ds:datastoreItem>
</file>

<file path=customXml/itemProps286.xml><?xml version="1.0" encoding="utf-8"?>
<ds:datastoreItem xmlns:ds="http://schemas.openxmlformats.org/officeDocument/2006/customXml" ds:itemID="{9E5328AD-53B1-479B-8FBD-10C63A2DC61C}">
  <ds:schemaRefs>
    <ds:schemaRef ds:uri="ESRI.ArcGIS.Mapping.OfficeIntegration.PowerPointInfo"/>
  </ds:schemaRefs>
</ds:datastoreItem>
</file>

<file path=customXml/itemProps287.xml><?xml version="1.0" encoding="utf-8"?>
<ds:datastoreItem xmlns:ds="http://schemas.openxmlformats.org/officeDocument/2006/customXml" ds:itemID="{3D098B9E-C192-4B52-A215-1C9273D746AD}">
  <ds:schemaRefs>
    <ds:schemaRef ds:uri="ESRI.ArcGIS.Mapping.OfficeIntegration.PowerPointInfo"/>
  </ds:schemaRefs>
</ds:datastoreItem>
</file>

<file path=customXml/itemProps288.xml><?xml version="1.0" encoding="utf-8"?>
<ds:datastoreItem xmlns:ds="http://schemas.openxmlformats.org/officeDocument/2006/customXml" ds:itemID="{05DCC479-F0F8-473A-8778-9EF8DDEBFF7E}">
  <ds:schemaRefs>
    <ds:schemaRef ds:uri="ESRI.ArcGIS.Mapping.OfficeIntegration.PowerPointInfo"/>
  </ds:schemaRefs>
</ds:datastoreItem>
</file>

<file path=customXml/itemProps289.xml><?xml version="1.0" encoding="utf-8"?>
<ds:datastoreItem xmlns:ds="http://schemas.openxmlformats.org/officeDocument/2006/customXml" ds:itemID="{9B8BBC3D-2013-4328-B256-B1EA73454CE3}">
  <ds:schemaRefs>
    <ds:schemaRef ds:uri="ESRI.ArcGIS.Mapping.OfficeIntegration.PowerPointInfo"/>
  </ds:schemaRefs>
</ds:datastoreItem>
</file>

<file path=customXml/itemProps29.xml><?xml version="1.0" encoding="utf-8"?>
<ds:datastoreItem xmlns:ds="http://schemas.openxmlformats.org/officeDocument/2006/customXml" ds:itemID="{A007B508-BC33-4D41-BF08-51B889142997}">
  <ds:schemaRefs>
    <ds:schemaRef ds:uri="ESRI.ArcGIS.Mapping.OfficeIntegration.PowerPointInfo"/>
  </ds:schemaRefs>
</ds:datastoreItem>
</file>

<file path=customXml/itemProps290.xml><?xml version="1.0" encoding="utf-8"?>
<ds:datastoreItem xmlns:ds="http://schemas.openxmlformats.org/officeDocument/2006/customXml" ds:itemID="{90269428-A354-48E3-8876-754D3879202A}">
  <ds:schemaRefs>
    <ds:schemaRef ds:uri="ESRI.ArcGIS.Mapping.OfficeIntegration.PowerPointInfo"/>
  </ds:schemaRefs>
</ds:datastoreItem>
</file>

<file path=customXml/itemProps291.xml><?xml version="1.0" encoding="utf-8"?>
<ds:datastoreItem xmlns:ds="http://schemas.openxmlformats.org/officeDocument/2006/customXml" ds:itemID="{69205042-0185-4D5F-A923-3868DE7E5B5C}">
  <ds:schemaRefs>
    <ds:schemaRef ds:uri="ESRI.ArcGIS.Mapping.OfficeIntegration.PowerPointInfo"/>
  </ds:schemaRefs>
</ds:datastoreItem>
</file>

<file path=customXml/itemProps292.xml><?xml version="1.0" encoding="utf-8"?>
<ds:datastoreItem xmlns:ds="http://schemas.openxmlformats.org/officeDocument/2006/customXml" ds:itemID="{706EBF03-A287-4EFF-93D9-08739E5782AD}">
  <ds:schemaRefs>
    <ds:schemaRef ds:uri="ESRI.ArcGIS.Mapping.OfficeIntegration.PowerPointInfo"/>
  </ds:schemaRefs>
</ds:datastoreItem>
</file>

<file path=customXml/itemProps293.xml><?xml version="1.0" encoding="utf-8"?>
<ds:datastoreItem xmlns:ds="http://schemas.openxmlformats.org/officeDocument/2006/customXml" ds:itemID="{D5A800C2-EDBD-452F-9716-146D0500787C}">
  <ds:schemaRefs>
    <ds:schemaRef ds:uri="ESRI.ArcGIS.Mapping.OfficeIntegration.PowerPointInfo"/>
  </ds:schemaRefs>
</ds:datastoreItem>
</file>

<file path=customXml/itemProps294.xml><?xml version="1.0" encoding="utf-8"?>
<ds:datastoreItem xmlns:ds="http://schemas.openxmlformats.org/officeDocument/2006/customXml" ds:itemID="{9FD17F65-3F32-49B8-9813-71B318E4C413}">
  <ds:schemaRefs>
    <ds:schemaRef ds:uri="ESRI.ArcGIS.Mapping.OfficeIntegration.PowerPointInfo"/>
  </ds:schemaRefs>
</ds:datastoreItem>
</file>

<file path=customXml/itemProps295.xml><?xml version="1.0" encoding="utf-8"?>
<ds:datastoreItem xmlns:ds="http://schemas.openxmlformats.org/officeDocument/2006/customXml" ds:itemID="{9F47AF78-2D7E-4559-BACE-4EA369FE5B64}">
  <ds:schemaRefs>
    <ds:schemaRef ds:uri="ESRI.ArcGIS.Mapping.OfficeIntegration.PowerPointInfo"/>
  </ds:schemaRefs>
</ds:datastoreItem>
</file>

<file path=customXml/itemProps296.xml><?xml version="1.0" encoding="utf-8"?>
<ds:datastoreItem xmlns:ds="http://schemas.openxmlformats.org/officeDocument/2006/customXml" ds:itemID="{39C5CE2F-B550-4D96-98F5-FF900D9927D4}">
  <ds:schemaRefs>
    <ds:schemaRef ds:uri="ESRI.ArcGIS.Mapping.OfficeIntegration.PowerPointInfo"/>
  </ds:schemaRefs>
</ds:datastoreItem>
</file>

<file path=customXml/itemProps297.xml><?xml version="1.0" encoding="utf-8"?>
<ds:datastoreItem xmlns:ds="http://schemas.openxmlformats.org/officeDocument/2006/customXml" ds:itemID="{9AB4A67C-ED0B-463A-BE87-4CB0A5721F1B}">
  <ds:schemaRefs>
    <ds:schemaRef ds:uri="ESRI.ArcGIS.Mapping.OfficeIntegration.PowerPointInfo"/>
  </ds:schemaRefs>
</ds:datastoreItem>
</file>

<file path=customXml/itemProps298.xml><?xml version="1.0" encoding="utf-8"?>
<ds:datastoreItem xmlns:ds="http://schemas.openxmlformats.org/officeDocument/2006/customXml" ds:itemID="{6688E01F-216C-47AA-BC31-968D59A2B475}">
  <ds:schemaRefs>
    <ds:schemaRef ds:uri="ESRI.ArcGIS.Mapping.OfficeIntegration.PowerPointInfo"/>
  </ds:schemaRefs>
</ds:datastoreItem>
</file>

<file path=customXml/itemProps299.xml><?xml version="1.0" encoding="utf-8"?>
<ds:datastoreItem xmlns:ds="http://schemas.openxmlformats.org/officeDocument/2006/customXml" ds:itemID="{F34F08BB-EC85-40C7-9DF3-EAEF1496A1F5}">
  <ds:schemaRefs>
    <ds:schemaRef ds:uri="ESRI.ArcGIS.Mapping.OfficeIntegration.PowerPointInfo"/>
  </ds:schemaRefs>
</ds:datastoreItem>
</file>

<file path=customXml/itemProps3.xml><?xml version="1.0" encoding="utf-8"?>
<ds:datastoreItem xmlns:ds="http://schemas.openxmlformats.org/officeDocument/2006/customXml" ds:itemID="{AC0BF4A9-6883-4841-A342-FB2B45FC23FC}">
  <ds:schemaRefs>
    <ds:schemaRef ds:uri="ESRI.ArcGIS.Mapping.OfficeIntegration.PowerPointInfo"/>
  </ds:schemaRefs>
</ds:datastoreItem>
</file>

<file path=customXml/itemProps30.xml><?xml version="1.0" encoding="utf-8"?>
<ds:datastoreItem xmlns:ds="http://schemas.openxmlformats.org/officeDocument/2006/customXml" ds:itemID="{77A9A110-001B-4C96-AA39-DA66E2E26D83}">
  <ds:schemaRefs>
    <ds:schemaRef ds:uri="ESRI.ArcGIS.Mapping.OfficeIntegration.PowerPointInfo"/>
  </ds:schemaRefs>
</ds:datastoreItem>
</file>

<file path=customXml/itemProps300.xml><?xml version="1.0" encoding="utf-8"?>
<ds:datastoreItem xmlns:ds="http://schemas.openxmlformats.org/officeDocument/2006/customXml" ds:itemID="{E9D069B4-9230-48C2-A4DA-C00C7D5719F5}">
  <ds:schemaRefs>
    <ds:schemaRef ds:uri="ESRI.ArcGIS.Mapping.OfficeIntegration.PowerPointInfo"/>
  </ds:schemaRefs>
</ds:datastoreItem>
</file>

<file path=customXml/itemProps301.xml><?xml version="1.0" encoding="utf-8"?>
<ds:datastoreItem xmlns:ds="http://schemas.openxmlformats.org/officeDocument/2006/customXml" ds:itemID="{5EAE6342-BBE4-44F4-B94A-7FCB857C0869}">
  <ds:schemaRefs>
    <ds:schemaRef ds:uri="ESRI.ArcGIS.Mapping.OfficeIntegration.PowerPointInfo"/>
  </ds:schemaRefs>
</ds:datastoreItem>
</file>

<file path=customXml/itemProps302.xml><?xml version="1.0" encoding="utf-8"?>
<ds:datastoreItem xmlns:ds="http://schemas.openxmlformats.org/officeDocument/2006/customXml" ds:itemID="{848A7845-7DA3-4664-A583-4B68B965870C}">
  <ds:schemaRefs>
    <ds:schemaRef ds:uri="ESRI.ArcGIS.Mapping.OfficeIntegration.PowerPointInfo"/>
  </ds:schemaRefs>
</ds:datastoreItem>
</file>

<file path=customXml/itemProps303.xml><?xml version="1.0" encoding="utf-8"?>
<ds:datastoreItem xmlns:ds="http://schemas.openxmlformats.org/officeDocument/2006/customXml" ds:itemID="{80EDE050-B254-4DC8-80C5-350FF4FDCA9C}">
  <ds:schemaRefs>
    <ds:schemaRef ds:uri="ESRI.ArcGIS.Mapping.OfficeIntegration.PowerPointInfo"/>
  </ds:schemaRefs>
</ds:datastoreItem>
</file>

<file path=customXml/itemProps304.xml><?xml version="1.0" encoding="utf-8"?>
<ds:datastoreItem xmlns:ds="http://schemas.openxmlformats.org/officeDocument/2006/customXml" ds:itemID="{509F181F-9D56-4481-9B88-483FE55F0F1C}">
  <ds:schemaRefs>
    <ds:schemaRef ds:uri="ESRI.ArcGIS.Mapping.OfficeIntegration.PowerPointInfo"/>
  </ds:schemaRefs>
</ds:datastoreItem>
</file>

<file path=customXml/itemProps305.xml><?xml version="1.0" encoding="utf-8"?>
<ds:datastoreItem xmlns:ds="http://schemas.openxmlformats.org/officeDocument/2006/customXml" ds:itemID="{E3A81FDE-AA8B-484C-BDD9-7A9DEE628B6E}">
  <ds:schemaRefs>
    <ds:schemaRef ds:uri="ESRI.ArcGIS.Mapping.OfficeIntegration.PowerPointInfo"/>
  </ds:schemaRefs>
</ds:datastoreItem>
</file>

<file path=customXml/itemProps306.xml><?xml version="1.0" encoding="utf-8"?>
<ds:datastoreItem xmlns:ds="http://schemas.openxmlformats.org/officeDocument/2006/customXml" ds:itemID="{0DD31780-D3C6-4026-8D67-5EB502A7C3E0}">
  <ds:schemaRefs>
    <ds:schemaRef ds:uri="ESRI.ArcGIS.Mapping.OfficeIntegration.PowerPointInfo"/>
  </ds:schemaRefs>
</ds:datastoreItem>
</file>

<file path=customXml/itemProps307.xml><?xml version="1.0" encoding="utf-8"?>
<ds:datastoreItem xmlns:ds="http://schemas.openxmlformats.org/officeDocument/2006/customXml" ds:itemID="{FD7404A5-55C3-470F-8FFD-727A2EC25EA5}">
  <ds:schemaRefs>
    <ds:schemaRef ds:uri="ESRI.ArcGIS.Mapping.OfficeIntegration.PowerPointInfo"/>
  </ds:schemaRefs>
</ds:datastoreItem>
</file>

<file path=customXml/itemProps308.xml><?xml version="1.0" encoding="utf-8"?>
<ds:datastoreItem xmlns:ds="http://schemas.openxmlformats.org/officeDocument/2006/customXml" ds:itemID="{5B8F165F-0733-4A7B-87C6-2C2F06D460DC}">
  <ds:schemaRefs>
    <ds:schemaRef ds:uri="ESRI.ArcGIS.Mapping.OfficeIntegration.PowerPointInfo"/>
  </ds:schemaRefs>
</ds:datastoreItem>
</file>

<file path=customXml/itemProps309.xml><?xml version="1.0" encoding="utf-8"?>
<ds:datastoreItem xmlns:ds="http://schemas.openxmlformats.org/officeDocument/2006/customXml" ds:itemID="{24C28293-319D-4804-AE24-FE86FFBB8C63}">
  <ds:schemaRefs>
    <ds:schemaRef ds:uri="ESRI.ArcGIS.Mapping.OfficeIntegration.PowerPointInfo"/>
  </ds:schemaRefs>
</ds:datastoreItem>
</file>

<file path=customXml/itemProps31.xml><?xml version="1.0" encoding="utf-8"?>
<ds:datastoreItem xmlns:ds="http://schemas.openxmlformats.org/officeDocument/2006/customXml" ds:itemID="{4ADB47D1-9285-430F-9D53-D6F842162433}">
  <ds:schemaRefs>
    <ds:schemaRef ds:uri="ESRI.ArcGIS.Mapping.OfficeIntegration.PowerPointInfo"/>
  </ds:schemaRefs>
</ds:datastoreItem>
</file>

<file path=customXml/itemProps310.xml><?xml version="1.0" encoding="utf-8"?>
<ds:datastoreItem xmlns:ds="http://schemas.openxmlformats.org/officeDocument/2006/customXml" ds:itemID="{21F583EF-484C-4A3F-A23F-2A5BBECB6499}">
  <ds:schemaRefs>
    <ds:schemaRef ds:uri="ESRI.ArcGIS.Mapping.OfficeIntegration.PowerPointInfo"/>
  </ds:schemaRefs>
</ds:datastoreItem>
</file>

<file path=customXml/itemProps311.xml><?xml version="1.0" encoding="utf-8"?>
<ds:datastoreItem xmlns:ds="http://schemas.openxmlformats.org/officeDocument/2006/customXml" ds:itemID="{5C90E9EF-407C-46F5-B3DC-2613513FFEE0}">
  <ds:schemaRefs>
    <ds:schemaRef ds:uri="ESRI.ArcGIS.Mapping.OfficeIntegration.PowerPointInfo"/>
  </ds:schemaRefs>
</ds:datastoreItem>
</file>

<file path=customXml/itemProps312.xml><?xml version="1.0" encoding="utf-8"?>
<ds:datastoreItem xmlns:ds="http://schemas.openxmlformats.org/officeDocument/2006/customXml" ds:itemID="{A5AE3796-3608-47B3-820E-0C8040F3740F}">
  <ds:schemaRefs>
    <ds:schemaRef ds:uri="ESRI.ArcGIS.Mapping.OfficeIntegration.PowerPointInfo"/>
  </ds:schemaRefs>
</ds:datastoreItem>
</file>

<file path=customXml/itemProps313.xml><?xml version="1.0" encoding="utf-8"?>
<ds:datastoreItem xmlns:ds="http://schemas.openxmlformats.org/officeDocument/2006/customXml" ds:itemID="{2648F840-8273-4227-9A4D-C6A5F534B3B4}">
  <ds:schemaRefs>
    <ds:schemaRef ds:uri="ESRI.ArcGIS.Mapping.OfficeIntegration.PowerPointInfo"/>
  </ds:schemaRefs>
</ds:datastoreItem>
</file>

<file path=customXml/itemProps314.xml><?xml version="1.0" encoding="utf-8"?>
<ds:datastoreItem xmlns:ds="http://schemas.openxmlformats.org/officeDocument/2006/customXml" ds:itemID="{90D6D6AD-A460-4686-9415-E689559F7745}">
  <ds:schemaRefs>
    <ds:schemaRef ds:uri="ESRI.ArcGIS.Mapping.OfficeIntegration.PowerPointInfo"/>
  </ds:schemaRefs>
</ds:datastoreItem>
</file>

<file path=customXml/itemProps315.xml><?xml version="1.0" encoding="utf-8"?>
<ds:datastoreItem xmlns:ds="http://schemas.openxmlformats.org/officeDocument/2006/customXml" ds:itemID="{5187591B-ADA8-47A6-B758-28E6314B9D89}">
  <ds:schemaRefs>
    <ds:schemaRef ds:uri="ESRI.ArcGIS.Mapping.OfficeIntegration.PowerPointInfo"/>
  </ds:schemaRefs>
</ds:datastoreItem>
</file>

<file path=customXml/itemProps316.xml><?xml version="1.0" encoding="utf-8"?>
<ds:datastoreItem xmlns:ds="http://schemas.openxmlformats.org/officeDocument/2006/customXml" ds:itemID="{805F037B-6D5C-43E7-80F4-78BF4B63FF43}">
  <ds:schemaRefs>
    <ds:schemaRef ds:uri="ESRI.ArcGIS.Mapping.OfficeIntegration.PowerPointInfo"/>
  </ds:schemaRefs>
</ds:datastoreItem>
</file>

<file path=customXml/itemProps317.xml><?xml version="1.0" encoding="utf-8"?>
<ds:datastoreItem xmlns:ds="http://schemas.openxmlformats.org/officeDocument/2006/customXml" ds:itemID="{C3EB99B5-2D32-44A5-9614-DECF71C1BF0D}">
  <ds:schemaRefs>
    <ds:schemaRef ds:uri="ESRI.ArcGIS.Mapping.OfficeIntegration.PowerPointInfo"/>
  </ds:schemaRefs>
</ds:datastoreItem>
</file>

<file path=customXml/itemProps318.xml><?xml version="1.0" encoding="utf-8"?>
<ds:datastoreItem xmlns:ds="http://schemas.openxmlformats.org/officeDocument/2006/customXml" ds:itemID="{9B88D8A4-F1E8-44BB-988D-F634600EA6D7}">
  <ds:schemaRefs>
    <ds:schemaRef ds:uri="ESRI.ArcGIS.Mapping.OfficeIntegration.PowerPointInfo"/>
  </ds:schemaRefs>
</ds:datastoreItem>
</file>

<file path=customXml/itemProps319.xml><?xml version="1.0" encoding="utf-8"?>
<ds:datastoreItem xmlns:ds="http://schemas.openxmlformats.org/officeDocument/2006/customXml" ds:itemID="{2DE32EFE-4585-411C-A510-F8D5D63BCFFF}">
  <ds:schemaRefs>
    <ds:schemaRef ds:uri="ESRI.ArcGIS.Mapping.OfficeIntegration.PowerPointInfo"/>
  </ds:schemaRefs>
</ds:datastoreItem>
</file>

<file path=customXml/itemProps32.xml><?xml version="1.0" encoding="utf-8"?>
<ds:datastoreItem xmlns:ds="http://schemas.openxmlformats.org/officeDocument/2006/customXml" ds:itemID="{1B4C3491-E1C9-4DB1-9F57-0CAED67A8191}">
  <ds:schemaRefs>
    <ds:schemaRef ds:uri="ESRI.ArcGIS.Mapping.OfficeIntegration.PowerPointInfo"/>
  </ds:schemaRefs>
</ds:datastoreItem>
</file>

<file path=customXml/itemProps320.xml><?xml version="1.0" encoding="utf-8"?>
<ds:datastoreItem xmlns:ds="http://schemas.openxmlformats.org/officeDocument/2006/customXml" ds:itemID="{25602B59-BDED-43BA-901F-54CFF35549B7}">
  <ds:schemaRefs>
    <ds:schemaRef ds:uri="ESRI.ArcGIS.Mapping.OfficeIntegration.PowerPointInfo"/>
  </ds:schemaRefs>
</ds:datastoreItem>
</file>

<file path=customXml/itemProps321.xml><?xml version="1.0" encoding="utf-8"?>
<ds:datastoreItem xmlns:ds="http://schemas.openxmlformats.org/officeDocument/2006/customXml" ds:itemID="{B6AFB5B0-CBDD-4BF7-ABDB-04DAC1AA4634}">
  <ds:schemaRefs>
    <ds:schemaRef ds:uri="ESRI.ArcGIS.Mapping.OfficeIntegration.PowerPointInfo"/>
  </ds:schemaRefs>
</ds:datastoreItem>
</file>

<file path=customXml/itemProps322.xml><?xml version="1.0" encoding="utf-8"?>
<ds:datastoreItem xmlns:ds="http://schemas.openxmlformats.org/officeDocument/2006/customXml" ds:itemID="{4E0C9E78-AB97-45F0-84E4-05353C2A06F0}">
  <ds:schemaRefs>
    <ds:schemaRef ds:uri="ESRI.ArcGIS.Mapping.OfficeIntegration.PowerPointInfo"/>
  </ds:schemaRefs>
</ds:datastoreItem>
</file>

<file path=customXml/itemProps323.xml><?xml version="1.0" encoding="utf-8"?>
<ds:datastoreItem xmlns:ds="http://schemas.openxmlformats.org/officeDocument/2006/customXml" ds:itemID="{9FBE233B-61F6-4A7C-8563-1FD26C7EE0C7}">
  <ds:schemaRefs>
    <ds:schemaRef ds:uri="ESRI.ArcGIS.Mapping.OfficeIntegration.PowerPointInfo"/>
  </ds:schemaRefs>
</ds:datastoreItem>
</file>

<file path=customXml/itemProps324.xml><?xml version="1.0" encoding="utf-8"?>
<ds:datastoreItem xmlns:ds="http://schemas.openxmlformats.org/officeDocument/2006/customXml" ds:itemID="{6C37FAE5-86FA-46F8-88AA-166C4B4FBABB}">
  <ds:schemaRefs>
    <ds:schemaRef ds:uri="ESRI.ArcGIS.Mapping.OfficeIntegration.PowerPointInfo"/>
  </ds:schemaRefs>
</ds:datastoreItem>
</file>

<file path=customXml/itemProps325.xml><?xml version="1.0" encoding="utf-8"?>
<ds:datastoreItem xmlns:ds="http://schemas.openxmlformats.org/officeDocument/2006/customXml" ds:itemID="{E810F48A-C384-4B3C-BEAA-4710119251B9}">
  <ds:schemaRefs>
    <ds:schemaRef ds:uri="ESRI.ArcGIS.Mapping.OfficeIntegration.PowerPointInfo"/>
  </ds:schemaRefs>
</ds:datastoreItem>
</file>

<file path=customXml/itemProps326.xml><?xml version="1.0" encoding="utf-8"?>
<ds:datastoreItem xmlns:ds="http://schemas.openxmlformats.org/officeDocument/2006/customXml" ds:itemID="{DED417BE-64B6-4F28-AAF1-4A18F82A1A4A}">
  <ds:schemaRefs>
    <ds:schemaRef ds:uri="ESRI.ArcGIS.Mapping.OfficeIntegration.PowerPointInfo"/>
  </ds:schemaRefs>
</ds:datastoreItem>
</file>

<file path=customXml/itemProps327.xml><?xml version="1.0" encoding="utf-8"?>
<ds:datastoreItem xmlns:ds="http://schemas.openxmlformats.org/officeDocument/2006/customXml" ds:itemID="{D6BB5E61-FAC7-4E04-A1C6-D42B8570F2B3}">
  <ds:schemaRefs>
    <ds:schemaRef ds:uri="ESRI.ArcGIS.Mapping.OfficeIntegration.PowerPointInfo"/>
  </ds:schemaRefs>
</ds:datastoreItem>
</file>

<file path=customXml/itemProps328.xml><?xml version="1.0" encoding="utf-8"?>
<ds:datastoreItem xmlns:ds="http://schemas.openxmlformats.org/officeDocument/2006/customXml" ds:itemID="{F084F955-44CA-4737-80C5-F8C4A302DEF2}">
  <ds:schemaRefs>
    <ds:schemaRef ds:uri="ESRI.ArcGIS.Mapping.OfficeIntegration.PowerPointInfo"/>
  </ds:schemaRefs>
</ds:datastoreItem>
</file>

<file path=customXml/itemProps329.xml><?xml version="1.0" encoding="utf-8"?>
<ds:datastoreItem xmlns:ds="http://schemas.openxmlformats.org/officeDocument/2006/customXml" ds:itemID="{585E36A9-6844-4527-A8D9-79B8CEBA9988}">
  <ds:schemaRefs>
    <ds:schemaRef ds:uri="ESRI.ArcGIS.Mapping.OfficeIntegration.PowerPointInfo"/>
  </ds:schemaRefs>
</ds:datastoreItem>
</file>

<file path=customXml/itemProps33.xml><?xml version="1.0" encoding="utf-8"?>
<ds:datastoreItem xmlns:ds="http://schemas.openxmlformats.org/officeDocument/2006/customXml" ds:itemID="{C325BCEC-9CE7-4F9A-AABA-66D082694ED2}">
  <ds:schemaRefs>
    <ds:schemaRef ds:uri="ESRI.ArcGIS.Mapping.OfficeIntegration.PowerPointInfo"/>
  </ds:schemaRefs>
</ds:datastoreItem>
</file>

<file path=customXml/itemProps330.xml><?xml version="1.0" encoding="utf-8"?>
<ds:datastoreItem xmlns:ds="http://schemas.openxmlformats.org/officeDocument/2006/customXml" ds:itemID="{D46A303A-8707-4018-AC90-7576ECD438BF}">
  <ds:schemaRefs>
    <ds:schemaRef ds:uri="ESRI.ArcGIS.Mapping.OfficeIntegration.PowerPointInfo"/>
  </ds:schemaRefs>
</ds:datastoreItem>
</file>

<file path=customXml/itemProps331.xml><?xml version="1.0" encoding="utf-8"?>
<ds:datastoreItem xmlns:ds="http://schemas.openxmlformats.org/officeDocument/2006/customXml" ds:itemID="{9AA9078E-F6F6-4ADC-9D5C-506B7C669275}">
  <ds:schemaRefs>
    <ds:schemaRef ds:uri="ESRI.ArcGIS.Mapping.OfficeIntegration.PowerPointInfo"/>
  </ds:schemaRefs>
</ds:datastoreItem>
</file>

<file path=customXml/itemProps332.xml><?xml version="1.0" encoding="utf-8"?>
<ds:datastoreItem xmlns:ds="http://schemas.openxmlformats.org/officeDocument/2006/customXml" ds:itemID="{93EC7834-EB51-4696-9FEB-1072284A45E1}">
  <ds:schemaRefs>
    <ds:schemaRef ds:uri="ESRI.ArcGIS.Mapping.OfficeIntegration.PowerPointInfo"/>
  </ds:schemaRefs>
</ds:datastoreItem>
</file>

<file path=customXml/itemProps333.xml><?xml version="1.0" encoding="utf-8"?>
<ds:datastoreItem xmlns:ds="http://schemas.openxmlformats.org/officeDocument/2006/customXml" ds:itemID="{013111C4-4C75-460C-BA5E-67258C63011E}">
  <ds:schemaRefs>
    <ds:schemaRef ds:uri="ESRI.ArcGIS.Mapping.OfficeIntegration.PowerPointInfo"/>
  </ds:schemaRefs>
</ds:datastoreItem>
</file>

<file path=customXml/itemProps334.xml><?xml version="1.0" encoding="utf-8"?>
<ds:datastoreItem xmlns:ds="http://schemas.openxmlformats.org/officeDocument/2006/customXml" ds:itemID="{263EFDBB-FD55-488C-8E97-562B94945B78}">
  <ds:schemaRefs>
    <ds:schemaRef ds:uri="ESRI.ArcGIS.Mapping.OfficeIntegration.PowerPointInfo"/>
  </ds:schemaRefs>
</ds:datastoreItem>
</file>

<file path=customXml/itemProps335.xml><?xml version="1.0" encoding="utf-8"?>
<ds:datastoreItem xmlns:ds="http://schemas.openxmlformats.org/officeDocument/2006/customXml" ds:itemID="{B0D091A6-AC15-45EA-AADB-38D70895C904}">
  <ds:schemaRefs>
    <ds:schemaRef ds:uri="ESRI.ArcGIS.Mapping.OfficeIntegration.PowerPointInfo"/>
  </ds:schemaRefs>
</ds:datastoreItem>
</file>

<file path=customXml/itemProps336.xml><?xml version="1.0" encoding="utf-8"?>
<ds:datastoreItem xmlns:ds="http://schemas.openxmlformats.org/officeDocument/2006/customXml" ds:itemID="{69A9669E-923B-4FD2-B7E6-94B5BED86264}">
  <ds:schemaRefs>
    <ds:schemaRef ds:uri="ESRI.ArcGIS.Mapping.OfficeIntegration.PowerPointInfo"/>
  </ds:schemaRefs>
</ds:datastoreItem>
</file>

<file path=customXml/itemProps337.xml><?xml version="1.0" encoding="utf-8"?>
<ds:datastoreItem xmlns:ds="http://schemas.openxmlformats.org/officeDocument/2006/customXml" ds:itemID="{F3F60C02-8695-4A1C-823D-7C5E4A3ED80B}">
  <ds:schemaRefs>
    <ds:schemaRef ds:uri="ESRI.ArcGIS.Mapping.OfficeIntegration.PowerPointInfo"/>
  </ds:schemaRefs>
</ds:datastoreItem>
</file>

<file path=customXml/itemProps338.xml><?xml version="1.0" encoding="utf-8"?>
<ds:datastoreItem xmlns:ds="http://schemas.openxmlformats.org/officeDocument/2006/customXml" ds:itemID="{19E492E7-3A9C-47F6-AEFB-209993F5FC9D}">
  <ds:schemaRefs>
    <ds:schemaRef ds:uri="ESRI.ArcGIS.Mapping.OfficeIntegration.PowerPointInfo"/>
  </ds:schemaRefs>
</ds:datastoreItem>
</file>

<file path=customXml/itemProps339.xml><?xml version="1.0" encoding="utf-8"?>
<ds:datastoreItem xmlns:ds="http://schemas.openxmlformats.org/officeDocument/2006/customXml" ds:itemID="{C288CA6F-7169-4686-989A-FD12DCAC93D8}">
  <ds:schemaRefs>
    <ds:schemaRef ds:uri="ESRI.ArcGIS.Mapping.OfficeIntegration.PowerPointInfo"/>
  </ds:schemaRefs>
</ds:datastoreItem>
</file>

<file path=customXml/itemProps34.xml><?xml version="1.0" encoding="utf-8"?>
<ds:datastoreItem xmlns:ds="http://schemas.openxmlformats.org/officeDocument/2006/customXml" ds:itemID="{08AFCF95-B21E-4BAA-824D-0FE08B8F4328}">
  <ds:schemaRefs>
    <ds:schemaRef ds:uri="ESRI.ArcGIS.Mapping.OfficeIntegration.PowerPointInfo"/>
  </ds:schemaRefs>
</ds:datastoreItem>
</file>

<file path=customXml/itemProps340.xml><?xml version="1.0" encoding="utf-8"?>
<ds:datastoreItem xmlns:ds="http://schemas.openxmlformats.org/officeDocument/2006/customXml" ds:itemID="{86F512D3-5D47-4472-8501-59DBD21A9576}">
  <ds:schemaRefs>
    <ds:schemaRef ds:uri="ESRI.ArcGIS.Mapping.OfficeIntegration.PowerPointInfo"/>
  </ds:schemaRefs>
</ds:datastoreItem>
</file>

<file path=customXml/itemProps341.xml><?xml version="1.0" encoding="utf-8"?>
<ds:datastoreItem xmlns:ds="http://schemas.openxmlformats.org/officeDocument/2006/customXml" ds:itemID="{16BA5410-FA59-4A1A-9D2E-5729DAFD7956}">
  <ds:schemaRefs>
    <ds:schemaRef ds:uri="ESRI.ArcGIS.Mapping.OfficeIntegration.PowerPointInfo"/>
  </ds:schemaRefs>
</ds:datastoreItem>
</file>

<file path=customXml/itemProps342.xml><?xml version="1.0" encoding="utf-8"?>
<ds:datastoreItem xmlns:ds="http://schemas.openxmlformats.org/officeDocument/2006/customXml" ds:itemID="{42B45E90-F1B6-476B-A85D-C4750A4F6FED}">
  <ds:schemaRefs>
    <ds:schemaRef ds:uri="ESRI.ArcGIS.Mapping.OfficeIntegration.PowerPointInfo"/>
  </ds:schemaRefs>
</ds:datastoreItem>
</file>

<file path=customXml/itemProps343.xml><?xml version="1.0" encoding="utf-8"?>
<ds:datastoreItem xmlns:ds="http://schemas.openxmlformats.org/officeDocument/2006/customXml" ds:itemID="{A351ADC8-7861-4869-9B1E-723EE1851507}">
  <ds:schemaRefs>
    <ds:schemaRef ds:uri="ESRI.ArcGIS.Mapping.OfficeIntegration.PowerPointInfo"/>
  </ds:schemaRefs>
</ds:datastoreItem>
</file>

<file path=customXml/itemProps344.xml><?xml version="1.0" encoding="utf-8"?>
<ds:datastoreItem xmlns:ds="http://schemas.openxmlformats.org/officeDocument/2006/customXml" ds:itemID="{60057D34-BE25-44E0-9D59-71BE06FC883F}">
  <ds:schemaRefs>
    <ds:schemaRef ds:uri="ESRI.ArcGIS.Mapping.OfficeIntegration.PowerPointInfo"/>
  </ds:schemaRefs>
</ds:datastoreItem>
</file>

<file path=customXml/itemProps345.xml><?xml version="1.0" encoding="utf-8"?>
<ds:datastoreItem xmlns:ds="http://schemas.openxmlformats.org/officeDocument/2006/customXml" ds:itemID="{C4873A6B-F8DF-4AED-9C48-68835D3D12FE}">
  <ds:schemaRefs>
    <ds:schemaRef ds:uri="ESRI.ArcGIS.Mapping.OfficeIntegration.PowerPointInfo"/>
  </ds:schemaRefs>
</ds:datastoreItem>
</file>

<file path=customXml/itemProps346.xml><?xml version="1.0" encoding="utf-8"?>
<ds:datastoreItem xmlns:ds="http://schemas.openxmlformats.org/officeDocument/2006/customXml" ds:itemID="{C32D027C-2399-4428-80DF-870913C690F0}">
  <ds:schemaRefs>
    <ds:schemaRef ds:uri="ESRI.ArcGIS.Mapping.OfficeIntegration.PowerPointInfo"/>
  </ds:schemaRefs>
</ds:datastoreItem>
</file>

<file path=customXml/itemProps347.xml><?xml version="1.0" encoding="utf-8"?>
<ds:datastoreItem xmlns:ds="http://schemas.openxmlformats.org/officeDocument/2006/customXml" ds:itemID="{2687AFB7-5BBD-4FFF-ACE4-89FCA7AD6D3B}">
  <ds:schemaRefs>
    <ds:schemaRef ds:uri="ESRI.ArcGIS.Mapping.OfficeIntegration.PowerPointInfo"/>
  </ds:schemaRefs>
</ds:datastoreItem>
</file>

<file path=customXml/itemProps348.xml><?xml version="1.0" encoding="utf-8"?>
<ds:datastoreItem xmlns:ds="http://schemas.openxmlformats.org/officeDocument/2006/customXml" ds:itemID="{CCB12395-D4A7-429C-81AA-E5465595A4FD}">
  <ds:schemaRefs>
    <ds:schemaRef ds:uri="ESRI.ArcGIS.Mapping.OfficeIntegration.PowerPointInfo"/>
  </ds:schemaRefs>
</ds:datastoreItem>
</file>

<file path=customXml/itemProps349.xml><?xml version="1.0" encoding="utf-8"?>
<ds:datastoreItem xmlns:ds="http://schemas.openxmlformats.org/officeDocument/2006/customXml" ds:itemID="{0A66B489-4625-401D-A038-D0FA8EE333AB}">
  <ds:schemaRefs>
    <ds:schemaRef ds:uri="ESRI.ArcGIS.Mapping.OfficeIntegration.PowerPointInfo"/>
  </ds:schemaRefs>
</ds:datastoreItem>
</file>

<file path=customXml/itemProps35.xml><?xml version="1.0" encoding="utf-8"?>
<ds:datastoreItem xmlns:ds="http://schemas.openxmlformats.org/officeDocument/2006/customXml" ds:itemID="{814D5ABB-5BC9-42F9-B874-18269D3940F8}">
  <ds:schemaRefs>
    <ds:schemaRef ds:uri="ESRI.ArcGIS.Mapping.OfficeIntegration.PowerPointInfo"/>
  </ds:schemaRefs>
</ds:datastoreItem>
</file>

<file path=customXml/itemProps350.xml><?xml version="1.0" encoding="utf-8"?>
<ds:datastoreItem xmlns:ds="http://schemas.openxmlformats.org/officeDocument/2006/customXml" ds:itemID="{150A3F11-E3D3-4DF1-9846-A7DAD2689056}">
  <ds:schemaRefs>
    <ds:schemaRef ds:uri="ESRI.ArcGIS.Mapping.OfficeIntegration.PowerPointInfo"/>
  </ds:schemaRefs>
</ds:datastoreItem>
</file>

<file path=customXml/itemProps351.xml><?xml version="1.0" encoding="utf-8"?>
<ds:datastoreItem xmlns:ds="http://schemas.openxmlformats.org/officeDocument/2006/customXml" ds:itemID="{0E2401E3-F7BF-4D9B-8B09-DD24AD1C9A4D}">
  <ds:schemaRefs>
    <ds:schemaRef ds:uri="ESRI.ArcGIS.Mapping.OfficeIntegration.PowerPointInfo"/>
  </ds:schemaRefs>
</ds:datastoreItem>
</file>

<file path=customXml/itemProps352.xml><?xml version="1.0" encoding="utf-8"?>
<ds:datastoreItem xmlns:ds="http://schemas.openxmlformats.org/officeDocument/2006/customXml" ds:itemID="{F63B2958-BF6A-4EC1-886B-FD60B9CF88B6}">
  <ds:schemaRefs>
    <ds:schemaRef ds:uri="ESRI.ArcGIS.Mapping.OfficeIntegration.PowerPointInfo"/>
  </ds:schemaRefs>
</ds:datastoreItem>
</file>

<file path=customXml/itemProps353.xml><?xml version="1.0" encoding="utf-8"?>
<ds:datastoreItem xmlns:ds="http://schemas.openxmlformats.org/officeDocument/2006/customXml" ds:itemID="{C51BE0DA-F6FB-4793-8DB6-D053941686FF}">
  <ds:schemaRefs>
    <ds:schemaRef ds:uri="ESRI.ArcGIS.Mapping.OfficeIntegration.PowerPointInfo"/>
  </ds:schemaRefs>
</ds:datastoreItem>
</file>

<file path=customXml/itemProps354.xml><?xml version="1.0" encoding="utf-8"?>
<ds:datastoreItem xmlns:ds="http://schemas.openxmlformats.org/officeDocument/2006/customXml" ds:itemID="{97E7E6B4-2D9B-4884-BEC9-25CE0138A06C}">
  <ds:schemaRefs>
    <ds:schemaRef ds:uri="ESRI.ArcGIS.Mapping.OfficeIntegration.PowerPointInfo"/>
  </ds:schemaRefs>
</ds:datastoreItem>
</file>

<file path=customXml/itemProps355.xml><?xml version="1.0" encoding="utf-8"?>
<ds:datastoreItem xmlns:ds="http://schemas.openxmlformats.org/officeDocument/2006/customXml" ds:itemID="{CCDA35DA-A70C-41F7-A47B-CC7D9885495A}">
  <ds:schemaRefs>
    <ds:schemaRef ds:uri="ESRI.ArcGIS.Mapping.OfficeIntegration.PowerPointInfo"/>
  </ds:schemaRefs>
</ds:datastoreItem>
</file>

<file path=customXml/itemProps356.xml><?xml version="1.0" encoding="utf-8"?>
<ds:datastoreItem xmlns:ds="http://schemas.openxmlformats.org/officeDocument/2006/customXml" ds:itemID="{E02ADB9E-E26B-4A4C-975A-38DC57741C13}">
  <ds:schemaRefs>
    <ds:schemaRef ds:uri="ESRI.ArcGIS.Mapping.OfficeIntegration.PowerPointInfo"/>
  </ds:schemaRefs>
</ds:datastoreItem>
</file>

<file path=customXml/itemProps357.xml><?xml version="1.0" encoding="utf-8"?>
<ds:datastoreItem xmlns:ds="http://schemas.openxmlformats.org/officeDocument/2006/customXml" ds:itemID="{2ACC6895-794E-4F5A-81C3-7D17ED3E3932}">
  <ds:schemaRefs>
    <ds:schemaRef ds:uri="ESRI.ArcGIS.Mapping.OfficeIntegration.PowerPointInfo"/>
  </ds:schemaRefs>
</ds:datastoreItem>
</file>

<file path=customXml/itemProps358.xml><?xml version="1.0" encoding="utf-8"?>
<ds:datastoreItem xmlns:ds="http://schemas.openxmlformats.org/officeDocument/2006/customXml" ds:itemID="{84B909C2-E0CB-49AF-84F5-8CE3F6CF10ED}">
  <ds:schemaRefs>
    <ds:schemaRef ds:uri="ESRI.ArcGIS.Mapping.OfficeIntegration.PowerPointInfo"/>
  </ds:schemaRefs>
</ds:datastoreItem>
</file>

<file path=customXml/itemProps359.xml><?xml version="1.0" encoding="utf-8"?>
<ds:datastoreItem xmlns:ds="http://schemas.openxmlformats.org/officeDocument/2006/customXml" ds:itemID="{A1C12BDB-5DF9-4EBB-BFA4-21C38F1DB669}">
  <ds:schemaRefs>
    <ds:schemaRef ds:uri="ESRI.ArcGIS.Mapping.OfficeIntegration.PowerPointInfo"/>
  </ds:schemaRefs>
</ds:datastoreItem>
</file>

<file path=customXml/itemProps36.xml><?xml version="1.0" encoding="utf-8"?>
<ds:datastoreItem xmlns:ds="http://schemas.openxmlformats.org/officeDocument/2006/customXml" ds:itemID="{3C7F1156-9DC6-4114-8CCE-8F61FFE853C2}">
  <ds:schemaRefs>
    <ds:schemaRef ds:uri="ESRI.ArcGIS.Mapping.OfficeIntegration.PowerPointInfo"/>
  </ds:schemaRefs>
</ds:datastoreItem>
</file>

<file path=customXml/itemProps360.xml><?xml version="1.0" encoding="utf-8"?>
<ds:datastoreItem xmlns:ds="http://schemas.openxmlformats.org/officeDocument/2006/customXml" ds:itemID="{62B60D79-62DC-4FFA-9C71-D15E98B50078}">
  <ds:schemaRefs>
    <ds:schemaRef ds:uri="ESRI.ArcGIS.Mapping.OfficeIntegration.PowerPointInfo"/>
  </ds:schemaRefs>
</ds:datastoreItem>
</file>

<file path=customXml/itemProps361.xml><?xml version="1.0" encoding="utf-8"?>
<ds:datastoreItem xmlns:ds="http://schemas.openxmlformats.org/officeDocument/2006/customXml" ds:itemID="{81DDFFF1-B274-4ADD-8552-59E0F3BFC4DC}">
  <ds:schemaRefs>
    <ds:schemaRef ds:uri="ESRI.ArcGIS.Mapping.OfficeIntegration.PowerPointInfo"/>
  </ds:schemaRefs>
</ds:datastoreItem>
</file>

<file path=customXml/itemProps362.xml><?xml version="1.0" encoding="utf-8"?>
<ds:datastoreItem xmlns:ds="http://schemas.openxmlformats.org/officeDocument/2006/customXml" ds:itemID="{A5197C88-2CF4-482F-B90E-CC8D5A11095E}">
  <ds:schemaRefs>
    <ds:schemaRef ds:uri="ESRI.ArcGIS.Mapping.OfficeIntegration.PowerPointInfo"/>
  </ds:schemaRefs>
</ds:datastoreItem>
</file>

<file path=customXml/itemProps363.xml><?xml version="1.0" encoding="utf-8"?>
<ds:datastoreItem xmlns:ds="http://schemas.openxmlformats.org/officeDocument/2006/customXml" ds:itemID="{9945F3C4-FBA3-42C0-B5D3-90AEDC661E32}">
  <ds:schemaRefs>
    <ds:schemaRef ds:uri="ESRI.ArcGIS.Mapping.OfficeIntegration.PowerPointInfo"/>
  </ds:schemaRefs>
</ds:datastoreItem>
</file>

<file path=customXml/itemProps364.xml><?xml version="1.0" encoding="utf-8"?>
<ds:datastoreItem xmlns:ds="http://schemas.openxmlformats.org/officeDocument/2006/customXml" ds:itemID="{3CE3C889-9A1B-4292-BC54-6821AFA26F93}">
  <ds:schemaRefs>
    <ds:schemaRef ds:uri="ESRI.ArcGIS.Mapping.OfficeIntegration.PowerPointInfo"/>
  </ds:schemaRefs>
</ds:datastoreItem>
</file>

<file path=customXml/itemProps365.xml><?xml version="1.0" encoding="utf-8"?>
<ds:datastoreItem xmlns:ds="http://schemas.openxmlformats.org/officeDocument/2006/customXml" ds:itemID="{951D373F-1AF8-47A8-8F3C-DEB22BA79E44}">
  <ds:schemaRefs>
    <ds:schemaRef ds:uri="ESRI.ArcGIS.Mapping.OfficeIntegration.PowerPointInfo"/>
  </ds:schemaRefs>
</ds:datastoreItem>
</file>

<file path=customXml/itemProps366.xml><?xml version="1.0" encoding="utf-8"?>
<ds:datastoreItem xmlns:ds="http://schemas.openxmlformats.org/officeDocument/2006/customXml" ds:itemID="{76A69A47-ADF2-40BF-8B97-47859B1F5F51}">
  <ds:schemaRefs>
    <ds:schemaRef ds:uri="ESRI.ArcGIS.Mapping.OfficeIntegration.PowerPointInfo"/>
  </ds:schemaRefs>
</ds:datastoreItem>
</file>

<file path=customXml/itemProps367.xml><?xml version="1.0" encoding="utf-8"?>
<ds:datastoreItem xmlns:ds="http://schemas.openxmlformats.org/officeDocument/2006/customXml" ds:itemID="{BDE45226-2E43-4ECB-B141-F24F939F145F}">
  <ds:schemaRefs>
    <ds:schemaRef ds:uri="ESRI.ArcGIS.Mapping.OfficeIntegration.PowerPointInfo"/>
  </ds:schemaRefs>
</ds:datastoreItem>
</file>

<file path=customXml/itemProps368.xml><?xml version="1.0" encoding="utf-8"?>
<ds:datastoreItem xmlns:ds="http://schemas.openxmlformats.org/officeDocument/2006/customXml" ds:itemID="{972CB908-8D55-478E-942A-5B80400E31DA}">
  <ds:schemaRefs>
    <ds:schemaRef ds:uri="ESRI.ArcGIS.Mapping.OfficeIntegration.PowerPointInfo"/>
  </ds:schemaRefs>
</ds:datastoreItem>
</file>

<file path=customXml/itemProps369.xml><?xml version="1.0" encoding="utf-8"?>
<ds:datastoreItem xmlns:ds="http://schemas.openxmlformats.org/officeDocument/2006/customXml" ds:itemID="{A5E6BBB4-DD41-4500-9F86-F3C9D035DCC1}">
  <ds:schemaRefs>
    <ds:schemaRef ds:uri="ESRI.ArcGIS.Mapping.OfficeIntegration.PowerPointInfo"/>
  </ds:schemaRefs>
</ds:datastoreItem>
</file>

<file path=customXml/itemProps37.xml><?xml version="1.0" encoding="utf-8"?>
<ds:datastoreItem xmlns:ds="http://schemas.openxmlformats.org/officeDocument/2006/customXml" ds:itemID="{912A8295-7F43-4130-8911-FF9CEAF79417}">
  <ds:schemaRefs>
    <ds:schemaRef ds:uri="ESRI.ArcGIS.Mapping.OfficeIntegration.PowerPointInfo"/>
  </ds:schemaRefs>
</ds:datastoreItem>
</file>

<file path=customXml/itemProps370.xml><?xml version="1.0" encoding="utf-8"?>
<ds:datastoreItem xmlns:ds="http://schemas.openxmlformats.org/officeDocument/2006/customXml" ds:itemID="{DEB158CC-45FE-4B4A-9277-F58A932C8A99}">
  <ds:schemaRefs>
    <ds:schemaRef ds:uri="ESRI.ArcGIS.Mapping.OfficeIntegration.PowerPointInfo"/>
  </ds:schemaRefs>
</ds:datastoreItem>
</file>

<file path=customXml/itemProps371.xml><?xml version="1.0" encoding="utf-8"?>
<ds:datastoreItem xmlns:ds="http://schemas.openxmlformats.org/officeDocument/2006/customXml" ds:itemID="{38C2770E-58E8-4EA3-9006-BB2617263727}">
  <ds:schemaRefs>
    <ds:schemaRef ds:uri="ESRI.ArcGIS.Mapping.OfficeIntegration.PowerPointInfo"/>
  </ds:schemaRefs>
</ds:datastoreItem>
</file>

<file path=customXml/itemProps372.xml><?xml version="1.0" encoding="utf-8"?>
<ds:datastoreItem xmlns:ds="http://schemas.openxmlformats.org/officeDocument/2006/customXml" ds:itemID="{210B2793-9247-4933-A417-E43F87D4AD8A}">
  <ds:schemaRefs>
    <ds:schemaRef ds:uri="ESRI.ArcGIS.Mapping.OfficeIntegration.PowerPointInfo"/>
  </ds:schemaRefs>
</ds:datastoreItem>
</file>

<file path=customXml/itemProps373.xml><?xml version="1.0" encoding="utf-8"?>
<ds:datastoreItem xmlns:ds="http://schemas.openxmlformats.org/officeDocument/2006/customXml" ds:itemID="{F6AB9088-8577-4BBD-AAD3-FE2FE84D5369}">
  <ds:schemaRefs>
    <ds:schemaRef ds:uri="ESRI.ArcGIS.Mapping.OfficeIntegration.PowerPointInfo"/>
  </ds:schemaRefs>
</ds:datastoreItem>
</file>

<file path=customXml/itemProps374.xml><?xml version="1.0" encoding="utf-8"?>
<ds:datastoreItem xmlns:ds="http://schemas.openxmlformats.org/officeDocument/2006/customXml" ds:itemID="{F9489930-CC80-43BD-9A73-223C5D448EE3}">
  <ds:schemaRefs>
    <ds:schemaRef ds:uri="ESRI.ArcGIS.Mapping.OfficeIntegration.PowerPointInfo"/>
  </ds:schemaRefs>
</ds:datastoreItem>
</file>

<file path=customXml/itemProps375.xml><?xml version="1.0" encoding="utf-8"?>
<ds:datastoreItem xmlns:ds="http://schemas.openxmlformats.org/officeDocument/2006/customXml" ds:itemID="{9D99DC49-8C2B-4784-A8A9-C794B92308FF}">
  <ds:schemaRefs>
    <ds:schemaRef ds:uri="ESRI.ArcGIS.Mapping.OfficeIntegration.PowerPointInfo"/>
  </ds:schemaRefs>
</ds:datastoreItem>
</file>

<file path=customXml/itemProps376.xml><?xml version="1.0" encoding="utf-8"?>
<ds:datastoreItem xmlns:ds="http://schemas.openxmlformats.org/officeDocument/2006/customXml" ds:itemID="{FE49B709-D625-49CB-9757-9152FDDD510D}">
  <ds:schemaRefs>
    <ds:schemaRef ds:uri="ESRI.ArcGIS.Mapping.OfficeIntegration.PowerPointInfo"/>
  </ds:schemaRefs>
</ds:datastoreItem>
</file>

<file path=customXml/itemProps377.xml><?xml version="1.0" encoding="utf-8"?>
<ds:datastoreItem xmlns:ds="http://schemas.openxmlformats.org/officeDocument/2006/customXml" ds:itemID="{C518908B-4EC5-4FF6-BC8B-38AA638C3EC6}">
  <ds:schemaRefs>
    <ds:schemaRef ds:uri="ESRI.ArcGIS.Mapping.OfficeIntegration.PowerPointInfo"/>
  </ds:schemaRefs>
</ds:datastoreItem>
</file>

<file path=customXml/itemProps378.xml><?xml version="1.0" encoding="utf-8"?>
<ds:datastoreItem xmlns:ds="http://schemas.openxmlformats.org/officeDocument/2006/customXml" ds:itemID="{BCC52EA0-5AD0-48AD-A6F2-364CEE2BA4CA}">
  <ds:schemaRefs>
    <ds:schemaRef ds:uri="ESRI.ArcGIS.Mapping.OfficeIntegration.PowerPointInfo"/>
  </ds:schemaRefs>
</ds:datastoreItem>
</file>

<file path=customXml/itemProps379.xml><?xml version="1.0" encoding="utf-8"?>
<ds:datastoreItem xmlns:ds="http://schemas.openxmlformats.org/officeDocument/2006/customXml" ds:itemID="{BD0DEEFD-6E4E-414C-8037-77DC3B2AA24B}">
  <ds:schemaRefs>
    <ds:schemaRef ds:uri="ESRI.ArcGIS.Mapping.OfficeIntegration.PowerPointInfo"/>
  </ds:schemaRefs>
</ds:datastoreItem>
</file>

<file path=customXml/itemProps38.xml><?xml version="1.0" encoding="utf-8"?>
<ds:datastoreItem xmlns:ds="http://schemas.openxmlformats.org/officeDocument/2006/customXml" ds:itemID="{D79AF9BB-8C53-474E-9B80-C6DC0BCA8434}">
  <ds:schemaRefs>
    <ds:schemaRef ds:uri="ESRI.ArcGIS.Mapping.OfficeIntegration.PowerPointInfo"/>
  </ds:schemaRefs>
</ds:datastoreItem>
</file>

<file path=customXml/itemProps380.xml><?xml version="1.0" encoding="utf-8"?>
<ds:datastoreItem xmlns:ds="http://schemas.openxmlformats.org/officeDocument/2006/customXml" ds:itemID="{99F8F6F6-EFA1-4103-B5A2-90001A101E80}">
  <ds:schemaRefs>
    <ds:schemaRef ds:uri="ESRI.ArcGIS.Mapping.OfficeIntegration.PowerPointInfo"/>
  </ds:schemaRefs>
</ds:datastoreItem>
</file>

<file path=customXml/itemProps39.xml><?xml version="1.0" encoding="utf-8"?>
<ds:datastoreItem xmlns:ds="http://schemas.openxmlformats.org/officeDocument/2006/customXml" ds:itemID="{1D00D5F3-83B2-4AC6-810B-3BBB96B45B65}">
  <ds:schemaRefs>
    <ds:schemaRef ds:uri="ESRI.ArcGIS.Mapping.OfficeIntegration.PowerPointInfo"/>
  </ds:schemaRefs>
</ds:datastoreItem>
</file>

<file path=customXml/itemProps4.xml><?xml version="1.0" encoding="utf-8"?>
<ds:datastoreItem xmlns:ds="http://schemas.openxmlformats.org/officeDocument/2006/customXml" ds:itemID="{FB9F03DC-5F43-4B00-9891-0C3D1C337280}">
  <ds:schemaRefs>
    <ds:schemaRef ds:uri="ESRI.ArcGIS.Mapping.OfficeIntegration.PowerPointInfo"/>
  </ds:schemaRefs>
</ds:datastoreItem>
</file>

<file path=customXml/itemProps40.xml><?xml version="1.0" encoding="utf-8"?>
<ds:datastoreItem xmlns:ds="http://schemas.openxmlformats.org/officeDocument/2006/customXml" ds:itemID="{FD533CFE-BEBC-4AA8-85DE-6A765F627CB1}">
  <ds:schemaRefs>
    <ds:schemaRef ds:uri="ESRI.ArcGIS.Mapping.OfficeIntegration.PowerPointInfo"/>
  </ds:schemaRefs>
</ds:datastoreItem>
</file>

<file path=customXml/itemProps41.xml><?xml version="1.0" encoding="utf-8"?>
<ds:datastoreItem xmlns:ds="http://schemas.openxmlformats.org/officeDocument/2006/customXml" ds:itemID="{7A27A911-53D7-48BF-86CD-0D0D07189B7A}">
  <ds:schemaRefs>
    <ds:schemaRef ds:uri="ESRI.ArcGIS.Mapping.OfficeIntegration.PowerPointInfo"/>
  </ds:schemaRefs>
</ds:datastoreItem>
</file>

<file path=customXml/itemProps42.xml><?xml version="1.0" encoding="utf-8"?>
<ds:datastoreItem xmlns:ds="http://schemas.openxmlformats.org/officeDocument/2006/customXml" ds:itemID="{E001915D-8D2D-465B-B077-03589ECE85C2}">
  <ds:schemaRefs>
    <ds:schemaRef ds:uri="ESRI.ArcGIS.Mapping.OfficeIntegration.PowerPointInfo"/>
  </ds:schemaRefs>
</ds:datastoreItem>
</file>

<file path=customXml/itemProps43.xml><?xml version="1.0" encoding="utf-8"?>
<ds:datastoreItem xmlns:ds="http://schemas.openxmlformats.org/officeDocument/2006/customXml" ds:itemID="{7AC3875F-AB50-4933-AC60-CF24881713FF}">
  <ds:schemaRefs>
    <ds:schemaRef ds:uri="ESRI.ArcGIS.Mapping.OfficeIntegration.PowerPointInfo"/>
  </ds:schemaRefs>
</ds:datastoreItem>
</file>

<file path=customXml/itemProps44.xml><?xml version="1.0" encoding="utf-8"?>
<ds:datastoreItem xmlns:ds="http://schemas.openxmlformats.org/officeDocument/2006/customXml" ds:itemID="{A1D4B201-D31C-408D-953B-342500D07115}">
  <ds:schemaRefs>
    <ds:schemaRef ds:uri="ESRI.ArcGIS.Mapping.OfficeIntegration.PowerPointInfo"/>
  </ds:schemaRefs>
</ds:datastoreItem>
</file>

<file path=customXml/itemProps45.xml><?xml version="1.0" encoding="utf-8"?>
<ds:datastoreItem xmlns:ds="http://schemas.openxmlformats.org/officeDocument/2006/customXml" ds:itemID="{93EBF548-8085-4C7B-98D2-B8C1A69DA635}">
  <ds:schemaRefs>
    <ds:schemaRef ds:uri="ESRI.ArcGIS.Mapping.OfficeIntegration.PowerPointInfo"/>
  </ds:schemaRefs>
</ds:datastoreItem>
</file>

<file path=customXml/itemProps46.xml><?xml version="1.0" encoding="utf-8"?>
<ds:datastoreItem xmlns:ds="http://schemas.openxmlformats.org/officeDocument/2006/customXml" ds:itemID="{8FAF3C9D-C15E-4BF7-B1DE-ABF75D3CB932}">
  <ds:schemaRefs>
    <ds:schemaRef ds:uri="ESRI.ArcGIS.Mapping.OfficeIntegration.PowerPointInfo"/>
  </ds:schemaRefs>
</ds:datastoreItem>
</file>

<file path=customXml/itemProps47.xml><?xml version="1.0" encoding="utf-8"?>
<ds:datastoreItem xmlns:ds="http://schemas.openxmlformats.org/officeDocument/2006/customXml" ds:itemID="{677F9FD0-EBF4-40AA-BCA8-8AA0C77CEBA5}">
  <ds:schemaRefs>
    <ds:schemaRef ds:uri="ESRI.ArcGIS.Mapping.OfficeIntegration.PowerPointInfo"/>
  </ds:schemaRefs>
</ds:datastoreItem>
</file>

<file path=customXml/itemProps48.xml><?xml version="1.0" encoding="utf-8"?>
<ds:datastoreItem xmlns:ds="http://schemas.openxmlformats.org/officeDocument/2006/customXml" ds:itemID="{EC50C719-C470-4C87-83DD-BA4693C79605}">
  <ds:schemaRefs>
    <ds:schemaRef ds:uri="ESRI.ArcGIS.Mapping.OfficeIntegration.PowerPointInfo"/>
  </ds:schemaRefs>
</ds:datastoreItem>
</file>

<file path=customXml/itemProps49.xml><?xml version="1.0" encoding="utf-8"?>
<ds:datastoreItem xmlns:ds="http://schemas.openxmlformats.org/officeDocument/2006/customXml" ds:itemID="{84C9557B-DC95-483C-919B-276EF7ABF04D}">
  <ds:schemaRefs>
    <ds:schemaRef ds:uri="ESRI.ArcGIS.Mapping.OfficeIntegration.PowerPointInfo"/>
  </ds:schemaRefs>
</ds:datastoreItem>
</file>

<file path=customXml/itemProps5.xml><?xml version="1.0" encoding="utf-8"?>
<ds:datastoreItem xmlns:ds="http://schemas.openxmlformats.org/officeDocument/2006/customXml" ds:itemID="{08EACBEF-FC51-4DF4-AAE7-BE71A855E62F}">
  <ds:schemaRefs>
    <ds:schemaRef ds:uri="ESRI.ArcGIS.Mapping.OfficeIntegration.PowerPointInfo"/>
  </ds:schemaRefs>
</ds:datastoreItem>
</file>

<file path=customXml/itemProps50.xml><?xml version="1.0" encoding="utf-8"?>
<ds:datastoreItem xmlns:ds="http://schemas.openxmlformats.org/officeDocument/2006/customXml" ds:itemID="{5E682848-A98F-4C4F-BA0D-4E68D4050151}">
  <ds:schemaRefs>
    <ds:schemaRef ds:uri="ESRI.ArcGIS.Mapping.OfficeIntegration.PowerPointInfo"/>
  </ds:schemaRefs>
</ds:datastoreItem>
</file>

<file path=customXml/itemProps51.xml><?xml version="1.0" encoding="utf-8"?>
<ds:datastoreItem xmlns:ds="http://schemas.openxmlformats.org/officeDocument/2006/customXml" ds:itemID="{B9CD9E8F-EF78-4184-9944-BC9DF653790B}">
  <ds:schemaRefs>
    <ds:schemaRef ds:uri="ESRI.ArcGIS.Mapping.OfficeIntegration.PowerPointInfo"/>
  </ds:schemaRefs>
</ds:datastoreItem>
</file>

<file path=customXml/itemProps52.xml><?xml version="1.0" encoding="utf-8"?>
<ds:datastoreItem xmlns:ds="http://schemas.openxmlformats.org/officeDocument/2006/customXml" ds:itemID="{83EA7EFE-7A10-4FD0-8B4C-D9846D4EAB03}">
  <ds:schemaRefs>
    <ds:schemaRef ds:uri="ESRI.ArcGIS.Mapping.OfficeIntegration.PowerPointInfo"/>
  </ds:schemaRefs>
</ds:datastoreItem>
</file>

<file path=customXml/itemProps53.xml><?xml version="1.0" encoding="utf-8"?>
<ds:datastoreItem xmlns:ds="http://schemas.openxmlformats.org/officeDocument/2006/customXml" ds:itemID="{1DFD2458-498D-4A72-8DD0-52D061AC119A}">
  <ds:schemaRefs>
    <ds:schemaRef ds:uri="ESRI.ArcGIS.Mapping.OfficeIntegration.PowerPointInfo"/>
  </ds:schemaRefs>
</ds:datastoreItem>
</file>

<file path=customXml/itemProps54.xml><?xml version="1.0" encoding="utf-8"?>
<ds:datastoreItem xmlns:ds="http://schemas.openxmlformats.org/officeDocument/2006/customXml" ds:itemID="{AD4E5685-2B19-4CD8-A41E-7276803A915F}">
  <ds:schemaRefs>
    <ds:schemaRef ds:uri="ESRI.ArcGIS.Mapping.OfficeIntegration.PowerPointInfo"/>
  </ds:schemaRefs>
</ds:datastoreItem>
</file>

<file path=customXml/itemProps55.xml><?xml version="1.0" encoding="utf-8"?>
<ds:datastoreItem xmlns:ds="http://schemas.openxmlformats.org/officeDocument/2006/customXml" ds:itemID="{477DA7F8-7DF9-44C2-A2C5-9895A4C1E91B}">
  <ds:schemaRefs>
    <ds:schemaRef ds:uri="ESRI.ArcGIS.Mapping.OfficeIntegration.PowerPointInfo"/>
  </ds:schemaRefs>
</ds:datastoreItem>
</file>

<file path=customXml/itemProps56.xml><?xml version="1.0" encoding="utf-8"?>
<ds:datastoreItem xmlns:ds="http://schemas.openxmlformats.org/officeDocument/2006/customXml" ds:itemID="{4C43F0F4-6466-4FC7-9551-DC572749E306}">
  <ds:schemaRefs>
    <ds:schemaRef ds:uri="ESRI.ArcGIS.Mapping.OfficeIntegration.PowerPointInfo"/>
  </ds:schemaRefs>
</ds:datastoreItem>
</file>

<file path=customXml/itemProps57.xml><?xml version="1.0" encoding="utf-8"?>
<ds:datastoreItem xmlns:ds="http://schemas.openxmlformats.org/officeDocument/2006/customXml" ds:itemID="{9D2460B9-40DF-4318-AE5C-3EDE01CAF532}">
  <ds:schemaRefs>
    <ds:schemaRef ds:uri="ESRI.ArcGIS.Mapping.OfficeIntegration.PowerPointInfo"/>
  </ds:schemaRefs>
</ds:datastoreItem>
</file>

<file path=customXml/itemProps58.xml><?xml version="1.0" encoding="utf-8"?>
<ds:datastoreItem xmlns:ds="http://schemas.openxmlformats.org/officeDocument/2006/customXml" ds:itemID="{5A29F49E-67FB-420B-810E-2A2FC7F05A30}">
  <ds:schemaRefs>
    <ds:schemaRef ds:uri="ESRI.ArcGIS.Mapping.OfficeIntegration.PowerPointInfo"/>
  </ds:schemaRefs>
</ds:datastoreItem>
</file>

<file path=customXml/itemProps59.xml><?xml version="1.0" encoding="utf-8"?>
<ds:datastoreItem xmlns:ds="http://schemas.openxmlformats.org/officeDocument/2006/customXml" ds:itemID="{EE85DFC1-135D-42A6-B5D0-7C65F7C1B81F}">
  <ds:schemaRefs>
    <ds:schemaRef ds:uri="ESRI.ArcGIS.Mapping.OfficeIntegration.PowerPointInfo"/>
  </ds:schemaRefs>
</ds:datastoreItem>
</file>

<file path=customXml/itemProps6.xml><?xml version="1.0" encoding="utf-8"?>
<ds:datastoreItem xmlns:ds="http://schemas.openxmlformats.org/officeDocument/2006/customXml" ds:itemID="{81BB74F0-BA5B-4587-8EC3-1425F68D2A73}">
  <ds:schemaRefs>
    <ds:schemaRef ds:uri="ESRI.ArcGIS.Mapping.OfficeIntegration.PowerPointInfo"/>
  </ds:schemaRefs>
</ds:datastoreItem>
</file>

<file path=customXml/itemProps60.xml><?xml version="1.0" encoding="utf-8"?>
<ds:datastoreItem xmlns:ds="http://schemas.openxmlformats.org/officeDocument/2006/customXml" ds:itemID="{B701688B-22BD-48C3-A4F7-7C0D29F0327F}">
  <ds:schemaRefs>
    <ds:schemaRef ds:uri="ESRI.ArcGIS.Mapping.OfficeIntegration.PowerPointInfo"/>
  </ds:schemaRefs>
</ds:datastoreItem>
</file>

<file path=customXml/itemProps61.xml><?xml version="1.0" encoding="utf-8"?>
<ds:datastoreItem xmlns:ds="http://schemas.openxmlformats.org/officeDocument/2006/customXml" ds:itemID="{29C23065-4A98-4095-83D9-C4CE817F0938}">
  <ds:schemaRefs>
    <ds:schemaRef ds:uri="ESRI.ArcGIS.Mapping.OfficeIntegration.PowerPointInfo"/>
  </ds:schemaRefs>
</ds:datastoreItem>
</file>

<file path=customXml/itemProps62.xml><?xml version="1.0" encoding="utf-8"?>
<ds:datastoreItem xmlns:ds="http://schemas.openxmlformats.org/officeDocument/2006/customXml" ds:itemID="{096E127E-294D-40C6-A756-FEE2E990B71E}">
  <ds:schemaRefs>
    <ds:schemaRef ds:uri="ESRI.ArcGIS.Mapping.OfficeIntegration.PowerPointInfo"/>
  </ds:schemaRefs>
</ds:datastoreItem>
</file>

<file path=customXml/itemProps63.xml><?xml version="1.0" encoding="utf-8"?>
<ds:datastoreItem xmlns:ds="http://schemas.openxmlformats.org/officeDocument/2006/customXml" ds:itemID="{F6B18DAE-A94A-4A4C-B30F-AEF167996797}">
  <ds:schemaRefs>
    <ds:schemaRef ds:uri="ESRI.ArcGIS.Mapping.OfficeIntegration.PowerPointInfo"/>
  </ds:schemaRefs>
</ds:datastoreItem>
</file>

<file path=customXml/itemProps64.xml><?xml version="1.0" encoding="utf-8"?>
<ds:datastoreItem xmlns:ds="http://schemas.openxmlformats.org/officeDocument/2006/customXml" ds:itemID="{76AD7746-5226-4EF0-B2D7-F7988B822039}">
  <ds:schemaRefs>
    <ds:schemaRef ds:uri="ESRI.ArcGIS.Mapping.OfficeIntegration.PowerPointInfo"/>
  </ds:schemaRefs>
</ds:datastoreItem>
</file>

<file path=customXml/itemProps65.xml><?xml version="1.0" encoding="utf-8"?>
<ds:datastoreItem xmlns:ds="http://schemas.openxmlformats.org/officeDocument/2006/customXml" ds:itemID="{A8EA4637-F0D4-49DE-AD3C-114CEE20AF27}">
  <ds:schemaRefs>
    <ds:schemaRef ds:uri="ESRI.ArcGIS.Mapping.OfficeIntegration.PowerPointInfo"/>
  </ds:schemaRefs>
</ds:datastoreItem>
</file>

<file path=customXml/itemProps66.xml><?xml version="1.0" encoding="utf-8"?>
<ds:datastoreItem xmlns:ds="http://schemas.openxmlformats.org/officeDocument/2006/customXml" ds:itemID="{7DF254DA-257D-4433-858D-A42C4A53007C}">
  <ds:schemaRefs>
    <ds:schemaRef ds:uri="ESRI.ArcGIS.Mapping.OfficeIntegration.PowerPointInfo"/>
  </ds:schemaRefs>
</ds:datastoreItem>
</file>

<file path=customXml/itemProps67.xml><?xml version="1.0" encoding="utf-8"?>
<ds:datastoreItem xmlns:ds="http://schemas.openxmlformats.org/officeDocument/2006/customXml" ds:itemID="{C2AB3F55-0531-48C7-8B8F-2E42541F0DA7}">
  <ds:schemaRefs>
    <ds:schemaRef ds:uri="ESRI.ArcGIS.Mapping.OfficeIntegration.PowerPointInfo"/>
  </ds:schemaRefs>
</ds:datastoreItem>
</file>

<file path=customXml/itemProps68.xml><?xml version="1.0" encoding="utf-8"?>
<ds:datastoreItem xmlns:ds="http://schemas.openxmlformats.org/officeDocument/2006/customXml" ds:itemID="{0F2577FC-32E6-469F-B030-5357D1B67E60}">
  <ds:schemaRefs>
    <ds:schemaRef ds:uri="ESRI.ArcGIS.Mapping.OfficeIntegration.PowerPointInfo"/>
  </ds:schemaRefs>
</ds:datastoreItem>
</file>

<file path=customXml/itemProps69.xml><?xml version="1.0" encoding="utf-8"?>
<ds:datastoreItem xmlns:ds="http://schemas.openxmlformats.org/officeDocument/2006/customXml" ds:itemID="{A1D09C03-3896-4CDD-8030-A79B454E7B8C}">
  <ds:schemaRefs>
    <ds:schemaRef ds:uri="ESRI.ArcGIS.Mapping.OfficeIntegration.PowerPointInfo"/>
  </ds:schemaRefs>
</ds:datastoreItem>
</file>

<file path=customXml/itemProps7.xml><?xml version="1.0" encoding="utf-8"?>
<ds:datastoreItem xmlns:ds="http://schemas.openxmlformats.org/officeDocument/2006/customXml" ds:itemID="{32097F78-409F-479D-9B6D-9ABFB02707FB}">
  <ds:schemaRefs>
    <ds:schemaRef ds:uri="ESRI.ArcGIS.Mapping.OfficeIntegration.PowerPointInfo"/>
  </ds:schemaRefs>
</ds:datastoreItem>
</file>

<file path=customXml/itemProps70.xml><?xml version="1.0" encoding="utf-8"?>
<ds:datastoreItem xmlns:ds="http://schemas.openxmlformats.org/officeDocument/2006/customXml" ds:itemID="{C2401F36-AEA6-4D49-8E29-52D00126E4A5}">
  <ds:schemaRefs>
    <ds:schemaRef ds:uri="ESRI.ArcGIS.Mapping.OfficeIntegration.PowerPointInfo"/>
  </ds:schemaRefs>
</ds:datastoreItem>
</file>

<file path=customXml/itemProps71.xml><?xml version="1.0" encoding="utf-8"?>
<ds:datastoreItem xmlns:ds="http://schemas.openxmlformats.org/officeDocument/2006/customXml" ds:itemID="{850FF173-1435-4CBE-9713-6524EEFDDC39}">
  <ds:schemaRefs>
    <ds:schemaRef ds:uri="ESRI.ArcGIS.Mapping.OfficeIntegration.PowerPointInfo"/>
  </ds:schemaRefs>
</ds:datastoreItem>
</file>

<file path=customXml/itemProps72.xml><?xml version="1.0" encoding="utf-8"?>
<ds:datastoreItem xmlns:ds="http://schemas.openxmlformats.org/officeDocument/2006/customXml" ds:itemID="{F4EF5B56-65E5-43E0-B0C8-247E7B99C0A6}">
  <ds:schemaRefs>
    <ds:schemaRef ds:uri="ESRI.ArcGIS.Mapping.OfficeIntegration.PowerPointInfo"/>
  </ds:schemaRefs>
</ds:datastoreItem>
</file>

<file path=customXml/itemProps73.xml><?xml version="1.0" encoding="utf-8"?>
<ds:datastoreItem xmlns:ds="http://schemas.openxmlformats.org/officeDocument/2006/customXml" ds:itemID="{D77D0AEE-7833-42EC-8376-28065579CB01}">
  <ds:schemaRefs>
    <ds:schemaRef ds:uri="ESRI.ArcGIS.Mapping.OfficeIntegration.PowerPointInfo"/>
  </ds:schemaRefs>
</ds:datastoreItem>
</file>

<file path=customXml/itemProps74.xml><?xml version="1.0" encoding="utf-8"?>
<ds:datastoreItem xmlns:ds="http://schemas.openxmlformats.org/officeDocument/2006/customXml" ds:itemID="{592CB81F-A27A-40CA-A7C0-6ACA578F3D06}">
  <ds:schemaRefs>
    <ds:schemaRef ds:uri="ESRI.ArcGIS.Mapping.OfficeIntegration.PowerPointInfo"/>
  </ds:schemaRefs>
</ds:datastoreItem>
</file>

<file path=customXml/itemProps75.xml><?xml version="1.0" encoding="utf-8"?>
<ds:datastoreItem xmlns:ds="http://schemas.openxmlformats.org/officeDocument/2006/customXml" ds:itemID="{DA28B4FE-6074-4B92-B014-3DB7DA591088}">
  <ds:schemaRefs>
    <ds:schemaRef ds:uri="ESRI.ArcGIS.Mapping.OfficeIntegration.PowerPointInfo"/>
  </ds:schemaRefs>
</ds:datastoreItem>
</file>

<file path=customXml/itemProps76.xml><?xml version="1.0" encoding="utf-8"?>
<ds:datastoreItem xmlns:ds="http://schemas.openxmlformats.org/officeDocument/2006/customXml" ds:itemID="{90EFE238-3993-4F0B-9E4A-CF62F1DC2289}">
  <ds:schemaRefs>
    <ds:schemaRef ds:uri="ESRI.ArcGIS.Mapping.OfficeIntegration.PowerPointInfo"/>
  </ds:schemaRefs>
</ds:datastoreItem>
</file>

<file path=customXml/itemProps77.xml><?xml version="1.0" encoding="utf-8"?>
<ds:datastoreItem xmlns:ds="http://schemas.openxmlformats.org/officeDocument/2006/customXml" ds:itemID="{B67552D9-BD28-4117-9E9F-8344469AA05F}">
  <ds:schemaRefs>
    <ds:schemaRef ds:uri="ESRI.ArcGIS.Mapping.OfficeIntegration.PowerPointInfo"/>
  </ds:schemaRefs>
</ds:datastoreItem>
</file>

<file path=customXml/itemProps78.xml><?xml version="1.0" encoding="utf-8"?>
<ds:datastoreItem xmlns:ds="http://schemas.openxmlformats.org/officeDocument/2006/customXml" ds:itemID="{7D22585F-6E4B-4672-9173-0F76A22286AA}">
  <ds:schemaRefs>
    <ds:schemaRef ds:uri="ESRI.ArcGIS.Mapping.OfficeIntegration.PowerPointInfo"/>
  </ds:schemaRefs>
</ds:datastoreItem>
</file>

<file path=customXml/itemProps79.xml><?xml version="1.0" encoding="utf-8"?>
<ds:datastoreItem xmlns:ds="http://schemas.openxmlformats.org/officeDocument/2006/customXml" ds:itemID="{1A616C24-D446-4605-82B4-A095943D1EEC}">
  <ds:schemaRefs>
    <ds:schemaRef ds:uri="ESRI.ArcGIS.Mapping.OfficeIntegration.PowerPointInfo"/>
  </ds:schemaRefs>
</ds:datastoreItem>
</file>

<file path=customXml/itemProps8.xml><?xml version="1.0" encoding="utf-8"?>
<ds:datastoreItem xmlns:ds="http://schemas.openxmlformats.org/officeDocument/2006/customXml" ds:itemID="{4A07476A-DDF1-48B4-9DAC-33F060A0C862}">
  <ds:schemaRefs>
    <ds:schemaRef ds:uri="ESRI.ArcGIS.Mapping.OfficeIntegration.PowerPointInfo"/>
  </ds:schemaRefs>
</ds:datastoreItem>
</file>

<file path=customXml/itemProps80.xml><?xml version="1.0" encoding="utf-8"?>
<ds:datastoreItem xmlns:ds="http://schemas.openxmlformats.org/officeDocument/2006/customXml" ds:itemID="{5AAF83E6-03A3-421D-A636-BBD017C93BAD}">
  <ds:schemaRefs>
    <ds:schemaRef ds:uri="ESRI.ArcGIS.Mapping.OfficeIntegration.PowerPointInfo"/>
  </ds:schemaRefs>
</ds:datastoreItem>
</file>

<file path=customXml/itemProps81.xml><?xml version="1.0" encoding="utf-8"?>
<ds:datastoreItem xmlns:ds="http://schemas.openxmlformats.org/officeDocument/2006/customXml" ds:itemID="{45284145-FA4F-4D04-BD04-F8D05A3EA8F4}">
  <ds:schemaRefs>
    <ds:schemaRef ds:uri="ESRI.ArcGIS.Mapping.OfficeIntegration.PowerPointInfo"/>
  </ds:schemaRefs>
</ds:datastoreItem>
</file>

<file path=customXml/itemProps82.xml><?xml version="1.0" encoding="utf-8"?>
<ds:datastoreItem xmlns:ds="http://schemas.openxmlformats.org/officeDocument/2006/customXml" ds:itemID="{F7BCCBD7-12CB-429E-A677-A471F0B5976D}">
  <ds:schemaRefs>
    <ds:schemaRef ds:uri="ESRI.ArcGIS.Mapping.OfficeIntegration.PowerPointInfo"/>
  </ds:schemaRefs>
</ds:datastoreItem>
</file>

<file path=customXml/itemProps83.xml><?xml version="1.0" encoding="utf-8"?>
<ds:datastoreItem xmlns:ds="http://schemas.openxmlformats.org/officeDocument/2006/customXml" ds:itemID="{3E76C88C-F415-4C5D-AFA9-EBC96B83109F}">
  <ds:schemaRefs>
    <ds:schemaRef ds:uri="ESRI.ArcGIS.Mapping.OfficeIntegration.PowerPointInfo"/>
  </ds:schemaRefs>
</ds:datastoreItem>
</file>

<file path=customXml/itemProps84.xml><?xml version="1.0" encoding="utf-8"?>
<ds:datastoreItem xmlns:ds="http://schemas.openxmlformats.org/officeDocument/2006/customXml" ds:itemID="{0EC8BFE0-AB25-4D02-8B2F-1AF5E046B193}">
  <ds:schemaRefs>
    <ds:schemaRef ds:uri="ESRI.ArcGIS.Mapping.OfficeIntegration.PowerPointInfo"/>
  </ds:schemaRefs>
</ds:datastoreItem>
</file>

<file path=customXml/itemProps85.xml><?xml version="1.0" encoding="utf-8"?>
<ds:datastoreItem xmlns:ds="http://schemas.openxmlformats.org/officeDocument/2006/customXml" ds:itemID="{D62BB653-D8C8-445C-967C-8DAE1263EDFF}">
  <ds:schemaRefs>
    <ds:schemaRef ds:uri="ESRI.ArcGIS.Mapping.OfficeIntegration.PowerPointInfo"/>
  </ds:schemaRefs>
</ds:datastoreItem>
</file>

<file path=customXml/itemProps86.xml><?xml version="1.0" encoding="utf-8"?>
<ds:datastoreItem xmlns:ds="http://schemas.openxmlformats.org/officeDocument/2006/customXml" ds:itemID="{DFCB73FE-8EB8-43F1-9D8C-B7D5EC08F6C5}">
  <ds:schemaRefs>
    <ds:schemaRef ds:uri="ESRI.ArcGIS.Mapping.OfficeIntegration.PowerPointInfo"/>
  </ds:schemaRefs>
</ds:datastoreItem>
</file>

<file path=customXml/itemProps87.xml><?xml version="1.0" encoding="utf-8"?>
<ds:datastoreItem xmlns:ds="http://schemas.openxmlformats.org/officeDocument/2006/customXml" ds:itemID="{13785CDE-0665-454E-9918-A09DE3DC53F1}">
  <ds:schemaRefs>
    <ds:schemaRef ds:uri="ESRI.ArcGIS.Mapping.OfficeIntegration.PowerPointInfo"/>
  </ds:schemaRefs>
</ds:datastoreItem>
</file>

<file path=customXml/itemProps88.xml><?xml version="1.0" encoding="utf-8"?>
<ds:datastoreItem xmlns:ds="http://schemas.openxmlformats.org/officeDocument/2006/customXml" ds:itemID="{E44F1E0E-CA5D-4A1B-9A91-6A4E423F555F}">
  <ds:schemaRefs>
    <ds:schemaRef ds:uri="ESRI.ArcGIS.Mapping.OfficeIntegration.PowerPointInfo"/>
  </ds:schemaRefs>
</ds:datastoreItem>
</file>

<file path=customXml/itemProps89.xml><?xml version="1.0" encoding="utf-8"?>
<ds:datastoreItem xmlns:ds="http://schemas.openxmlformats.org/officeDocument/2006/customXml" ds:itemID="{C2366280-B861-495B-9526-736526FBBCD2}">
  <ds:schemaRefs>
    <ds:schemaRef ds:uri="ESRI.ArcGIS.Mapping.OfficeIntegration.PowerPointInfo"/>
  </ds:schemaRefs>
</ds:datastoreItem>
</file>

<file path=customXml/itemProps9.xml><?xml version="1.0" encoding="utf-8"?>
<ds:datastoreItem xmlns:ds="http://schemas.openxmlformats.org/officeDocument/2006/customXml" ds:itemID="{C46DD717-0B7E-4B23-BD1F-41DC4A16210E}">
  <ds:schemaRefs>
    <ds:schemaRef ds:uri="ESRI.ArcGIS.Mapping.OfficeIntegration.PowerPointInfo"/>
  </ds:schemaRefs>
</ds:datastoreItem>
</file>

<file path=customXml/itemProps90.xml><?xml version="1.0" encoding="utf-8"?>
<ds:datastoreItem xmlns:ds="http://schemas.openxmlformats.org/officeDocument/2006/customXml" ds:itemID="{4DE1D695-D7A4-473F-9E7C-E31740F5FFF2}">
  <ds:schemaRefs>
    <ds:schemaRef ds:uri="ESRI.ArcGIS.Mapping.OfficeIntegration.PowerPointInfo"/>
  </ds:schemaRefs>
</ds:datastoreItem>
</file>

<file path=customXml/itemProps91.xml><?xml version="1.0" encoding="utf-8"?>
<ds:datastoreItem xmlns:ds="http://schemas.openxmlformats.org/officeDocument/2006/customXml" ds:itemID="{007BB72D-D60A-46AE-9CAA-256F7AA847D1}">
  <ds:schemaRefs>
    <ds:schemaRef ds:uri="ESRI.ArcGIS.Mapping.OfficeIntegration.PowerPointInfo"/>
  </ds:schemaRefs>
</ds:datastoreItem>
</file>

<file path=customXml/itemProps92.xml><?xml version="1.0" encoding="utf-8"?>
<ds:datastoreItem xmlns:ds="http://schemas.openxmlformats.org/officeDocument/2006/customXml" ds:itemID="{75E70EAA-D988-4A66-8D06-A71E681C8800}">
  <ds:schemaRefs>
    <ds:schemaRef ds:uri="ESRI.ArcGIS.Mapping.OfficeIntegration.PowerPointInfo"/>
  </ds:schemaRefs>
</ds:datastoreItem>
</file>

<file path=customXml/itemProps93.xml><?xml version="1.0" encoding="utf-8"?>
<ds:datastoreItem xmlns:ds="http://schemas.openxmlformats.org/officeDocument/2006/customXml" ds:itemID="{8B3FFF72-326B-486F-A935-AA0FA23DBB7D}">
  <ds:schemaRefs>
    <ds:schemaRef ds:uri="ESRI.ArcGIS.Mapping.OfficeIntegration.PowerPointInfo"/>
  </ds:schemaRefs>
</ds:datastoreItem>
</file>

<file path=customXml/itemProps94.xml><?xml version="1.0" encoding="utf-8"?>
<ds:datastoreItem xmlns:ds="http://schemas.openxmlformats.org/officeDocument/2006/customXml" ds:itemID="{51989D30-D17C-4FEF-BE6F-14413E70B0C4}">
  <ds:schemaRefs>
    <ds:schemaRef ds:uri="ESRI.ArcGIS.Mapping.OfficeIntegration.PowerPointInfo"/>
  </ds:schemaRefs>
</ds:datastoreItem>
</file>

<file path=customXml/itemProps95.xml><?xml version="1.0" encoding="utf-8"?>
<ds:datastoreItem xmlns:ds="http://schemas.openxmlformats.org/officeDocument/2006/customXml" ds:itemID="{FE541A27-03F4-4216-B5B4-A8BEE1DA59DA}">
  <ds:schemaRefs>
    <ds:schemaRef ds:uri="ESRI.ArcGIS.Mapping.OfficeIntegration.PowerPointInfo"/>
  </ds:schemaRefs>
</ds:datastoreItem>
</file>

<file path=customXml/itemProps96.xml><?xml version="1.0" encoding="utf-8"?>
<ds:datastoreItem xmlns:ds="http://schemas.openxmlformats.org/officeDocument/2006/customXml" ds:itemID="{E7DD2782-F884-4EFA-853E-B4BF1A30FB5D}">
  <ds:schemaRefs>
    <ds:schemaRef ds:uri="ESRI.ArcGIS.Mapping.OfficeIntegration.PowerPointInfo"/>
  </ds:schemaRefs>
</ds:datastoreItem>
</file>

<file path=customXml/itemProps97.xml><?xml version="1.0" encoding="utf-8"?>
<ds:datastoreItem xmlns:ds="http://schemas.openxmlformats.org/officeDocument/2006/customXml" ds:itemID="{62C7A341-CAF3-4980-AB03-9E8CC7730B10}">
  <ds:schemaRefs>
    <ds:schemaRef ds:uri="ESRI.ArcGIS.Mapping.OfficeIntegration.PowerPointInfo"/>
  </ds:schemaRefs>
</ds:datastoreItem>
</file>

<file path=customXml/itemProps98.xml><?xml version="1.0" encoding="utf-8"?>
<ds:datastoreItem xmlns:ds="http://schemas.openxmlformats.org/officeDocument/2006/customXml" ds:itemID="{EAF11B8D-0F05-494F-8192-79EEE8E23631}">
  <ds:schemaRefs>
    <ds:schemaRef ds:uri="ESRI.ArcGIS.Mapping.OfficeIntegration.PowerPointInfo"/>
  </ds:schemaRefs>
</ds:datastoreItem>
</file>

<file path=customXml/itemProps99.xml><?xml version="1.0" encoding="utf-8"?>
<ds:datastoreItem xmlns:ds="http://schemas.openxmlformats.org/officeDocument/2006/customXml" ds:itemID="{AF2130D2-7657-447A-A0ED-742743655E03}">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20439</TotalTime>
  <Words>5274</Words>
  <Application>Microsoft Office PowerPoint</Application>
  <PresentationFormat>Letter Paper (8.5x11 in)</PresentationFormat>
  <Paragraphs>776</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Concourse</vt:lpstr>
      <vt:lpstr>An Introduction to the National Hydrography Dataset Plus        </vt:lpstr>
      <vt:lpstr>Objectives</vt:lpstr>
      <vt:lpstr>Acknowledgements</vt:lpstr>
      <vt:lpstr>The National Hydrography Dataset is the Foundation*</vt:lpstr>
      <vt:lpstr>NHDPlus Business Need</vt:lpstr>
      <vt:lpstr>NHDPlus – integrates the …</vt:lpstr>
      <vt:lpstr>Delineating Elevation - Derived Catchments from Hydrologically-Conditioned Elevation</vt:lpstr>
      <vt:lpstr>NHDPlus  provides the Geospatial Hydrologic Framework </vt:lpstr>
      <vt:lpstr>NHDPlus Core Data Components</vt:lpstr>
      <vt:lpstr>NHDPlus Data Availability</vt:lpstr>
      <vt:lpstr>A Focus on Streamflow Estimates</vt:lpstr>
      <vt:lpstr>NHDPlus Core Tools</vt:lpstr>
      <vt:lpstr>NHDPlus Core Capabilities – Stream Network and Catchment Visualization </vt:lpstr>
      <vt:lpstr>NHDPlus Core Capabilities – Upstream Search for Linked Data</vt:lpstr>
      <vt:lpstr>NHDPlus Core Capabilities – Watershed Delineation and Report</vt:lpstr>
      <vt:lpstr>Who’s Using NHDPlus?</vt:lpstr>
      <vt:lpstr>How’s NHDPlus Being Used - Google It!</vt:lpstr>
      <vt:lpstr>A Sampling of How NHDPlus is Being Used</vt:lpstr>
      <vt:lpstr>Clean Water Act Implementation</vt:lpstr>
      <vt:lpstr>EPA National Aquatic Resource Surveys</vt:lpstr>
      <vt:lpstr>EPA National Aquatic Resource Surveys</vt:lpstr>
      <vt:lpstr>USGS SPARROW Water Quality Models</vt:lpstr>
      <vt:lpstr>Catchment-based Indexing Approach for Measuring Performance and Tracking Water Quality</vt:lpstr>
      <vt:lpstr>Clean Water Act Section 303(d) Performance Measures (draft)</vt:lpstr>
      <vt:lpstr>Modeling Possible Effects on Endangered Species from Pesticide Use</vt:lpstr>
      <vt:lpstr>Gold King Mine Spill  (ICWater Preliminary Results)</vt:lpstr>
      <vt:lpstr>PowerPoint Presentation</vt:lpstr>
      <vt:lpstr>ICWater Quick Trace – 8 day travel time</vt:lpstr>
      <vt:lpstr>Developing a Strategic Lake Monitoring Plan  Idaho Department of Environmental Quality</vt:lpstr>
      <vt:lpstr>National Flood Interoperability Experiment</vt:lpstr>
      <vt:lpstr>NFIE-Hydro: flow computation over CONUS </vt:lpstr>
      <vt:lpstr>EPA National Aquatic Resource Surveys Stream Analysis</vt:lpstr>
      <vt:lpstr>NARS Stream Analysis Methods</vt:lpstr>
      <vt:lpstr>Open Water Data Initiative (OWDI) as a Challenge</vt:lpstr>
      <vt:lpstr>OWDI Use Cases</vt:lpstr>
      <vt:lpstr>“Open Water Web” Components</vt:lpstr>
      <vt:lpstr>NHDPlus Resources</vt:lpstr>
      <vt:lpstr>An Evolving Geospatial Hydrologic Framework</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Cindy McKay</dc:creator>
  <cp:lastModifiedBy>Isabelle Morin</cp:lastModifiedBy>
  <cp:revision>962</cp:revision>
  <cp:lastPrinted>2015-10-27T20:17:30Z</cp:lastPrinted>
  <dcterms:created xsi:type="dcterms:W3CDTF">2008-01-25T01:21:04Z</dcterms:created>
  <dcterms:modified xsi:type="dcterms:W3CDTF">2017-05-05T08:02:27Z</dcterms:modified>
</cp:coreProperties>
</file>